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9/9/2026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urdu/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800" dirty="0"/>
              <a:t>worldbibleplans.com/languages/</a:t>
            </a:r>
            <a:r>
              <a:rPr lang="en-US" sz="2800" dirty="0" err="1"/>
              <a:t>urdu</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pPr algn="r"/>
            <a:r>
              <a:rPr lang="ar-AE" sz="2400" dirty="0"/>
              <a:t>مرحلہ وار ہدایات</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pPr algn="r"/>
            <a:r>
              <a:rPr lang="ar-AE" sz="3200"/>
              <a:t>ہمیں بتائیں کہ آپ کون ہیں</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یہ میدان لازمی ہیں۔ 
کوئی بھی لازمی فیلڈ جو بھری یا منتخب نہ ہو، آپ جمع کرواتے وقت ایرر پیدا کرے گی اور آپ کو وہ فیلڈ بھرنی ہوگی۔</a:t>
            </a:r>
            <a:endParaRPr lang="en-US" dirty="0"/>
          </a:p>
        </p:txBody>
      </p:sp>
      <p:pic>
        <p:nvPicPr>
          <p:cNvPr id="7" name="Picture 6">
            <a:extLst>
              <a:ext uri="{FF2B5EF4-FFF2-40B4-BE49-F238E27FC236}">
                <a16:creationId xmlns:a16="http://schemas.microsoft.com/office/drawing/2014/main" id="{F657FB39-CCFE-4E6D-8BE5-912CEE9312EA}"/>
              </a:ext>
            </a:extLst>
          </p:cNvPr>
          <p:cNvPicPr>
            <a:picLocks noChangeAspect="1"/>
          </p:cNvPicPr>
          <p:nvPr/>
        </p:nvPicPr>
        <p:blipFill rotWithShape="1">
          <a:blip r:embed="rId2"/>
          <a:srcRect l="16610" t="50000" r="17899" b="38339"/>
          <a:stretch/>
        </p:blipFill>
        <p:spPr>
          <a:xfrm>
            <a:off x="1332689" y="1421667"/>
            <a:ext cx="10009761" cy="958002"/>
          </a:xfrm>
          <a:prstGeom prst="rect">
            <a:avLst/>
          </a:prstGeom>
        </p:spPr>
      </p:pic>
      <p:pic>
        <p:nvPicPr>
          <p:cNvPr id="9" name="Picture 8">
            <a:extLst>
              <a:ext uri="{FF2B5EF4-FFF2-40B4-BE49-F238E27FC236}">
                <a16:creationId xmlns:a16="http://schemas.microsoft.com/office/drawing/2014/main" id="{4C346C6E-6669-472F-A7A0-3DDE588E5C65}"/>
              </a:ext>
            </a:extLst>
          </p:cNvPr>
          <p:cNvPicPr>
            <a:picLocks noChangeAspect="1"/>
          </p:cNvPicPr>
          <p:nvPr/>
        </p:nvPicPr>
        <p:blipFill rotWithShape="1">
          <a:blip r:embed="rId3"/>
          <a:srcRect l="16611" t="44890" r="50000" b="40491"/>
          <a:stretch/>
        </p:blipFill>
        <p:spPr>
          <a:xfrm>
            <a:off x="3420246" y="4478331"/>
            <a:ext cx="6391720" cy="1504180"/>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80C176-B9FB-4545-A7CE-49322748848B}"/>
              </a:ext>
            </a:extLst>
          </p:cNvPr>
          <p:cNvPicPr>
            <a:picLocks noChangeAspect="1"/>
          </p:cNvPicPr>
          <p:nvPr/>
        </p:nvPicPr>
        <p:blipFill rotWithShape="1">
          <a:blip r:embed="rId2"/>
          <a:srcRect l="62872" t="21424" r="18777" b="32855"/>
          <a:stretch/>
        </p:blipFill>
        <p:spPr>
          <a:xfrm>
            <a:off x="7741663" y="2252951"/>
            <a:ext cx="2636195" cy="3530264"/>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pPr algn="r"/>
            <a:r>
              <a:rPr lang="ar-AE" sz="2700"/>
              <a:t>ڈراپ ڈاؤن لسٹ سے اپنا ملک رہائش منتخب کریں</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marL="457200" lvl="1" indent="0" algn="r">
              <a:buNone/>
            </a:pPr>
            <a:r>
              <a:rPr lang="ar-AE"/>
              <a:t>اپنے ملک رہائش کے انتخاب پر کلک کریں۔ 
پاکستان اس مثال میں۔</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ملک رہائش کی فہرست دیکھنے کے لیے ڈراپ ڈاؤن پر کلک کریں۔ 
اپنے رہائشی ملک کی پسند پر سکرول کریں یا
ٹائپ کرنا شروع کریں تاکہ آپ اپنے رہائشی ملک تک جلدی پہنچ سکیں۔</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8906175" y="3979171"/>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pPr algn="r"/>
            <a:r>
              <a:rPr lang="ar-AE" sz="3200"/>
              <a:t>اپنا ای میل ایڈریس درج کریں</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pPr marL="0" indent="0" algn="r">
              <a:buNone/>
            </a:pPr>
            <a:r>
              <a:rPr lang="ar-AE"/>
              <a:t>ہمیں آپ کا ای میل ایڈریس چاہیے تاکہ آپ کو پڑھنے کا منصوبہ یا آپ کا کسٹم تیار کردہ بائبل ریڈنگ پلان ڈاؤن لوڈ کرنے کا لنک بھیج سکیں۔ جب تک آپ درخواست جمع کروانے کے وقت ہم سے منع نہ کریں، </a:t>
            </a:r>
            <a:r>
              <a:rPr lang="en-US"/>
              <a:t>WBP </a:t>
            </a:r>
            <a:r>
              <a:rPr lang="ar-AE"/>
              <a:t>کبھی کبھار اپ ڈیٹس، نئے تراجم اور نئے منصوبے کے ساتھ ای میلز بھیجے گا۔</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ہم کسی بھی وجہ سے آپ کا ای میل ایڈریس کسی کے ساتھ شیئر نہیں کریں گے۔</a:t>
            </a:r>
            <a:endParaRPr lang="en-US" dirty="0"/>
          </a:p>
        </p:txBody>
      </p:sp>
      <p:pic>
        <p:nvPicPr>
          <p:cNvPr id="4" name="Picture 3">
            <a:extLst>
              <a:ext uri="{FF2B5EF4-FFF2-40B4-BE49-F238E27FC236}">
                <a16:creationId xmlns:a16="http://schemas.microsoft.com/office/drawing/2014/main" id="{DEF01752-62CD-4342-9F75-AE4BD6C82B36}"/>
              </a:ext>
            </a:extLst>
          </p:cNvPr>
          <p:cNvPicPr>
            <a:picLocks noChangeAspect="1"/>
          </p:cNvPicPr>
          <p:nvPr/>
        </p:nvPicPr>
        <p:blipFill rotWithShape="1">
          <a:blip r:embed="rId2"/>
          <a:srcRect l="17074" t="53934" r="50771" b="34011"/>
          <a:stretch/>
        </p:blipFill>
        <p:spPr>
          <a:xfrm>
            <a:off x="3786073" y="2786365"/>
            <a:ext cx="7332642" cy="1477597"/>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141B26-3336-428C-AC68-715C8ABC05AE}"/>
              </a:ext>
            </a:extLst>
          </p:cNvPr>
          <p:cNvPicPr>
            <a:picLocks noChangeAspect="1"/>
          </p:cNvPicPr>
          <p:nvPr/>
        </p:nvPicPr>
        <p:blipFill rotWithShape="1">
          <a:blip r:embed="rId2"/>
          <a:srcRect l="59362" t="22761" r="18537" b="36901"/>
          <a:stretch/>
        </p:blipFill>
        <p:spPr>
          <a:xfrm>
            <a:off x="5894962" y="2172045"/>
            <a:ext cx="3218345" cy="3157256"/>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pPr algn="r"/>
            <a:r>
              <a:rPr lang="ar-AE"/>
              <a:t>اپنی زبان منتخب کریں</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a:bodyPr>
          <a:lstStyle/>
          <a:p>
            <a:pPr marL="457200" lvl="1" indent="0" algn="r">
              <a:buNone/>
            </a:pPr>
            <a:r>
              <a:rPr lang="ar-AE"/>
              <a:t>اپنی زبان کے انتخاب پر کلک کریں۔ 
اس مثال میں اردو۔ 
جو زبان آپ منتخب کریں گے وہ بائبل کے نسخوں کی فہرست طے کرے گی جن میں سے آپ انتخاب کر سکتے ہیں۔</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8198906" y="3750673"/>
            <a:ext cx="100345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زبان کی فہرست دیکھنے کے لیے ڈراپ ڈاؤن پر کلک کریں۔ 
اپنی زبان کے انتخاب پر سکرول کریں یا
اپنی زبان کے انتخاب تک جلدی پہنچنے کے لیے ٹائپ کرنا شروع کریں۔</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pPr algn="r"/>
            <a:r>
              <a:rPr lang="ar-AE"/>
              <a:t>آپ کی زبان کے انتخاب سے منسلک ورژن لسٹ خود بخود بھر جائے گی</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lnSpcReduction="10000"/>
          </a:bodyPr>
          <a:lstStyle/>
          <a:p>
            <a:pPr marL="0" indent="0" algn="r">
              <a:buNone/>
            </a:pPr>
            <a:r>
              <a:rPr lang="ar-AE"/>
              <a:t>ورژن کی فہرست اس زبان کے اندر حروف تہجی کے مطابق ہے جو آپ نے منتخب کی ہے۔ مخصوص ترجمے کی وضاحت آپ کو بتائے گی کہ ترجمہ یہ ہے یا نہیں: 
مکمل بائبل – 66 کتابیں (عہد نامہ قدیم اور جدید)۔ 
مکمل بائبل </a:t>
            </a:r>
            <a:r>
              <a:rPr lang="en-US"/>
              <a:t>x </a:t>
            </a:r>
            <a:r>
              <a:rPr lang="ar-AE"/>
              <a:t>اپوکریفل کتابوں کے ساتھ (پرانا اور نیا عہد نامہ اور کچھ اپوکریفل کتابیں)۔ </a:t>
            </a:r>
            <a:r>
              <a:rPr lang="en-US"/>
              <a:t>x </a:t>
            </a:r>
            <a:r>
              <a:rPr lang="ar-AE"/>
              <a:t>کتابوں کی تعداد کی نمائندگی کرتا ہے۔ 
صرف نیا عہد نامہ – عہد نامہ جدید کی 27 کتابیں۔ 
نیا عہد نامہ دیگر کتابوں کے ساتھ - نئے عہد نامے کی 27 کتابیں اور کچھ پرانے عہد نامے کی کتابیں۔ 
صرف عہد نامہ قدیم – عہد نامہ قدیم کی 39 کتابیں۔ 
غائب </a:t>
            </a:r>
            <a:r>
              <a:rPr lang="en-US"/>
              <a:t>x </a:t>
            </a:r>
            <a:r>
              <a:rPr lang="ar-AE"/>
              <a:t>کتاب(یں) – کچھ تراجم گمشدہ کتابیں ہوتی ہیں۔ </a:t>
            </a:r>
            <a:r>
              <a:rPr lang="en-US"/>
              <a:t>x </a:t>
            </a:r>
            <a:r>
              <a:rPr lang="ar-AE"/>
              <a:t>غائب کتابوں کی تعداد کو ظاہر کرتا ہے۔ 
</a:t>
            </a:r>
            <a:r>
              <a:rPr lang="en-US"/>
              <a:t>x </a:t>
            </a:r>
            <a:r>
              <a:rPr lang="ar-AE"/>
              <a:t>کتابیں – کچھ ترجموں میں کتابوں کی تعداد محدود ہوتی ہے۔ </a:t>
            </a:r>
            <a:r>
              <a:rPr lang="en-US"/>
              <a:t>x </a:t>
            </a:r>
            <a:r>
              <a:rPr lang="ar-AE"/>
              <a:t>ترجمے میں کتابوں کی تعداد کو ظاہر کرتا ہے۔</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80EAFF-15C7-4353-BA87-822D50CA5767}"/>
              </a:ext>
            </a:extLst>
          </p:cNvPr>
          <p:cNvPicPr>
            <a:picLocks noChangeAspect="1"/>
          </p:cNvPicPr>
          <p:nvPr/>
        </p:nvPicPr>
        <p:blipFill rotWithShape="1">
          <a:blip r:embed="rId2"/>
          <a:srcRect l="40532" t="26472" r="17500" b="19941"/>
          <a:stretch/>
        </p:blipFill>
        <p:spPr>
          <a:xfrm>
            <a:off x="2740987" y="1049515"/>
            <a:ext cx="7051254" cy="483935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pPr algn="r"/>
            <a:r>
              <a:rPr lang="ar-AE"/>
              <a:t>یہ اس کی ایک مثال ہے جو آپ دیکھ سکتے ہیں</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a:bodyPr>
          <a:lstStyle/>
          <a:p>
            <a:pPr marL="0" indent="0" algn="r">
              <a:buNone/>
            </a:pPr>
            <a:r>
              <a:rPr lang="en-US"/>
              <a:t>(IC xxxx) </a:t>
            </a:r>
            <a:r>
              <a:rPr lang="ar-AE"/>
              <a:t>ایک اندرونی کوڈ ہے جو ہم آپ کی درخواست کی پروسیسنگ میں استعمال کرتے ہیں۔</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4349439" y="3993610"/>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424136" y="4471783"/>
            <a:ext cx="1387021" cy="15951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7184571" y="198191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9955221"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فہرست میں تلاش کریں تاکہ اختیارات کو محدود کیا جا سکے۔</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H="1" flipV="1">
            <a:off x="9792242" y="2717520"/>
            <a:ext cx="467588" cy="17807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21EBEF-0BBD-4EB3-89E5-11A747322D9B}"/>
              </a:ext>
            </a:extLst>
          </p:cNvPr>
          <p:cNvPicPr>
            <a:picLocks noChangeAspect="1"/>
          </p:cNvPicPr>
          <p:nvPr/>
        </p:nvPicPr>
        <p:blipFill rotWithShape="1">
          <a:blip r:embed="rId2"/>
          <a:srcRect l="39973" t="36237" r="17207" b="21128"/>
          <a:stretch/>
        </p:blipFill>
        <p:spPr>
          <a:xfrm>
            <a:off x="2816320" y="1359638"/>
            <a:ext cx="7277784" cy="389500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pPr algn="r"/>
            <a:r>
              <a:rPr lang="ar-AE"/>
              <a:t>فہرست کے اندر تلاش</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7577646"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10094104" y="2897597"/>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فہرست میں تلاش کریں تاکہ اختیارات کو محدود کیا جا سکے۔</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H="1" flipV="1">
            <a:off x="10094104" y="2169269"/>
            <a:ext cx="522234" cy="60311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pPr marL="0" indent="0" algn="r">
              <a:buNone/>
            </a:pPr>
            <a:r>
              <a:rPr lang="ar-AE"/>
              <a:t>اس مثال میں، میں نے فہرست میں "مکمل" تلاش کیا</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187874"/>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pPr algn="r"/>
            <a:r>
              <a:rPr lang="ar-AE" sz="3200" dirty="0"/>
              <a:t>کاپی رائٹ شدہ ورژنز</a:t>
            </a:r>
            <a:br>
              <a:rPr lang="en-US" sz="1200" dirty="0"/>
            </a:br>
            <a:br>
              <a:rPr lang="en-US" sz="1200" dirty="0"/>
            </a:br>
            <a:r>
              <a:rPr lang="ar-AE" sz="1600" b="1" dirty="0">
                <a:solidFill>
                  <a:srgbClr val="2F4858"/>
                </a:solidFill>
                <a:latin typeface="Philosopher"/>
              </a:rPr>
              <a:t>اگر آپ کاپی رائٹ شدہ بائبل ورژن منتخب کریں گے تو فارم کے کچھ فیلڈز لاک ہو جائیں گے۔ قانون کے مطابق، ہم صرف کاپی رائٹ شدہ ورژنز کے لیے گائیڈ فراہم کر سکتے ہیں۔ آپ ورژن کی وضاحت کے آخر میں کاپی رائٹ کا نشان © دیکھیں گے</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pPr marL="0" indent="0" algn="r">
              <a:buNone/>
            </a:pPr>
            <a:r>
              <a:rPr lang="ar-AE" dirty="0">
                <a:cs typeface="Times New Roman" panose="02020603050405020304" pitchFamily="18" charset="0"/>
              </a:rPr>
              <a:t>قانون کے مطابق، ہمیں موجودہ کاپی رائٹ کے تحت بائبل کے نسخوں کے لیے بائبل کا متن فراہم کرنے کی اجازت نہیں ہے۔ کوئی بھی ورژن جو موجودہ کاپی رائٹ کے تحت ہو، اس کے آخر میں یہ علامت © موجود ہوگی۔ ان نسخوں کے لیے، ہم صرف ایک رہنما فراہم کر سکتے ہیں</a:t>
            </a:r>
            <a:r>
              <a:rPr lang="en-US" dirty="0">
                <a:cs typeface="Times New Roman" panose="02020603050405020304" pitchFamily="18" charset="0"/>
              </a:rPr>
              <a:t>.</a:t>
            </a:r>
          </a:p>
          <a:p>
            <a:pPr marL="0" indent="0" algn="r">
              <a:buNone/>
            </a:pP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49966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79E041-468B-4E59-A642-E97F5A2FAE66}"/>
              </a:ext>
            </a:extLst>
          </p:cNvPr>
          <p:cNvPicPr>
            <a:picLocks noChangeAspect="1"/>
          </p:cNvPicPr>
          <p:nvPr/>
        </p:nvPicPr>
        <p:blipFill rotWithShape="1">
          <a:blip r:embed="rId2"/>
          <a:srcRect l="39973" t="46484" r="17207" b="29026"/>
          <a:stretch/>
        </p:blipFill>
        <p:spPr>
          <a:xfrm>
            <a:off x="2241353" y="1747609"/>
            <a:ext cx="7277784" cy="2237361"/>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pPr algn="r"/>
            <a:r>
              <a:rPr lang="ar-AE"/>
              <a:t>اپنی پسند کے آغاز میں ریڈیل بٹن پر کلک کریں</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pPr marL="0" indent="0" algn="r">
              <a:buNone/>
            </a:pPr>
            <a:r>
              <a:rPr lang="ar-AE" dirty="0"/>
              <a:t>اس مثال میں، میں نے</a:t>
            </a:r>
            <a:r>
              <a:rPr lang="en-US" dirty="0"/>
              <a:t> </a:t>
            </a:r>
            <a:r>
              <a:rPr lang="ar-AE" dirty="0"/>
              <a:t>آپ نے منتخب کیا: </a:t>
            </a:r>
            <a:r>
              <a:rPr lang="en-US" dirty="0"/>
              <a:t>Roman Urdu Geo Bible (RGV) (2017) (Complete Bible) </a:t>
            </a:r>
            <a:r>
              <a:rPr lang="ar-AE" dirty="0"/>
              <a:t>رومن اردو جیو بائبل (</a:t>
            </a:r>
            <a:r>
              <a:rPr lang="en-US" dirty="0"/>
              <a:t>IC 2939).</a:t>
            </a:r>
          </a:p>
          <a:p>
            <a:pPr marL="457200" lvl="1" indent="0" algn="r">
              <a:buNone/>
            </a:pPr>
            <a:r>
              <a:rPr lang="ar-AE" dirty="0"/>
              <a:t>نوٹ: آپ ہر درخواست کے لیے صرف ایک انتخاب کر سکتے ہیں۔ اگر آپ متعدد ورژنز چاہتے ہیں تو آپ کو متعدد درخواستیں جمع کرانی ہوں گی۔</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9122329" y="2762079"/>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9469847" y="3093391"/>
            <a:ext cx="1323778" cy="107221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pPr algn="r"/>
            <a:r>
              <a:rPr lang="ar-AE" sz="2400"/>
              <a:t>ڈراپ ڈاؤن لسٹ بند ہو جائے گی اور فارم وہ ورژن دکھائے گا جو آپ نے منتخب کیا ہے</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pPr marL="0" indent="0" algn="r">
              <a:buNone/>
            </a:pPr>
            <a:r>
              <a:rPr lang="ar-AE"/>
              <a:t>آپ اپنا انتخاب بیک ٹو ورژنز پر کلک کر کے تبدیل کر سکتے ہیں۔ 
اگر آپ یہ فارم کے باقی حصے بھرنے کے بعد کرتے ہیں تو آپ کو دوبارہ فارم بھرنا ہوگا۔</a:t>
            </a:r>
            <a:endParaRPr lang="en-US" dirty="0"/>
          </a:p>
        </p:txBody>
      </p:sp>
      <p:pic>
        <p:nvPicPr>
          <p:cNvPr id="5" name="Picture 4">
            <a:extLst>
              <a:ext uri="{FF2B5EF4-FFF2-40B4-BE49-F238E27FC236}">
                <a16:creationId xmlns:a16="http://schemas.microsoft.com/office/drawing/2014/main" id="{3F31DDE0-5310-4BF2-B708-5EDDB862D8A1}"/>
              </a:ext>
            </a:extLst>
          </p:cNvPr>
          <p:cNvPicPr>
            <a:picLocks noChangeAspect="1"/>
          </p:cNvPicPr>
          <p:nvPr/>
        </p:nvPicPr>
        <p:blipFill rotWithShape="1">
          <a:blip r:embed="rId2"/>
          <a:srcRect l="42766" t="35676" r="16782" b="50000"/>
          <a:stretch/>
        </p:blipFill>
        <p:spPr>
          <a:xfrm>
            <a:off x="2664250" y="1443126"/>
            <a:ext cx="8363674" cy="1591904"/>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ایک مسیحی کے طور پر، کیا آپ نے کبھی پوری بائبل پڑھی ہے؟</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کیا یہ آپ کی زندگی کے لئے فائدہ مند تھا؟</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72369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79781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کيوں نہيں?  کیا پڑھنے کے ایک سادہ منصوبے سے فائدہ اٹھانے میں مدد ملے گی؟</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50047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69226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کیا آپ نے پڑھنے کا منصوبہ استعمال کیا؟</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کیا آپ کو لگتا ہے کہ ایک مسیحی کی حیثیت سے پوری بائبل کو پڑھنا ضروری ہے</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74484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آپ کو پوری بائبل پڑھنے سے کیا روک رہا ہے؟</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اس میں بہت زیادہ وقت لگتا ہے؟</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52070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کيوں نہيں?</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یہ بہت مشکل ہے؟  یہ پڑھنے کے لئے ایک بڑی مشکل کتاب ہے؟</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ڈبلیو بی پی کے پاس مفت بائبل پڑھنے کے منصوبے ہیں جو کسی بھی وقت کے عزم کی حمایت کرتے ہیں 5 منٹ سے 60 منٹ فی دن یا ہفتے میں کسی بھی تعداد میں.</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ڈبلیو بی پی پڑھنے میں آسان ترجمے میں مفت منصوبے فراہم کرتا ہے۔  یہاں تک کہ سب سے بڑے کام بھی قابل عمل ہوجاتے ہیں جب چھوٹے ، آسان اقدامات میں ٹوٹ جاتے ہیں۔</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9914931" y="1916961"/>
            <a:ext cx="6982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کیا پڑھنے کے منصوبے نے کام کو زیادہ قابل انتظام بنا دیا؟</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کیا اپنی مرضی کے مطابق تیار کردہ پڑھنے کا منصوبہ اس کام کو زیادہ قابل انتظام بنا سکتا تھا؟</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ڈبلیو بی پی میں، ہم یقین رکھتے ہیں کہ بائبل پڑھنے سے ہماری تمام زندگیوں میں زبردست فائدہ ہوتا ہے۔</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آپ نے کون سا منصوبہ استعمال کیا؟  ڈبلیو بی پی کے پاس انتخاب کرنے کے لئے ایک بہت بڑی قسم ہے۔</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r-AE" sz="1200" dirty="0">
                <a:solidFill>
                  <a:schemeClr val="tx1"/>
                </a:solidFill>
              </a:rPr>
              <a:t>پر ایک مفت منصوبہ آزمائیں</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71661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72174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50557" y="3828167"/>
            <a:ext cx="64764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ڈبلیو بی پی کچھ مختلف قسم کو شامل کرنے کے لئے متعدد موضوعات جیسے کرونولوجیکل ، ایم چین ، وغیرہ کے ساتھ مفت منصوبے فراہم کرتا ہے</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یہ بہت بورنگ ہے؟</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63491"/>
            <a:ext cx="11903617" cy="7528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اگر آپ نے بائبل کو پڑھنے کی کوشش کی ہے اور ناکام رہا ہے تو ، ہم سے ملنے </a:t>
            </a:r>
            <a:r>
              <a:rPr lang="en-US" sz="1200" dirty="0">
                <a:solidFill>
                  <a:schemeClr val="tx1"/>
                </a:solidFill>
                <a:hlinkClick r:id="rId2"/>
              </a:rPr>
              <a:t>https://worldbibleplans.com/languages/urdu/index.html</a:t>
            </a:r>
            <a:r>
              <a:rPr lang="en-US" sz="1200" dirty="0">
                <a:solidFill>
                  <a:schemeClr val="tx1"/>
                </a:solidFill>
              </a:rPr>
              <a:t> </a:t>
            </a:r>
            <a:r>
              <a:rPr lang="ar-AE" sz="1200" dirty="0">
                <a:solidFill>
                  <a:schemeClr val="tx1"/>
                </a:solidFill>
              </a:rPr>
              <a:t>اور مفت اپنی مرضی کے مطابق بائبل پڑھنے کا منصوبہ تیار کریں۔  مختلف زبانوں ، ترجمے ، وقت کے وعدوں ، موضوعات ، اور ای بک فارمیٹس میں سے منتخب کریں۔  یہ اتنا آسان ہے۔  ایک منصوبہ تیار کریں ، ڈبلیو بی پی اسے تخلیق کرتا ہے ، اور 1 دن سے بھی کم وقت میں آپ کو صحیفوں کے ساتھ یا اس کے بغیر اپنی مرضی کے مطابق مفت تیار کردہ بائبل پڑھنے کا منصوبہ ڈاؤن لوڈ کرنے کا لنک مل جاتا ہے۔  کیا ہم نے ذکر کیا کہ سب کچھ مفت ہے!</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68618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74523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146750" y="4221406"/>
            <a:ext cx="80989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66508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نہیں</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70066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جی ہاں</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صحیفوں سمیت منصوبے بہت مہنگے ہیں؟</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839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ar-AE"/>
              <a:t>موضوعات</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pPr marL="0" indent="0" algn="r">
              <a:buNone/>
            </a:pPr>
            <a:r>
              <a:rPr lang="ar-AE" sz="2400"/>
              <a:t>موضوعات صحیفوں کو پڑھنے کے مختلف طریقے فراہم کرتے ہیں۔ 
کچھ موضوعات پڑھنے کی ترتیب دیتے ہیں۔ 
مثالیں: 
سیدھا (پیدائش سے مکاشفہ تک)۔ 
زمانی ترتیب۔ 
دیگر موضوعات آپ کو کسی ایک خیال پر مرکوز رکھتے ہیں یا صحیفوں کو کسی معنی خیز انداز میں پیش کرتے ہیں۔ 
مثالیں: 
صنف کی بنیاد پر۔ 
مچین۔ 
کچھ موضوعات میں آپ کو ایک کتاب یا کتابوں کے انتخاب پر توجہ مرکوز کرنی ہوتی ہے۔ 
مثالیں: 
1 کتاب کی گہرائی میں۔ 
رسولوں اور پولس۔ 
تمام موضوعات کی تفصیل سے ریڈنگ پلانز کے صفحے پر بیان کی گئی ہے جو مینو کے ذریعے دستیاب ہے۔ 
وہ تھیم دریافت کریں جو آپ کے لیے سب سے بہتر ہو۔</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ar-AE"/>
              <a:t>موضوعات جاری</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lnSpcReduction="10000"/>
          </a:bodyPr>
          <a:lstStyle/>
          <a:p>
            <a:pPr marL="0" indent="0" algn="r">
              <a:buNone/>
            </a:pPr>
            <a:r>
              <a:rPr lang="ar-AE"/>
              <a:t>موضوعات کو چار گروپوں میں تقسیم کیا گیا ہے، جو دورانیے کی لچک (پڑھنے کے وقت کی مدت) اور تعدد (ہفتے میں کتنے دن پڑھتے ہیں) کی بنیاد پر ہیں۔ 
گروپ 1 - اس پہلے گروپ کے لیے، آپ وقت (30 دن، 12 ماہ وغیرہ) یا 1-6 ابواب فی دن پڑھنے کے دن کی مدت منتخب کر سکتے ہیں۔</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a:t>تبصرے صرف اس گروپ کے موضوعات کے ساتھ دستیاب ہیں اور صرف اس صورت میں جب آپ باب کی مدت منتخب کریں۔</a:t>
            </a:r>
            <a:endParaRPr lang="en-US" dirty="0"/>
          </a:p>
        </p:txBody>
      </p:sp>
      <p:pic>
        <p:nvPicPr>
          <p:cNvPr id="7" name="Picture 6">
            <a:extLst>
              <a:ext uri="{FF2B5EF4-FFF2-40B4-BE49-F238E27FC236}">
                <a16:creationId xmlns:a16="http://schemas.microsoft.com/office/drawing/2014/main" id="{AFC9CC99-1E5E-485C-AA21-284AEDA4E31C}"/>
              </a:ext>
            </a:extLst>
          </p:cNvPr>
          <p:cNvPicPr>
            <a:picLocks noChangeAspect="1"/>
          </p:cNvPicPr>
          <p:nvPr/>
        </p:nvPicPr>
        <p:blipFill rotWithShape="1">
          <a:blip r:embed="rId2"/>
          <a:srcRect l="5186" t="8604" b="31276"/>
          <a:stretch/>
        </p:blipFill>
        <p:spPr>
          <a:xfrm>
            <a:off x="2422187" y="2583756"/>
            <a:ext cx="9015606" cy="281367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ar-AE"/>
              <a:t>موضوعات جاری</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pPr marL="0" indent="0" algn="r">
              <a:buNone/>
            </a:pPr>
            <a:r>
              <a:rPr lang="ar-AE"/>
              <a:t>گروپ 2 - دوسرے گروپ کے لیے صرف وقت (30 دن، 12 ماہ وغیرہ) کی مدت کی اجازت ہے۔ 
چیپٹر کی مدت گرے آؤٹ اور غیر منتخب ہو جائے گی۔</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a:t>اس گروپ کے ساتھ تبصرے دستیاب نہیں ہیں۔</a:t>
            </a:r>
            <a:endParaRPr lang="en-US" dirty="0"/>
          </a:p>
        </p:txBody>
      </p:sp>
      <p:pic>
        <p:nvPicPr>
          <p:cNvPr id="8" name="Picture 7">
            <a:extLst>
              <a:ext uri="{FF2B5EF4-FFF2-40B4-BE49-F238E27FC236}">
                <a16:creationId xmlns:a16="http://schemas.microsoft.com/office/drawing/2014/main" id="{0B911A36-72BE-4082-AB06-8FEA26F4F78F}"/>
              </a:ext>
            </a:extLst>
          </p:cNvPr>
          <p:cNvPicPr>
            <a:picLocks noChangeAspect="1"/>
          </p:cNvPicPr>
          <p:nvPr/>
        </p:nvPicPr>
        <p:blipFill rotWithShape="1">
          <a:blip r:embed="rId2"/>
          <a:srcRect l="40053" t="24631" b="9231"/>
          <a:stretch/>
        </p:blipFill>
        <p:spPr>
          <a:xfrm>
            <a:off x="3974657" y="1863408"/>
            <a:ext cx="7497497" cy="407140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ar-AE"/>
              <a:t>موضوعات جاری</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pPr marL="0" indent="0" algn="r">
              <a:buNone/>
            </a:pPr>
            <a:r>
              <a:rPr lang="ar-AE"/>
              <a:t>گروپ 3 - تیسرے گروپ کے لیے صرف 1 سے 6 چیپٹر کی مدت دستیاب ہے۔ 
وقت کی مدت دھندلی اور غیر منتخب ہو جائے گی۔</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a:t>اس گروپ کے ساتھ تبصرے دستیاب نہیں ہیں۔</a:t>
            </a:r>
            <a:endParaRPr lang="en-US" dirty="0"/>
          </a:p>
        </p:txBody>
      </p:sp>
      <p:pic>
        <p:nvPicPr>
          <p:cNvPr id="7" name="Picture 6">
            <a:extLst>
              <a:ext uri="{FF2B5EF4-FFF2-40B4-BE49-F238E27FC236}">
                <a16:creationId xmlns:a16="http://schemas.microsoft.com/office/drawing/2014/main" id="{7D0D4F75-F189-48BB-B9A1-E47446F6CD3F}"/>
              </a:ext>
            </a:extLst>
          </p:cNvPr>
          <p:cNvPicPr>
            <a:picLocks noChangeAspect="1"/>
          </p:cNvPicPr>
          <p:nvPr/>
        </p:nvPicPr>
        <p:blipFill rotWithShape="1">
          <a:blip r:embed="rId2"/>
          <a:srcRect l="45319" t="31226" r="664" b="52168"/>
          <a:stretch/>
        </p:blipFill>
        <p:spPr>
          <a:xfrm>
            <a:off x="2086478" y="2432538"/>
            <a:ext cx="9189376" cy="139043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ar-AE"/>
              <a:t>موضوعات جاری</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pPr marL="0" indent="0" algn="r">
              <a:buNone/>
            </a:pPr>
            <a:r>
              <a:rPr lang="ar-AE"/>
              <a:t>گروپ 4 - چوتھا اور آخری گروپ پہلے سے طے شدہ دورانیے اور فریکوئنسیز رکھتا ہے۔ 
یہ موضوعات روزمرہ کی تعدد رکھتے ہیں جب تک کہ کہیں اور بیان نہ کیا گیا ہو۔ 
ان تھیمز کے لیے، دورانیہ اور فریکوئنسی کے انتخاب کو دھندلا کر دیا جائے گا اور منتخب نہیں کیا جا سکتا۔</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lgn="r">
              <a:buClr>
                <a:srgbClr val="A53010"/>
              </a:buClr>
              <a:buNone/>
              <a:defRPr/>
            </a:pPr>
            <a:r>
              <a:rPr lang="ar-AE" b="1">
                <a:solidFill>
                  <a:prstClr val="black">
                    <a:lumMod val="75000"/>
                    <a:lumOff val="25000"/>
                  </a:prstClr>
                </a:solidFill>
              </a:rPr>
              <a:t>اس گروپ کے ساتھ تبصرے دستیاب نہیں ہیں۔</a:t>
            </a: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570242" y="3373316"/>
            <a:ext cx="1910312"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یہ صرف ایک جزوی فہرست ہے۔</a:t>
            </a:r>
            <a:endParaRPr lang="en-US" dirty="0"/>
          </a:p>
        </p:txBody>
      </p:sp>
      <p:pic>
        <p:nvPicPr>
          <p:cNvPr id="7" name="Picture 6">
            <a:extLst>
              <a:ext uri="{FF2B5EF4-FFF2-40B4-BE49-F238E27FC236}">
                <a16:creationId xmlns:a16="http://schemas.microsoft.com/office/drawing/2014/main" id="{67681449-F957-48BE-8AB0-B3B786B48CA6}"/>
              </a:ext>
            </a:extLst>
          </p:cNvPr>
          <p:cNvPicPr>
            <a:picLocks noChangeAspect="1"/>
          </p:cNvPicPr>
          <p:nvPr/>
        </p:nvPicPr>
        <p:blipFill rotWithShape="1">
          <a:blip r:embed="rId2"/>
          <a:srcRect l="878" t="3881" r="-1"/>
          <a:stretch/>
        </p:blipFill>
        <p:spPr>
          <a:xfrm>
            <a:off x="3346316" y="2181082"/>
            <a:ext cx="8398212" cy="400830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pPr algn="r"/>
            <a:r>
              <a:rPr lang="ar-AE" sz="2200"/>
              <a:t>اگر آپ نے 1 بک ڈیپ ڈائیو تھیم منتخب کیا ہے تو کوئی کتاب منتخب کریں۔ ورنہ یہ آپشن لاک ہو جائے گا</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62500" lnSpcReduction="20000"/>
          </a:bodyPr>
          <a:lstStyle/>
          <a:p>
            <a:pPr marL="0" indent="0" algn="r">
              <a:buNone/>
            </a:pPr>
            <a:r>
              <a:rPr lang="ar-AE"/>
              <a:t>صرف ایک کتاب منتخب کی جا سکتی ہے۔ 
دستیاب کتابیں آپ کے ورژن پر منحصر ہوتی ہیں۔ 
اسکرین اتنی ذہین نہیں کہ ہر ورژن میں دستیاب کتابوں کو پہچان سکے۔   
یہ آپ پر منحصر ہے کہ آپ ایسی کتاب منتخب کریں جو آپ کے منتخب کردہ ورژن میں دستیاب ہو۔ 
مثال کے طور پر، اگر آپ نے کوئی ایسا ورژن منتخب کیا ہے جو صرف نیو ٹیسٹامنٹ کے لیے ہے، تو یہاں پیدائش کو منتخب نہ کریں۔</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670943" y="2812896"/>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lgn="r">
              <a:buNone/>
            </a:pPr>
            <a:r>
              <a:rPr lang="ar-AE" dirty="0"/>
              <a:t>افسانوی کتابیں اس فہرست میں شامل نہیں ہیں۔ صرف پیدائش کے ذریعے مکاشفہ۔</a:t>
            </a:r>
            <a:endParaRPr lang="en-US" dirty="0"/>
          </a:p>
        </p:txBody>
      </p:sp>
      <p:pic>
        <p:nvPicPr>
          <p:cNvPr id="7" name="Picture 6">
            <a:extLst>
              <a:ext uri="{FF2B5EF4-FFF2-40B4-BE49-F238E27FC236}">
                <a16:creationId xmlns:a16="http://schemas.microsoft.com/office/drawing/2014/main" id="{2BB01F6E-EFFB-41EB-838A-F0881F1A27AD}"/>
              </a:ext>
            </a:extLst>
          </p:cNvPr>
          <p:cNvPicPr>
            <a:picLocks noChangeAspect="1"/>
          </p:cNvPicPr>
          <p:nvPr/>
        </p:nvPicPr>
        <p:blipFill rotWithShape="1">
          <a:blip r:embed="rId2"/>
          <a:srcRect l="16915" t="25285" r="51011" b="22724"/>
          <a:stretch/>
        </p:blipFill>
        <p:spPr>
          <a:xfrm>
            <a:off x="5642041" y="1206230"/>
            <a:ext cx="4542817" cy="3957988"/>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pPr algn="r"/>
            <a:r>
              <a:rPr lang="ar-AE" sz="3200"/>
              <a:t>صحیفے شامل کریں</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pPr marL="0" indent="0" algn="r">
              <a:buNone/>
            </a:pPr>
            <a:r>
              <a:rPr lang="ar-AE"/>
              <a:t>یہ انتخاب صرف غیر کاپی رائٹ شدہ ورژنز کے لیے دستیاب ہے۔ 
ان میں سے انتخاب کریں: 
جی ہاں۔ صحیفے فراہم کریں – انہیں اپنے مطالعے کے منصوبے میں شامل کریں۔ 
نہیں۔ صرف رہنمائی فراہم کریں – صحیفے شامل نہ کریں۔ 
اس آپشن میں صرف روزانہ کے عنوانات شامل ہیں (جو پی ڈی ایف چارٹ فارمیٹ میں دستیاب ہیں)۔ 
یہ آپشن ان لوگوں کے لیے ہے جو اپنی خود کی ہارڈ کاپی بائبل استعمال کرنا چاہتے ہیں یا موجودہ کاپی رائٹ کے تحت بائبل کے ورژن استعمال کرنا چاہتے ہیں۔</a:t>
            </a:r>
            <a:endParaRPr lang="en-US" dirty="0"/>
          </a:p>
        </p:txBody>
      </p:sp>
      <p:pic>
        <p:nvPicPr>
          <p:cNvPr id="6" name="Picture 5">
            <a:extLst>
              <a:ext uri="{FF2B5EF4-FFF2-40B4-BE49-F238E27FC236}">
                <a16:creationId xmlns:a16="http://schemas.microsoft.com/office/drawing/2014/main" id="{986A247E-E343-4E4A-91A4-E819CF0DD9FD}"/>
              </a:ext>
            </a:extLst>
          </p:cNvPr>
          <p:cNvPicPr>
            <a:picLocks noChangeAspect="1"/>
          </p:cNvPicPr>
          <p:nvPr/>
        </p:nvPicPr>
        <p:blipFill rotWithShape="1">
          <a:blip r:embed="rId2"/>
          <a:srcRect l="63431" t="35676" r="17739" b="45027"/>
          <a:stretch/>
        </p:blipFill>
        <p:spPr>
          <a:xfrm>
            <a:off x="6618252" y="943582"/>
            <a:ext cx="3955714" cy="217899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pPr algn="r"/>
            <a:r>
              <a:rPr lang="ar-AE" sz="2000"/>
              <a:t>اختیاری طور پر کراس ریفرنسز شامل کرنے کا انتخاب کریں</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pPr marL="0" indent="0" algn="r">
              <a:buNone/>
            </a:pPr>
            <a:r>
              <a:rPr lang="ar-AE" altLang="en-US">
                <a:solidFill>
                  <a:srgbClr val="676768"/>
                </a:solidFill>
                <a:latin typeface="Poppins" panose="00000500000000000000" pitchFamily="2" charset="0"/>
                <a:cs typeface="Poppins" panose="00000500000000000000" pitchFamily="2" charset="0"/>
              </a:rPr>
              <a:t>مخففات اور صحیفہ کے کراس ریفرنسز میں سے انتخاب کریں۔ 
مکمل آیت کے متن کے لیے، </a:t>
            </a:r>
            <a:r>
              <a:rPr lang="en-US" altLang="en-US">
                <a:solidFill>
                  <a:srgbClr val="676768"/>
                </a:solidFill>
                <a:latin typeface="Poppins" panose="00000500000000000000" pitchFamily="2" charset="0"/>
                <a:cs typeface="Poppins" panose="00000500000000000000" pitchFamily="2" charset="0"/>
              </a:rPr>
              <a:t>WBP </a:t>
            </a:r>
            <a:r>
              <a:rPr lang="ar-AE" altLang="en-US">
                <a:solidFill>
                  <a:srgbClr val="676768"/>
                </a:solidFill>
                <a:latin typeface="Poppins" panose="00000500000000000000" pitchFamily="2" charset="0"/>
                <a:cs typeface="Poppins" panose="00000500000000000000" pitchFamily="2" charset="0"/>
              </a:rPr>
              <a:t>عہد نامہ قدیم کی آیات کے لیے نئے عہد نامے کے حوالہ جات اور اس کے برعکس فراہم کرتا ہے۔ 
مخففات کے لیے، </a:t>
            </a:r>
            <a:r>
              <a:rPr lang="en-US" altLang="en-US">
                <a:solidFill>
                  <a:srgbClr val="676768"/>
                </a:solidFill>
                <a:latin typeface="Poppins" panose="00000500000000000000" pitchFamily="2" charset="0"/>
                <a:cs typeface="Poppins" panose="00000500000000000000" pitchFamily="2" charset="0"/>
              </a:rPr>
              <a:t>WBP </a:t>
            </a:r>
            <a:r>
              <a:rPr lang="ar-AE" altLang="en-US">
                <a:solidFill>
                  <a:srgbClr val="676768"/>
                </a:solidFill>
                <a:latin typeface="Poppins" panose="00000500000000000000" pitchFamily="2" charset="0"/>
                <a:cs typeface="Poppins" panose="00000500000000000000" pitchFamily="2" charset="0"/>
              </a:rPr>
              <a:t>پرانے عہد نامے کی آیات کے لیے تمام کراس ریفرنسز یا نئے عہد نامے کے حوالہ جات فراہم کرتا ہے اور اس کے برعکس۔ 
کاپی رائٹ شدہ ورژنز کے لیے کراس ریفرنسز دستیاب نہیں ہیں۔ 
شامل کریں: صحیفہ ہاں ہونا چاہیے۔ 
اگر آپ کراس ریفرنسز کا انتخاب کرتے ہیں تو پیراگراف/ورس کا انتخاب لاک ہو جائے گا۔ 
یہ صرف ورس فارمیٹ کے ساتھ کام کرتا ہے۔</a:t>
            </a:r>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pPr algn="r"/>
            <a:r>
              <a:rPr lang="ar-AE" sz="1100"/>
              <a:t>گوگل </a:t>
            </a:r>
            <a:r>
              <a:rPr lang="en-US" sz="1100"/>
              <a:t>AI - </a:t>
            </a:r>
            <a:r>
              <a:rPr lang="ar-AE" sz="1100"/>
              <a:t>بائبل کراس ریفرنس ایک نوٹ ہے جو قاری کو بائبل کی کسی اور آیت یا آیت کی طرف لے جاتا ہے جس کا موضوع، لفظ یا خیال متعلقہ ہو، جو بائبل کے مختلف حصوں کو جوڑنے اور سمجھ بوجھ کو بڑھانے میں مدد دیتا ہے۔ یہ حوالہ جات متعلقہ تصورات، پیش گوئیوں، اور واقعات کو جوڑتے ہیں، جس سے ایک آیت دوسرے پر روشنی ڈالتی ہے۔</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1356448" y="1349740"/>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مثالوں کے لیے درج ذیل صفحات دیکھیں۔</a:t>
            </a:r>
            <a:endParaRPr lang="en-US" dirty="0"/>
          </a:p>
        </p:txBody>
      </p:sp>
      <p:pic>
        <p:nvPicPr>
          <p:cNvPr id="6" name="Picture 5">
            <a:extLst>
              <a:ext uri="{FF2B5EF4-FFF2-40B4-BE49-F238E27FC236}">
                <a16:creationId xmlns:a16="http://schemas.microsoft.com/office/drawing/2014/main" id="{41A5902B-4258-427B-BEA8-980B4650FAD2}"/>
              </a:ext>
            </a:extLst>
          </p:cNvPr>
          <p:cNvPicPr>
            <a:picLocks noChangeAspect="1"/>
          </p:cNvPicPr>
          <p:nvPr/>
        </p:nvPicPr>
        <p:blipFill rotWithShape="1">
          <a:blip r:embed="rId2"/>
          <a:srcRect l="39495" t="35379" r="39840" b="21425"/>
          <a:stretch/>
        </p:blipFill>
        <p:spPr>
          <a:xfrm>
            <a:off x="5907298" y="792480"/>
            <a:ext cx="2519464" cy="2830748"/>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pPr algn="r"/>
            <a:r>
              <a:rPr lang="ar-AE" sz="2000"/>
              <a:t>کراس ریفرنس شامل کریں – مخففات کی مثالیں</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a:t>مثال 2 – صرف مخالف عہد نامہ کے لیے مخفف۔ اس مثال میں صرف عہد نامہ قدیم کے حوالے موجود ہیں۔</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a:t>مثال 1 – تمام مخففات۔ اس مثال میں، عہد نامہ قدیم اور عہد نامہ جدید کے حوالے موجود ہیں۔</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pPr algn="r"/>
            <a:r>
              <a:rPr lang="ar-AE" sz="2000"/>
              <a:t>کراس ریفرنس شامل کریں – مکمل متن کی مثالیں</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a:t>مثال 4 – مکمل آیت کے کراس ریفرنسز۔ اس مثال میں، صرف پرانے عہد نامے کے حوالہ جات آیت کی شکل میں موجود ہیں۔</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a:t>مثال 3 – مکمل آیت کے کراس ریفرنسز۔ اس مثال میں، صرف پرانے عہد نامے کے حوالہ جات پیراگراف فارمیٹ میں موجود ہیں۔</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pPr algn="r"/>
            <a:r>
              <a:rPr lang="ar-AE"/>
              <a:t>ورلڈ بائبل پلانز میں خوش آمدید</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pPr marL="0" indent="0" algn="r">
              <a:buNone/>
            </a:pPr>
            <a:r>
              <a:rPr lang="ar-AE" dirty="0"/>
              <a:t>آسانی سے مرحلہ وار ہدایات پر عمل کیا جا سکتا ہے، سلائیڈ فارمیٹ میں، تاکہ آپ اپنی مرضی کے بائبل ریڈنگ پلان کو تیار کر سکیں۔</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5449F8-9EAD-402C-ADFD-6FA34F4902FA}"/>
              </a:ext>
            </a:extLst>
          </p:cNvPr>
          <p:cNvPicPr>
            <a:picLocks noChangeAspect="1"/>
          </p:cNvPicPr>
          <p:nvPr/>
        </p:nvPicPr>
        <p:blipFill rotWithShape="1">
          <a:blip r:embed="rId2"/>
          <a:srcRect l="17154" t="26621" r="62261" b="2319"/>
          <a:stretch/>
        </p:blipFill>
        <p:spPr>
          <a:xfrm>
            <a:off x="1361872" y="963038"/>
            <a:ext cx="3009214" cy="5583526"/>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pPr algn="r"/>
            <a:r>
              <a:rPr lang="ar-AE" sz="3200"/>
              <a:t>مطالعہ کا دورانیہ</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4371086" y="1194134"/>
            <a:ext cx="7438292" cy="5449061"/>
          </a:xfrm>
        </p:spPr>
        <p:txBody>
          <a:bodyPr>
            <a:normAutofit lnSpcReduction="10000"/>
          </a:bodyPr>
          <a:lstStyle/>
          <a:p>
            <a:pPr marL="0" indent="0" algn="r">
              <a:buNone/>
            </a:pPr>
            <a:r>
              <a:rPr lang="ar-AE" dirty="0"/>
              <a:t>وقت اور باب کی مدت میں سے انتخاب کریں۔ 
کم از کم 30 دن یا 3 سال تک کا انتخاب کریں۔ 
یا روزانہ 1 سے 6 ابواب میں سے انتخاب کریں۔ 
ابواب کی مدت آپ کے منتخب کردہ ترجمے پر منحصر ہے۔ اوسطا 66 کتابوں والی بائبل میں 1189 ابواب ہوتے ہیں۔ 
1 باب فی دن = 1189 دن = 3.27 سال (3 سال، 3 ماہ)۔ 
2 ابواب فی دن = 595 دن = 1.63 سال (1 سال، 7 1/2 ماہ)۔ 
3 ابواب فی دن = 396 دن = 1.1 سال (1 سال، 1 مہینہ)۔ 
4 ابواب فی دن = 297 دن = 0.81 سال (10 ماہ)۔ 
5 ابواب فی دن = 237 دن = 0.65 سال (8 ماہ)۔ 
6 ابواب فی دن = 198 دن = 0.54 سال (6 1/2 ماہ)۔ 
یا اگر آپ اپنی شروعات اور اختتام کی تاریخ خود منتخب کرنا چاہتے ہیں تو کسٹم منتخب کریں۔ 
تبصرے صرف ابواب کی مدت کے ساتھ دستیاب ہیں۔ 
ممکنہ دورانیہ کے انتخاب آپ کے منتخب کردہ تھیم پر منحصر ہوتے ہیں۔</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H="1" flipV="1">
            <a:off x="4036979" y="4416357"/>
            <a:ext cx="1206232" cy="84630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pPr algn="r"/>
            <a:r>
              <a:rPr lang="ar-AE"/>
              <a:t>ریڈنگ فریکوئنسی منتخب کریں</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normAutofit fontScale="92500" lnSpcReduction="20000"/>
          </a:bodyPr>
          <a:lstStyle/>
          <a:p>
            <a:pPr marL="0" indent="0" algn="r">
              <a:buNone/>
            </a:pPr>
            <a:r>
              <a:rPr lang="ar-AE"/>
              <a:t>انتخاب کریں: 
ہر روز۔ 
ہر دوسرے دن۔ 
ہفتے میں 1-6 دن۔ 
یہ مسلسل دن ہوں گے۔ 
اگر آپ ہفتے میں 3 دن منتخب کرتے ہیں تو آپ تین دن مسلسل پڑھیں گے اور 4 دن کی چھٹی ملے گی۔</a:t>
            </a:r>
            <a:endParaRPr lang="en-US" dirty="0"/>
          </a:p>
        </p:txBody>
      </p:sp>
      <p:pic>
        <p:nvPicPr>
          <p:cNvPr id="6" name="Picture 5">
            <a:extLst>
              <a:ext uri="{FF2B5EF4-FFF2-40B4-BE49-F238E27FC236}">
                <a16:creationId xmlns:a16="http://schemas.microsoft.com/office/drawing/2014/main" id="{2099A645-54F7-4498-A465-10C9431EDEAC}"/>
              </a:ext>
            </a:extLst>
          </p:cNvPr>
          <p:cNvPicPr>
            <a:picLocks noChangeAspect="1"/>
          </p:cNvPicPr>
          <p:nvPr/>
        </p:nvPicPr>
        <p:blipFill rotWithShape="1">
          <a:blip r:embed="rId2"/>
          <a:srcRect l="50665" t="35527" r="17979" b="24542"/>
          <a:stretch/>
        </p:blipFill>
        <p:spPr>
          <a:xfrm>
            <a:off x="6254885" y="1148862"/>
            <a:ext cx="4435813" cy="3036220"/>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pPr algn="r"/>
            <a:r>
              <a:rPr lang="ar-AE"/>
              <a:t>روزانہ منتخب ریڈنگز</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normAutofit lnSpcReduction="10000"/>
          </a:bodyPr>
          <a:lstStyle/>
          <a:p>
            <a:pPr marL="0" indent="0" algn="r">
              <a:buNone/>
            </a:pPr>
            <a:r>
              <a:rPr lang="ar-AE"/>
              <a:t>انتخاب کریں: 
روزانہ ایک بار (صبح یا شام)۔ 
دن میں دو بار (صبح اور شام کو)۔ 
روزانہ کی ریڈنگز صبح اور شام کے درمیان برابر تقسیم ہوں گی۔</a:t>
            </a:r>
            <a:endParaRPr lang="en-US" dirty="0"/>
          </a:p>
        </p:txBody>
      </p:sp>
      <p:pic>
        <p:nvPicPr>
          <p:cNvPr id="5" name="Picture 4">
            <a:extLst>
              <a:ext uri="{FF2B5EF4-FFF2-40B4-BE49-F238E27FC236}">
                <a16:creationId xmlns:a16="http://schemas.microsoft.com/office/drawing/2014/main" id="{77A4C9C1-57B4-4EAA-882E-50C7BE91402E}"/>
              </a:ext>
            </a:extLst>
          </p:cNvPr>
          <p:cNvPicPr>
            <a:picLocks noChangeAspect="1"/>
          </p:cNvPicPr>
          <p:nvPr/>
        </p:nvPicPr>
        <p:blipFill rotWithShape="1">
          <a:blip r:embed="rId2"/>
          <a:srcRect l="17234" t="35824" r="50931" b="44730"/>
          <a:stretch/>
        </p:blipFill>
        <p:spPr>
          <a:xfrm>
            <a:off x="3604481" y="1586281"/>
            <a:ext cx="6901392" cy="2265871"/>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pPr algn="r"/>
            <a:r>
              <a:rPr lang="ar-AE" sz="3000"/>
              <a:t>پیراگراف یا نظم کا فارمیٹ منتخب کریں</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pPr marL="0" indent="0" algn="r">
              <a:buNone/>
            </a:pPr>
            <a:r>
              <a:rPr lang="ar-AE"/>
              <a:t>پیراگراف کی مثال۔</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آیت کی مثال۔</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اگر آپ کراس ریفرنسز کا انتخاب کرتے ہیں تو ورس فارمیٹ خود بخود منتخب ہو جائے گا۔</a:t>
            </a:r>
            <a:endParaRPr lang="en-US" dirty="0"/>
          </a:p>
        </p:txBody>
      </p:sp>
      <p:pic>
        <p:nvPicPr>
          <p:cNvPr id="5" name="Picture 4">
            <a:extLst>
              <a:ext uri="{FF2B5EF4-FFF2-40B4-BE49-F238E27FC236}">
                <a16:creationId xmlns:a16="http://schemas.microsoft.com/office/drawing/2014/main" id="{61406AAD-B836-41FC-AA2E-84D1EA0C854A}"/>
              </a:ext>
            </a:extLst>
          </p:cNvPr>
          <p:cNvPicPr>
            <a:picLocks noChangeAspect="1"/>
          </p:cNvPicPr>
          <p:nvPr/>
        </p:nvPicPr>
        <p:blipFill rotWithShape="1">
          <a:blip r:embed="rId4"/>
          <a:srcRect l="50000" t="46060" r="17739" b="32409"/>
          <a:stretch/>
        </p:blipFill>
        <p:spPr>
          <a:xfrm>
            <a:off x="3657599" y="902494"/>
            <a:ext cx="5807413" cy="2083236"/>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pPr algn="r"/>
            <a:r>
              <a:rPr lang="ar-AE" sz="2400"/>
              <a:t>تبصرہ شامل کریں - اپنے منصوبے کے ساتھ شامل ہونے کے لیے باب بہ باب تبصرہ منتخب کریں۔</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pPr algn="r"/>
            <a:r>
              <a:rPr lang="ar-AE" sz="1200"/>
              <a:t>باب بہ باب تبصرے صرف پہلے گروپ کے موضوعات کے ساتھ دستیاب ہیں اور صرف اس صورت میں جب آپ باب کی مدت منتخب کریں۔</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pPr marL="0" indent="0" algn="r">
              <a:buNone/>
            </a:pPr>
            <a:r>
              <a:rPr lang="ar-AE"/>
              <a:t>تشریحات کو زبان کے لحاظ سے حروف تہجی کے لحاظ سے گروپ کیا جاتا ہے۔ 
155 تفسیروں میں سے 15 زبانوں میں منتخب کریں۔ 
یہ اختیاری ہے۔ اگر آپ کمنٹری نہیں چاہتے تو 'نہیں' کے طور پر چھوڑ دیں۔</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fontScale="90000"/>
          </a:bodyPr>
          <a:lstStyle/>
          <a:p>
            <a:pPr algn="r"/>
            <a:r>
              <a:rPr lang="ar-AE"/>
              <a:t>دن، تاریخ، یا دونوں کے حساب سے منتخب کریں</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pPr marL="0" indent="0" algn="r">
              <a:buNone/>
            </a:pPr>
            <a:r>
              <a:rPr lang="ar-AE"/>
              <a:t>دن کے لحاظ سے – مثال – دن 1، دن 2، وغیرہ۔ 
تاریخ – مثال کے لحاظ سے – یکم جنوری، 2 جنوری وغیرہ۔ 
دن اور تاریخ کے حساب سے – ہیڈر دونوں کو پہلے دن کے ساتھ دکھائے گا۔ 
تاریخ اور دن کے لحاظ سے - ہیڈر دونوں کو پہلے تاریخ کے ساتھ دکھائے گا۔</a:t>
            </a:r>
            <a:endParaRPr lang="en-US" dirty="0"/>
          </a:p>
        </p:txBody>
      </p:sp>
      <p:pic>
        <p:nvPicPr>
          <p:cNvPr id="6" name="Picture 5">
            <a:extLst>
              <a:ext uri="{FF2B5EF4-FFF2-40B4-BE49-F238E27FC236}">
                <a16:creationId xmlns:a16="http://schemas.microsoft.com/office/drawing/2014/main" id="{56198513-5D2D-44B2-BCD9-76DF603A62B2}"/>
              </a:ext>
            </a:extLst>
          </p:cNvPr>
          <p:cNvPicPr>
            <a:picLocks noChangeAspect="1"/>
          </p:cNvPicPr>
          <p:nvPr/>
        </p:nvPicPr>
        <p:blipFill rotWithShape="1">
          <a:blip r:embed="rId2"/>
          <a:srcRect l="61436" t="26769" r="18617" b="47551"/>
          <a:stretch/>
        </p:blipFill>
        <p:spPr>
          <a:xfrm>
            <a:off x="5817140" y="1332689"/>
            <a:ext cx="3920247" cy="2712812"/>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pPr algn="r"/>
            <a:r>
              <a:rPr lang="ar-AE" sz="2000"/>
              <a:t>کیلنڈر پر کلک کریں تاکہ پڑھنے کی شروعات کی تاریخ منتخب کی جا سکے۔ اگر آپ نے کسٹم دورانیہ منتخب کیا ہے، تو پڑھنے کے اختتام کی تاریخ منتخب کریں</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9110854" y="2260774"/>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4296644" y="2260773"/>
            <a:ext cx="2027463" cy="2631925"/>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صرف اس صورت میں ویلیو درج کریں جب آپ نے کسٹم دورانیہ منتخب کیا ہو۔</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2000"/>
              <a:t>پڑھنے کی اختتامی تاریخ اس وقت تک منتخب نہیں کی جا سکتی جب تک آپ دورانیہ کے ڈراپ ڈاؤن میں کسٹم دورانیہ منتخب نہ کریں</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a:t>شروع کی تاریخ لازمی ہے چاہے آپ دن کا ہیڈر منتخب کریں۔</a:t>
            </a:r>
            <a:endParaRPr lang="en-US" dirty="0"/>
          </a:p>
        </p:txBody>
      </p:sp>
      <p:pic>
        <p:nvPicPr>
          <p:cNvPr id="4" name="Picture 3">
            <a:extLst>
              <a:ext uri="{FF2B5EF4-FFF2-40B4-BE49-F238E27FC236}">
                <a16:creationId xmlns:a16="http://schemas.microsoft.com/office/drawing/2014/main" id="{4A9F41A1-BC67-4528-8498-057F520496A2}"/>
              </a:ext>
            </a:extLst>
          </p:cNvPr>
          <p:cNvPicPr>
            <a:picLocks noChangeAspect="1"/>
          </p:cNvPicPr>
          <p:nvPr/>
        </p:nvPicPr>
        <p:blipFill rotWithShape="1">
          <a:blip r:embed="rId4"/>
          <a:srcRect l="16676" t="27066" r="40080" b="63485"/>
          <a:stretch/>
        </p:blipFill>
        <p:spPr>
          <a:xfrm>
            <a:off x="1679466" y="1196502"/>
            <a:ext cx="9521446" cy="1118336"/>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pPr algn="r"/>
            <a:r>
              <a:rPr lang="ar-AE"/>
              <a:t>ای بک فارمیٹ منتخب کریں</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a:bodyPr>
          <a:lstStyle/>
          <a:p>
            <a:pPr marL="0" indent="0" algn="r">
              <a:buNone/>
            </a:pPr>
            <a:r>
              <a:rPr lang="ar-AE" dirty="0"/>
              <a:t>صرف اسی صورت میں منتخب کیا جا سکتا ہے جب 'صحیفہ شامل کریں' ہاں ہے۔ 
آپ کا انتخاب اس بات پر منحصر ہے کہ آپ کون سا ای ریڈر استعمال کرنا چاہتے ہیں۔   
پی ڈی ایف – ایک یونیورسل فارمیٹ جو ویب براؤزرز اور زیادہ تر دیگر ای-ریڈرز استعمال کرتے ہیں۔ 
ای پب – یہ انتخاب بارنز اینڈ نوبل نوک ایپ، ایمیزون کنڈل ایپ، اور زیادہ تر دیگر ای-ریڈرز ایپس میں استعمال ہوتا ہے۔ 
</a:t>
            </a:r>
            <a:r>
              <a:rPr lang="en-US" dirty="0"/>
              <a:t>EPUB </a:t>
            </a:r>
            <a:r>
              <a:rPr lang="ar-AE" dirty="0"/>
              <a:t>ای بک فائل سائز میں نمایاں طور پر چھوٹی ہے۔ 
آپ صرف ان میں سے ایک منتخب کر سکتے ہیں۔ اگر آپ چاہتے ہیں کہ آپ کا ریڈنگ پلان کسی اور فارمیٹ میں ہو (جیسے </a:t>
            </a:r>
            <a:r>
              <a:rPr lang="en-US" dirty="0"/>
              <a:t>txt، docx، mobi </a:t>
            </a:r>
            <a:r>
              <a:rPr lang="ar-AE" dirty="0"/>
              <a:t>وغیرہ)، تو یہاں کوئی اضافی درخواست درج کریں</a:t>
            </a:r>
            <a:r>
              <a:rPr lang="en-US" dirty="0"/>
              <a:t> </a:t>
            </a:r>
            <a:r>
              <a:rPr lang="ar-AE" dirty="0"/>
              <a:t>ٹیکسٹ باکس میں ہمیں بتائیں اور ہم اس کی سہولت فراہم کرنے کی کوشش کریں گے۔</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8358680" y="2423751"/>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اگر آپ صحیفے شامل کرتے ہیں تو </a:t>
            </a:r>
            <a:r>
              <a:rPr lang="en-US" dirty="0"/>
              <a:t>PDF </a:t>
            </a:r>
            <a:r>
              <a:rPr lang="ar-AE" dirty="0"/>
              <a:t>اور </a:t>
            </a:r>
            <a:r>
              <a:rPr lang="en-US" dirty="0"/>
              <a:t>Epub </a:t>
            </a:r>
            <a:r>
              <a:rPr lang="ar-AE" dirty="0"/>
              <a:t>میں سے انتخاب کریں۔</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1478105" y="2258149"/>
            <a:ext cx="6135443" cy="6959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اگر آپ کا ورژن کاپی رائٹ شدہ ہے یا آپ نے کوئی گائیڈ منتخب کیا ہے، تو یہ انتخاب </a:t>
            </a:r>
            <a:r>
              <a:rPr lang="en-US" dirty="0"/>
              <a:t>PDF </a:t>
            </a:r>
            <a:r>
              <a:rPr lang="ar-AE" dirty="0"/>
              <a:t>چارٹ کے ساتھ لاک ہو جائے گا۔</a:t>
            </a:r>
            <a:endParaRPr lang="en-US" dirty="0"/>
          </a:p>
        </p:txBody>
      </p:sp>
      <p:pic>
        <p:nvPicPr>
          <p:cNvPr id="5" name="Picture 4">
            <a:extLst>
              <a:ext uri="{FF2B5EF4-FFF2-40B4-BE49-F238E27FC236}">
                <a16:creationId xmlns:a16="http://schemas.microsoft.com/office/drawing/2014/main" id="{835C3736-B4BE-4E54-B454-DFA11AAEDD1D}"/>
              </a:ext>
            </a:extLst>
          </p:cNvPr>
          <p:cNvPicPr>
            <a:picLocks noChangeAspect="1"/>
          </p:cNvPicPr>
          <p:nvPr/>
        </p:nvPicPr>
        <p:blipFill rotWithShape="1">
          <a:blip r:embed="rId2"/>
          <a:srcRect l="62447" t="46957" r="17899" b="31371"/>
          <a:stretch/>
        </p:blipFill>
        <p:spPr>
          <a:xfrm>
            <a:off x="8612677" y="921808"/>
            <a:ext cx="2396214" cy="1420239"/>
          </a:xfrm>
          <a:prstGeom prst="rect">
            <a:avLst/>
          </a:prstGeom>
        </p:spPr>
      </p:pic>
      <p:pic>
        <p:nvPicPr>
          <p:cNvPr id="9" name="Picture 8">
            <a:extLst>
              <a:ext uri="{FF2B5EF4-FFF2-40B4-BE49-F238E27FC236}">
                <a16:creationId xmlns:a16="http://schemas.microsoft.com/office/drawing/2014/main" id="{B137EE4A-939D-4855-9F7A-0175F5191EFD}"/>
              </a:ext>
            </a:extLst>
          </p:cNvPr>
          <p:cNvPicPr>
            <a:picLocks noChangeAspect="1"/>
          </p:cNvPicPr>
          <p:nvPr/>
        </p:nvPicPr>
        <p:blipFill rotWithShape="1">
          <a:blip r:embed="rId3"/>
          <a:srcRect l="59123" t="46660" r="17819" b="43667"/>
          <a:stretch/>
        </p:blipFill>
        <p:spPr>
          <a:xfrm>
            <a:off x="3000645" y="1069943"/>
            <a:ext cx="4612904" cy="104007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pPr algn="r"/>
            <a:r>
              <a:rPr lang="ar-AE" sz="2800"/>
              <a:t>یسوع کے بولنے والی آیات کے لیے اختیاری فونٹ</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pPr marL="0" indent="0" algn="r">
              <a:buNone/>
            </a:pPr>
            <a:r>
              <a:rPr lang="ar-AE" dirty="0"/>
              <a:t>پوری آیت، جس میں یسوع بولتے ہیں، اختیاری طور پر سرخ یا بولڈ اٹالک فونٹ میں ہو سکتی ہے۔ 
</a:t>
            </a:r>
            <a:r>
              <a:rPr lang="en-US" dirty="0"/>
              <a:t> </a:t>
            </a:r>
            <a:r>
              <a:rPr lang="ar-AE" dirty="0"/>
              <a:t>اس انتخاب کو بائی پاس کریں یا نہ منتخب کریں تاکہ ڈیفالٹ فونٹ استعمال کیا جا سکے</a:t>
            </a:r>
            <a:r>
              <a:rPr lang="en-US" dirty="0"/>
              <a:t> </a:t>
            </a:r>
            <a:r>
              <a:rPr lang="ar-AE" dirty="0"/>
              <a:t>
یہ آپشن صرف اسی صورت میں دستیاب ہے جب آپ صحیفے شامل کریں۔ 
کراس ریفرنس متن اختیاری فونٹس میں شامل نہیں ہے۔</a:t>
            </a:r>
            <a:endParaRPr lang="en-US" dirty="0"/>
          </a:p>
        </p:txBody>
      </p:sp>
      <p:pic>
        <p:nvPicPr>
          <p:cNvPr id="6" name="Picture 5">
            <a:extLst>
              <a:ext uri="{FF2B5EF4-FFF2-40B4-BE49-F238E27FC236}">
                <a16:creationId xmlns:a16="http://schemas.microsoft.com/office/drawing/2014/main" id="{4D4ABA10-8FE1-40BF-9E7B-F0342FBC7E11}"/>
              </a:ext>
            </a:extLst>
          </p:cNvPr>
          <p:cNvPicPr>
            <a:picLocks noChangeAspect="1"/>
          </p:cNvPicPr>
          <p:nvPr/>
        </p:nvPicPr>
        <p:blipFill rotWithShape="1">
          <a:blip r:embed="rId2"/>
          <a:srcRect l="16596" t="37457" r="51011" b="38793"/>
          <a:stretch/>
        </p:blipFill>
        <p:spPr>
          <a:xfrm>
            <a:off x="4358352" y="1425723"/>
            <a:ext cx="6576688" cy="2591799"/>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pPr algn="r"/>
            <a:r>
              <a:rPr lang="ar-AE"/>
              <a:t>اختیاری: اگر آپ مستقبل میں </a:t>
            </a:r>
            <a:r>
              <a:rPr lang="en-US"/>
              <a:t>WBP </a:t>
            </a:r>
            <a:r>
              <a:rPr lang="ar-AE"/>
              <a:t>سے ای میلز وصول نہ کرنا چاہتے ہیں تو 'نہیں' منتخب کریں</a:t>
            </a:r>
            <a:endParaRPr lang="en-US" dirty="0"/>
          </a:p>
        </p:txBody>
      </p:sp>
      <p:pic>
        <p:nvPicPr>
          <p:cNvPr id="4" name="Picture 3">
            <a:extLst>
              <a:ext uri="{FF2B5EF4-FFF2-40B4-BE49-F238E27FC236}">
                <a16:creationId xmlns:a16="http://schemas.microsoft.com/office/drawing/2014/main" id="{1D107A4C-C52A-464E-B0D4-C7EE354E2665}"/>
              </a:ext>
            </a:extLst>
          </p:cNvPr>
          <p:cNvPicPr>
            <a:picLocks noChangeAspect="1"/>
          </p:cNvPicPr>
          <p:nvPr/>
        </p:nvPicPr>
        <p:blipFill rotWithShape="1">
          <a:blip r:embed="rId2"/>
          <a:srcRect l="50000" t="47699" r="18058" b="32755"/>
          <a:stretch/>
        </p:blipFill>
        <p:spPr>
          <a:xfrm>
            <a:off x="3695238" y="1997331"/>
            <a:ext cx="7413748" cy="2438482"/>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F9C184-38A9-493A-9A29-1DCE92AF0B69}"/>
              </a:ext>
            </a:extLst>
          </p:cNvPr>
          <p:cNvPicPr>
            <a:picLocks noChangeAspect="1"/>
          </p:cNvPicPr>
          <p:nvPr/>
        </p:nvPicPr>
        <p:blipFill rotWithShape="1">
          <a:blip r:embed="rId2"/>
          <a:srcRect l="15718" t="12072" r="2899" b="55271"/>
          <a:stretch/>
        </p:blipFill>
        <p:spPr>
          <a:xfrm>
            <a:off x="637395" y="1494379"/>
            <a:ext cx="11202095" cy="241613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pPr algn="r"/>
            <a:r>
              <a:rPr lang="ar-AE"/>
              <a:t>ای بک ریکویسٹ صفحے پر جائیں</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4720441" y="1812331"/>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5498204" y="1202731"/>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pPr algn="r"/>
            <a:r>
              <a:rPr lang="ar-AE"/>
              <a:t>اختیاری: یہاں کوئی اضافی درخواست درج کریں</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pPr marL="0" indent="0" algn="r">
              <a:buNone/>
            </a:pPr>
            <a:r>
              <a:rPr lang="ar-AE" dirty="0"/>
              <a:t>آپ مفت فارم کے ٹیکسٹ باکس میں کوئی بھی اضافی درخواست کر سکتے ہیں۔   
مثال کے طور پر، آپ چاہیں گے کہ آپ کا ریڈنگ پلان مختلف فارمیٹس میں ہو یا اس کے علاوہ کسی اور فارمیٹ میں ہو۔ اگر ممکن ہو تو ہم کسی بھی درخواست کو پورا کریں گے۔  
آپ شاید مکس اینڈ میچ کرنا چاہیں۔ مثال کے طور پر، ایک ورژن سے پرانے عہد نامے کو منتخب کریں اور دوسرے سے نیا عہد نامہ۔ 
یہ اضافی درخواست کے ذریعے کیا جا سکتا ہے یا ہمارے رابطہ کرنے والے صفحے سے ہمیں نوٹ بھیج سکتے ہیں</a:t>
            </a:r>
            <a:r>
              <a:rPr lang="en-US" dirty="0"/>
              <a:t> </a:t>
            </a:r>
            <a:r>
              <a:rPr lang="ar-AE" dirty="0"/>
              <a:t>
اس قسم کی درخواست ہمارے لیے کچھ زیادہ وقت لے گی۔</a:t>
            </a:r>
            <a:endParaRPr lang="en-US" dirty="0"/>
          </a:p>
        </p:txBody>
      </p:sp>
      <p:pic>
        <p:nvPicPr>
          <p:cNvPr id="5" name="Picture 4">
            <a:extLst>
              <a:ext uri="{FF2B5EF4-FFF2-40B4-BE49-F238E27FC236}">
                <a16:creationId xmlns:a16="http://schemas.microsoft.com/office/drawing/2014/main" id="{D87C28B3-FE55-49D5-A7DD-8B13F6C58C82}"/>
              </a:ext>
            </a:extLst>
          </p:cNvPr>
          <p:cNvPicPr>
            <a:picLocks noChangeAspect="1"/>
          </p:cNvPicPr>
          <p:nvPr/>
        </p:nvPicPr>
        <p:blipFill rotWithShape="1">
          <a:blip r:embed="rId2"/>
          <a:srcRect l="17074" t="46511" r="51090" b="40871"/>
          <a:stretch/>
        </p:blipFill>
        <p:spPr>
          <a:xfrm>
            <a:off x="3627551" y="1840148"/>
            <a:ext cx="6430848" cy="136998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042809" y="624110"/>
            <a:ext cx="9461803" cy="1280890"/>
          </a:xfrm>
        </p:spPr>
        <p:txBody>
          <a:bodyPr>
            <a:normAutofit fontScale="90000"/>
          </a:bodyPr>
          <a:lstStyle/>
          <a:p>
            <a:pPr algn="r"/>
            <a:r>
              <a:rPr lang="ar-AE" dirty="0"/>
              <a:t>براہ کرم ہمیں بتائیں کہ آپ نے ہمارے بارے میں کیسے سنا اور کیا یہ آپ کا پہلا موقع ہے کہ بائبل پڑھ رہے ہیں</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2000"/>
              <a:t>یہ معلومات ہمیں زیادہ سے زیادہ لوگوں تک پہنچنے میں مدد دے گی۔</a:t>
            </a:r>
            <a:endParaRPr lang="en-US" sz="2000" dirty="0"/>
          </a:p>
        </p:txBody>
      </p:sp>
      <p:pic>
        <p:nvPicPr>
          <p:cNvPr id="5" name="Picture 4">
            <a:extLst>
              <a:ext uri="{FF2B5EF4-FFF2-40B4-BE49-F238E27FC236}">
                <a16:creationId xmlns:a16="http://schemas.microsoft.com/office/drawing/2014/main" id="{77F7D4E3-5D08-494B-8294-D0922CCEC711}"/>
              </a:ext>
            </a:extLst>
          </p:cNvPr>
          <p:cNvPicPr>
            <a:picLocks noChangeAspect="1"/>
          </p:cNvPicPr>
          <p:nvPr/>
        </p:nvPicPr>
        <p:blipFill rotWithShape="1">
          <a:blip r:embed="rId2"/>
          <a:srcRect l="52819" t="57199" r="18218" b="23255"/>
          <a:stretch/>
        </p:blipFill>
        <p:spPr>
          <a:xfrm>
            <a:off x="3287873" y="1904999"/>
            <a:ext cx="7110995" cy="2579451"/>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pPr algn="r"/>
            <a:r>
              <a:rPr lang="ar-AE"/>
              <a:t>سبمٹ پر کلک کریں</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pPr marL="0" indent="0" algn="r">
              <a:buNone/>
            </a:pPr>
            <a:r>
              <a:rPr lang="ar-AE"/>
              <a:t>اگر آپ نے فارم مکمل طور پر بغیر کسی لازمی انتخاب کو چھوڑے بھر دیا ہے، تو آپ کو تصدیقی صفحے پر بھیجا جائے گا۔ 
اگر آپ نے کوئی انتخاب مس کر دیا ہے، تو آپ کو فیلڈ بھرنے یا انتخاب کرنے کا کہا جائے گا۔</a:t>
            </a:r>
            <a:endParaRPr lang="en-US" dirty="0"/>
          </a:p>
        </p:txBody>
      </p:sp>
      <p:pic>
        <p:nvPicPr>
          <p:cNvPr id="7" name="Picture 6">
            <a:extLst>
              <a:ext uri="{FF2B5EF4-FFF2-40B4-BE49-F238E27FC236}">
                <a16:creationId xmlns:a16="http://schemas.microsoft.com/office/drawing/2014/main" id="{DD734F1B-FE33-4BB6-B18B-0E370CA1F12A}"/>
              </a:ext>
            </a:extLst>
          </p:cNvPr>
          <p:cNvPicPr>
            <a:picLocks noChangeAspect="1"/>
          </p:cNvPicPr>
          <p:nvPr/>
        </p:nvPicPr>
        <p:blipFill rotWithShape="1">
          <a:blip r:embed="rId2"/>
          <a:srcRect l="72591" t="78251" r="18096" b="14978"/>
          <a:stretch/>
        </p:blipFill>
        <p:spPr>
          <a:xfrm>
            <a:off x="8178863" y="1389851"/>
            <a:ext cx="2716116" cy="1061519"/>
          </a:xfrm>
          <a:prstGeom prst="rect">
            <a:avLst/>
          </a:prstGeom>
        </p:spPr>
      </p:pic>
      <p:pic>
        <p:nvPicPr>
          <p:cNvPr id="8" name="Picture 7">
            <a:extLst>
              <a:ext uri="{FF2B5EF4-FFF2-40B4-BE49-F238E27FC236}">
                <a16:creationId xmlns:a16="http://schemas.microsoft.com/office/drawing/2014/main" id="{2A2CC6BD-C326-4936-BB22-CC8D77B77753}"/>
              </a:ext>
            </a:extLst>
          </p:cNvPr>
          <p:cNvPicPr>
            <a:picLocks noChangeAspect="1"/>
          </p:cNvPicPr>
          <p:nvPr/>
        </p:nvPicPr>
        <p:blipFill rotWithShape="1">
          <a:blip r:embed="rId3"/>
          <a:srcRect l="16611" t="44890" r="50000" b="40491"/>
          <a:stretch/>
        </p:blipFill>
        <p:spPr>
          <a:xfrm>
            <a:off x="3420246" y="4478331"/>
            <a:ext cx="6391720" cy="1504180"/>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7848538" y="260197"/>
            <a:ext cx="2927839" cy="395797"/>
          </a:xfrm>
        </p:spPr>
        <p:txBody>
          <a:bodyPr>
            <a:normAutofit fontScale="90000"/>
          </a:bodyPr>
          <a:lstStyle/>
          <a:p>
            <a:pPr algn="r"/>
            <a:r>
              <a:rPr lang="ar-AE" sz="2000" dirty="0"/>
              <a:t>تصدیقی صفحہ</a:t>
            </a:r>
            <a:endParaRPr lang="en-US" sz="2000" dirty="0"/>
          </a:p>
        </p:txBody>
      </p:sp>
      <p:pic>
        <p:nvPicPr>
          <p:cNvPr id="4" name="Picture 3">
            <a:extLst>
              <a:ext uri="{FF2B5EF4-FFF2-40B4-BE49-F238E27FC236}">
                <a16:creationId xmlns:a16="http://schemas.microsoft.com/office/drawing/2014/main" id="{5CAE4223-6B83-470D-9FFA-44B3868E165C}"/>
              </a:ext>
            </a:extLst>
          </p:cNvPr>
          <p:cNvPicPr>
            <a:picLocks noChangeAspect="1"/>
          </p:cNvPicPr>
          <p:nvPr/>
        </p:nvPicPr>
        <p:blipFill rotWithShape="1">
          <a:blip r:embed="rId2"/>
          <a:srcRect l="38458" t="13707" r="38324" b="5690"/>
          <a:stretch/>
        </p:blipFill>
        <p:spPr>
          <a:xfrm>
            <a:off x="4343463" y="260196"/>
            <a:ext cx="3390026" cy="632571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pPr algn="r"/>
            <a:r>
              <a:rPr lang="ar-AE" sz="3200"/>
              <a:t>تصدیقی صفحہ جاری ہے</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pPr marL="0" indent="0" algn="r">
              <a:buNone/>
            </a:pPr>
            <a:r>
              <a:rPr lang="ar-AE"/>
              <a:t>اگر آپ اپنی پسند سے مطمئن ہیں تو تصدیق پر کلک کریں اور درخواست بھیجیں۔ 
اگر نہیں، تو آپ واپس جا کر ترمیم کر سکتے ہیں۔</a:t>
            </a:r>
            <a:endParaRPr lang="en-US" dirty="0"/>
          </a:p>
        </p:txBody>
      </p:sp>
      <p:pic>
        <p:nvPicPr>
          <p:cNvPr id="6" name="Picture 5">
            <a:extLst>
              <a:ext uri="{FF2B5EF4-FFF2-40B4-BE49-F238E27FC236}">
                <a16:creationId xmlns:a16="http://schemas.microsoft.com/office/drawing/2014/main" id="{9616CDD2-000E-494B-B117-B907E59BE7CA}"/>
              </a:ext>
            </a:extLst>
          </p:cNvPr>
          <p:cNvPicPr>
            <a:picLocks noChangeAspect="1"/>
          </p:cNvPicPr>
          <p:nvPr/>
        </p:nvPicPr>
        <p:blipFill rotWithShape="1">
          <a:blip r:embed="rId2"/>
          <a:srcRect l="26649" t="85700" r="45904" b="6878"/>
          <a:stretch/>
        </p:blipFill>
        <p:spPr>
          <a:xfrm>
            <a:off x="2912461" y="1296681"/>
            <a:ext cx="8031155" cy="1167319"/>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pPr algn="r"/>
            <a:r>
              <a:rPr lang="ar-AE"/>
              <a:t>کامیاب جمع کرانے کا صفحہ</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pPr marL="0" indent="0" algn="r">
              <a:buNone/>
            </a:pPr>
            <a:r>
              <a:rPr lang="ar-AE"/>
              <a:t>یہ بہت ضروری ہے کہ آپ </a:t>
            </a:r>
            <a:r>
              <a:rPr lang="en-US"/>
              <a:t>gary@worldbibleplans.com </a:t>
            </a:r>
            <a:r>
              <a:rPr lang="ar-AE"/>
              <a:t>کو اپنی محفوظ بھیجنے والوں کی فہرست میں شامل کریں۔ 
ورنہ، آپ کا اٹیچمنٹ یا لنک جنک یا اسپیم فولڈر میں جا سکتا ہے۔ 
درخواست کا ٹرن اراؤنڈ ٹائم 24 گھنٹے سے کم ہے جب تک کہ کوئی معقول حالات نہ ہوں۔ 
اگر آپ کو 24 گھنٹوں کے اندر </a:t>
            </a:r>
            <a:r>
              <a:rPr lang="en-US"/>
              <a:t>gary@worldbibleplans.com </a:t>
            </a:r>
            <a:r>
              <a:rPr lang="ar-AE"/>
              <a:t>کی طرف سے ای میل موصول نہ ہو تو اپنے جنک یا اسپیم فولڈر کو چیک کریں۔ 
اگر آپ کو ابھی تک ہماری طرف سے کوئی ای میل موصول نہیں ہوئی تو ہمارے رابطہ کرنے والے صفحے سے ہمیں نوٹ بھیجیں۔</a:t>
            </a:r>
            <a:endParaRPr lang="en-US" dirty="0"/>
          </a:p>
        </p:txBody>
      </p:sp>
      <p:pic>
        <p:nvPicPr>
          <p:cNvPr id="5" name="Picture 4">
            <a:extLst>
              <a:ext uri="{FF2B5EF4-FFF2-40B4-BE49-F238E27FC236}">
                <a16:creationId xmlns:a16="http://schemas.microsoft.com/office/drawing/2014/main" id="{073CA061-AB97-48E1-97F3-54A490AE041F}"/>
              </a:ext>
            </a:extLst>
          </p:cNvPr>
          <p:cNvPicPr>
            <a:picLocks noChangeAspect="1"/>
          </p:cNvPicPr>
          <p:nvPr/>
        </p:nvPicPr>
        <p:blipFill rotWithShape="1">
          <a:blip r:embed="rId2"/>
          <a:srcRect l="7532" t="30780" r="11062" b="50000"/>
          <a:stretch/>
        </p:blipFill>
        <p:spPr>
          <a:xfrm>
            <a:off x="2474439" y="1478605"/>
            <a:ext cx="8767525" cy="2208178"/>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393005" y="119008"/>
            <a:ext cx="9111608" cy="525421"/>
          </a:xfrm>
        </p:spPr>
        <p:txBody>
          <a:bodyPr>
            <a:normAutofit/>
          </a:bodyPr>
          <a:lstStyle/>
          <a:p>
            <a:pPr algn="r"/>
            <a:r>
              <a:rPr lang="ar-AE" sz="2000" dirty="0"/>
              <a:t>یہ درخواست فارم ہے – ہم اسے درج ذیل سلائیڈز میں تفصیل سے بیان کریں گے</a:t>
            </a:r>
            <a:endParaRPr lang="en-US" sz="2000" dirty="0"/>
          </a:p>
        </p:txBody>
      </p:sp>
      <p:pic>
        <p:nvPicPr>
          <p:cNvPr id="4" name="Picture 3">
            <a:extLst>
              <a:ext uri="{FF2B5EF4-FFF2-40B4-BE49-F238E27FC236}">
                <a16:creationId xmlns:a16="http://schemas.microsoft.com/office/drawing/2014/main" id="{5C99C8B8-1A63-443C-A95C-D9D706C0CCBD}"/>
              </a:ext>
            </a:extLst>
          </p:cNvPr>
          <p:cNvPicPr>
            <a:picLocks noChangeAspect="1"/>
          </p:cNvPicPr>
          <p:nvPr/>
        </p:nvPicPr>
        <p:blipFill rotWithShape="1">
          <a:blip r:embed="rId2"/>
          <a:srcRect l="32872" t="23502" r="33697" b="4355"/>
          <a:stretch/>
        </p:blipFill>
        <p:spPr>
          <a:xfrm>
            <a:off x="4007796" y="644429"/>
            <a:ext cx="5254365" cy="6094563"/>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a:t>فارم کی میکینکس</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pPr marL="0" indent="0" algn="r">
              <a:buNone/>
            </a:pPr>
            <a:r>
              <a:rPr lang="ar-AE"/>
              <a:t>یہ ضروری ہے کہ آپ فارم کو بائیں سے دائیں اور اوپر سے نیچے تک بھریں۔ 
اگر آپ فارم کا ایک سیکشن بھر کر پہلے سے منتخب کردہ فیلڈ میں تبدیلی کریں گے، تو تمام انتخاب ڈیفالٹ پر واپس آ جائیں گے اور آپ وہ انتخاب کھو دیں گے جو آپ نے کیے تھے۔ 
مثال کے طور پر، اگر آپ ایک ورژن منتخب کرتے ہیں اور باقی فارم بھر دیتے ہیں اور پھر واپس جا کر ورژن تبدیل کرتے ہیں، تو آپ کو تمام بعد کے فیلڈز دوبارہ بھرنے ہوں گے۔</a:t>
            </a:r>
            <a:endParaRPr lang="en-US" dirty="0"/>
          </a:p>
        </p:txBody>
      </p:sp>
      <p:pic>
        <p:nvPicPr>
          <p:cNvPr id="6" name="Picture 5">
            <a:extLst>
              <a:ext uri="{FF2B5EF4-FFF2-40B4-BE49-F238E27FC236}">
                <a16:creationId xmlns:a16="http://schemas.microsoft.com/office/drawing/2014/main" id="{75BF9258-F276-4D0E-8E7F-D3896E09AA1C}"/>
              </a:ext>
            </a:extLst>
          </p:cNvPr>
          <p:cNvPicPr>
            <a:picLocks noChangeAspect="1"/>
          </p:cNvPicPr>
          <p:nvPr/>
        </p:nvPicPr>
        <p:blipFill rotWithShape="1">
          <a:blip r:embed="rId2"/>
          <a:srcRect l="5183" t="31773" r="2626" b="35745"/>
          <a:stretch/>
        </p:blipFill>
        <p:spPr>
          <a:xfrm>
            <a:off x="2421292" y="1011677"/>
            <a:ext cx="8841211" cy="2889114"/>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a:t>فارم کے منطقی اصول</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ar-AE" dirty="0"/>
              <a:t>آپ کے انتخاب کے مطابق، کچھ انتخاب دستیاب نہیں رہیں گے۔ 
کبھی کبھار پورا ڈراپ ڈاؤن ہوتا ہے۔ 
کبھی کبھار صرف ڈراپ ڈاؤن کے اندر ہی انتخاب ہوتے ہیں۔ 
مثال کے طور پر: اگر آپ کاپی رائٹ شدہ ورژن منتخب کرتے ہیں تو ہم صحیفے فراہم نہیں کر سکتے، صرف رہنمائی فراہم کر سکتے ہیں۔ 
منتخب کتاب</a:t>
            </a:r>
            <a:r>
              <a:rPr lang="en-US" dirty="0"/>
              <a:t> </a:t>
            </a:r>
            <a:r>
              <a:rPr lang="ar-AE" dirty="0"/>
              <a:t>لاک ہو جائے گا۔ 
شامل شدہ صحیفہ بند ہوں گے۔  
نہیں۔ صرف گائیڈ فراہم کرنا ڈیفالٹ کرے گا۔ 
شامل کراس ریفرنسز کو لاک کر دیا جائے گا۔ 
پیراگراف/ورس منتخب کرنا لاک ہو جائے گا۔ 
ای بک فارمیٹ کا انتخاب لاک ہو جائے گا۔ 
</a:t>
            </a:r>
            <a:r>
              <a:rPr lang="en-US" dirty="0"/>
              <a:t>PDF </a:t>
            </a:r>
            <a:r>
              <a:rPr lang="ar-AE" dirty="0"/>
              <a:t>چارٹ ڈیفالٹ ہو جائے گا۔ 
یسوع کے بولنے والی آیات کے لیے اختیاری فونٹ لاک کیا جائے گا۔</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a:t>فارم کے منطقی اصول جاری</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pPr marL="0" indent="0" algn="r">
              <a:buNone/>
            </a:pPr>
            <a:r>
              <a:rPr lang="ar-AE"/>
              <a:t>ایک اور مثال: اگر آپ دوسرے گروپ سے کوئی تھیم منتخب کریں...</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دورانیہ</a:t>
            </a:r>
            <a:r>
              <a:rPr lang="en-US" dirty="0"/>
              <a:t> </a:t>
            </a:r>
            <a:r>
              <a:rPr lang="ar-AE" dirty="0"/>
              <a:t>ڈراپ ڈاؤن میں باب کی مدت دھندلی اور غیر منتخب ہو جائے گی۔ 
تبصرہ بند ہو جائے گا۔</a:t>
            </a:r>
            <a:endParaRPr lang="en-US" dirty="0"/>
          </a:p>
        </p:txBody>
      </p:sp>
      <p:pic>
        <p:nvPicPr>
          <p:cNvPr id="7" name="Picture 6">
            <a:extLst>
              <a:ext uri="{FF2B5EF4-FFF2-40B4-BE49-F238E27FC236}">
                <a16:creationId xmlns:a16="http://schemas.microsoft.com/office/drawing/2014/main" id="{4E06F095-B26E-4EFE-A759-E6D1F950C335}"/>
              </a:ext>
            </a:extLst>
          </p:cNvPr>
          <p:cNvPicPr>
            <a:picLocks noChangeAspect="1"/>
          </p:cNvPicPr>
          <p:nvPr/>
        </p:nvPicPr>
        <p:blipFill rotWithShape="1">
          <a:blip r:embed="rId2"/>
          <a:srcRect l="40053" t="24631" b="9231"/>
          <a:stretch/>
        </p:blipFill>
        <p:spPr>
          <a:xfrm>
            <a:off x="4293022" y="1503485"/>
            <a:ext cx="6653838" cy="3613264"/>
          </a:xfrm>
          <a:prstGeom prst="rect">
            <a:avLst/>
          </a:prstGeom>
        </p:spPr>
      </p:pic>
      <p:pic>
        <p:nvPicPr>
          <p:cNvPr id="10" name="Picture 9">
            <a:extLst>
              <a:ext uri="{FF2B5EF4-FFF2-40B4-BE49-F238E27FC236}">
                <a16:creationId xmlns:a16="http://schemas.microsoft.com/office/drawing/2014/main" id="{BBD5C370-4875-4ADD-B0DE-8D17E40B058B}"/>
              </a:ext>
            </a:extLst>
          </p:cNvPr>
          <p:cNvPicPr>
            <a:picLocks noChangeAspect="1"/>
          </p:cNvPicPr>
          <p:nvPr/>
        </p:nvPicPr>
        <p:blipFill>
          <a:blip r:embed="rId3"/>
          <a:stretch>
            <a:fillRect/>
          </a:stretch>
        </p:blipFill>
        <p:spPr>
          <a:xfrm>
            <a:off x="1683196" y="1503485"/>
            <a:ext cx="2120829" cy="3613264"/>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a:t>فارم کے منطقی اصول جاری</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ar-AE"/>
              <a:t>کبھی کبھار، متعدد انتخاب یہ طے کرتے ہیں کہ آیا دوسرا انتخاب لاک ہے یا نہیں۔ 
کمنٹری کو منتخب کرنے کے لیے: 
ورژن کاپی رائٹ نہیں ہو سکتا۔ 
تھیم کو پہلے گروپ کے تھیمز میں ہونا چاہیے۔ 
دورانیہ ایک باب کی مدت ہونی چاہیے۔ 
منتخب پیراگراف یا آیت کے فارمیٹ کو منتخب کرنے کے لیے: 
ورژن کاپی رائٹ نہیں ہو سکتا۔ 
شامل کریں: صحیفہ ہاں ہونا چاہیے۔ 
شامل کراس ریفرنسز کو بائی پاس کرنا ضروری ہے یا کوئی کراس ریفرنسز منتخب نہیں کرنا چاہیے۔</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1479</TotalTime>
  <Words>3949</Words>
  <Application>Microsoft Office PowerPoint</Application>
  <PresentationFormat>Widescreen</PresentationFormat>
  <Paragraphs>144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worldbibleplans.com/languages/urdu/index.html</vt:lpstr>
      <vt:lpstr>PowerPoint Presentation</vt:lpstr>
      <vt:lpstr>ورلڈ بائبل پلانز میں خوش آمدید</vt:lpstr>
      <vt:lpstr>ای بک ریکویسٹ صفحے پر جائیں</vt:lpstr>
      <vt:lpstr>یہ درخواست فارم ہے – ہم اسے درج ذیل سلائیڈز میں تفصیل سے بیان کریں گے</vt:lpstr>
      <vt:lpstr>فارم کی میکینکس</vt:lpstr>
      <vt:lpstr>فارم کے منطقی اصول</vt:lpstr>
      <vt:lpstr>فارم کے منطقی اصول جاری</vt:lpstr>
      <vt:lpstr>فارم کے منطقی اصول جاری</vt:lpstr>
      <vt:lpstr>ہمیں بتائیں کہ آپ کون ہیں</vt:lpstr>
      <vt:lpstr>ڈراپ ڈاؤن لسٹ سے اپنا ملک رہائش منتخب کریں</vt:lpstr>
      <vt:lpstr>اپنا ای میل ایڈریس درج کریں</vt:lpstr>
      <vt:lpstr>اپنی زبان منتخب کریں</vt:lpstr>
      <vt:lpstr>آپ کی زبان کے انتخاب سے منسلک ورژن لسٹ خود بخود بھر جائے گی</vt:lpstr>
      <vt:lpstr>یہ اس کی ایک مثال ہے جو آپ دیکھ سکتے ہیں</vt:lpstr>
      <vt:lpstr>فہرست کے اندر تلاش</vt:lpstr>
      <vt:lpstr>کاپی رائٹ شدہ ورژنز  اگر آپ کاپی رائٹ شدہ بائبل ورژن منتخب کریں گے تو فارم کے کچھ فیلڈز لاک ہو جائیں گے۔ قانون کے مطابق، ہم صرف کاپی رائٹ شدہ ورژنز کے لیے گائیڈ فراہم کر سکتے ہیں۔ آپ ورژن کی وضاحت کے آخر میں کاپی رائٹ کا نشان © دیکھیں گے. </vt:lpstr>
      <vt:lpstr>اپنی پسند کے آغاز میں ریڈیل بٹن پر کلک کریں</vt:lpstr>
      <vt:lpstr>ڈراپ ڈاؤن لسٹ بند ہو جائے گی اور فارم وہ ورژن دکھائے گا جو آپ نے منتخب کیا ہے</vt:lpstr>
      <vt:lpstr>موضوعات</vt:lpstr>
      <vt:lpstr>موضوعات جاری</vt:lpstr>
      <vt:lpstr>موضوعات جاری</vt:lpstr>
      <vt:lpstr>موضوعات جاری</vt:lpstr>
      <vt:lpstr>موضوعات جاری</vt:lpstr>
      <vt:lpstr>اگر آپ نے 1 بک ڈیپ ڈائیو تھیم منتخب کیا ہے تو کوئی کتاب منتخب کریں۔ ورنہ یہ آپشن لاک ہو جائے گا</vt:lpstr>
      <vt:lpstr>صحیفے شامل کریں</vt:lpstr>
      <vt:lpstr>اختیاری طور پر کراس ریفرنسز شامل کرنے کا انتخاب کریں</vt:lpstr>
      <vt:lpstr>کراس ریفرنس شامل کریں – مخففات کی مثالیں</vt:lpstr>
      <vt:lpstr>کراس ریفرنس شامل کریں – مکمل متن کی مثالیں</vt:lpstr>
      <vt:lpstr>مطالعہ کا دورانیہ</vt:lpstr>
      <vt:lpstr>ریڈنگ فریکوئنسی منتخب کریں</vt:lpstr>
      <vt:lpstr>روزانہ منتخب ریڈنگز</vt:lpstr>
      <vt:lpstr>پیراگراف یا نظم کا فارمیٹ منتخب کریں</vt:lpstr>
      <vt:lpstr>تبصرہ شامل کریں - اپنے منصوبے کے ساتھ شامل ہونے کے لیے باب بہ باب تبصرہ منتخب کریں۔</vt:lpstr>
      <vt:lpstr>دن، تاریخ، یا دونوں کے حساب سے منتخب کریں</vt:lpstr>
      <vt:lpstr>کیلنڈر پر کلک کریں تاکہ پڑھنے کی شروعات کی تاریخ منتخب کی جا سکے۔ اگر آپ نے کسٹم دورانیہ منتخب کیا ہے، تو پڑھنے کے اختتام کی تاریخ منتخب کریں</vt:lpstr>
      <vt:lpstr>ای بک فارمیٹ منتخب کریں</vt:lpstr>
      <vt:lpstr>یسوع کے بولنے والی آیات کے لیے اختیاری فونٹ</vt:lpstr>
      <vt:lpstr>اختیاری: اگر آپ مستقبل میں WBP سے ای میلز وصول نہ کرنا چاہتے ہیں تو 'نہیں' منتخب کریں</vt:lpstr>
      <vt:lpstr>اختیاری: یہاں کوئی اضافی درخواست درج کریں</vt:lpstr>
      <vt:lpstr>براہ کرم ہمیں بتائیں کہ آپ نے ہمارے بارے میں کیسے سنا اور کیا یہ آپ کا پہلا موقع ہے کہ بائبل پڑھ رہے ہیں</vt:lpstr>
      <vt:lpstr>سبمٹ پر کلک کریں</vt:lpstr>
      <vt:lpstr>تصدیقی صفحہ</vt:lpstr>
      <vt:lpstr>تصدیقی صفحہ جاری ہے</vt:lpstr>
      <vt:lpstr>کامیاب جمع کرانے کا صفحہ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236</cp:revision>
  <dcterms:created xsi:type="dcterms:W3CDTF">2024-04-27T16:46:20Z</dcterms:created>
  <dcterms:modified xsi:type="dcterms:W3CDTF">2026-09-09T18:45:42Z</dcterms:modified>
</cp:coreProperties>
</file>