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9/9/2026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orldbibleplans.com/languages/ukrainian/index.html"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r>
              <a:rPr lang="en-US" sz="2400" dirty="0"/>
              <a:t>worldbibleplans.com/languages/</a:t>
            </a:r>
            <a:r>
              <a:rPr lang="en-US" sz="2400" dirty="0" err="1"/>
              <a:t>ukrainian</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az-Cyrl-AZ" sz="2400" dirty="0"/>
              <a:t>Покрокові </a:t>
            </a:r>
            <a:r>
              <a:rPr lang="en-US" sz="2400" dirty="0"/>
              <a:t>I</a:t>
            </a:r>
            <a:r>
              <a:rPr lang="az-Cyrl-AZ" sz="2400" dirty="0"/>
              <a:t>нструкції</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az-Cyrl-AZ" sz="3200" dirty="0"/>
              <a:t>Скажи нам, хто ти</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Ці поля є обов'язковими</a:t>
            </a:r>
            <a:r>
              <a:rPr lang="en-US" dirty="0"/>
              <a:t>.</a:t>
            </a:r>
          </a:p>
          <a:p>
            <a:pPr lvl="1"/>
            <a:r>
              <a:rPr lang="ru-RU" dirty="0"/>
              <a:t>Будь-яке обов'язкове поле, яке не заповнено або не обрано, призведе до помилки при подачі, і вам доведеться заповнити це поле</a:t>
            </a:r>
            <a:r>
              <a:rPr lang="en-US" dirty="0"/>
              <a:t>.</a:t>
            </a:r>
          </a:p>
        </p:txBody>
      </p:sp>
      <p:pic>
        <p:nvPicPr>
          <p:cNvPr id="7" name="Picture 6">
            <a:extLst>
              <a:ext uri="{FF2B5EF4-FFF2-40B4-BE49-F238E27FC236}">
                <a16:creationId xmlns:a16="http://schemas.microsoft.com/office/drawing/2014/main" id="{5575BC1E-3CA2-4F84-8AE0-12A6EE70ED2B}"/>
              </a:ext>
            </a:extLst>
          </p:cNvPr>
          <p:cNvPicPr>
            <a:picLocks noChangeAspect="1"/>
          </p:cNvPicPr>
          <p:nvPr/>
        </p:nvPicPr>
        <p:blipFill rotWithShape="1">
          <a:blip r:embed="rId2"/>
          <a:srcRect l="16356" t="62840" r="17739" b="26472"/>
          <a:stretch/>
        </p:blipFill>
        <p:spPr>
          <a:xfrm>
            <a:off x="1371600" y="1575880"/>
            <a:ext cx="10043797" cy="875489"/>
          </a:xfrm>
          <a:prstGeom prst="rect">
            <a:avLst/>
          </a:prstGeom>
        </p:spPr>
      </p:pic>
      <p:pic>
        <p:nvPicPr>
          <p:cNvPr id="9" name="Picture 8">
            <a:extLst>
              <a:ext uri="{FF2B5EF4-FFF2-40B4-BE49-F238E27FC236}">
                <a16:creationId xmlns:a16="http://schemas.microsoft.com/office/drawing/2014/main" id="{CE9DEF3B-7931-4215-A964-58305D8D5146}"/>
              </a:ext>
            </a:extLst>
          </p:cNvPr>
          <p:cNvPicPr>
            <a:picLocks noChangeAspect="1"/>
          </p:cNvPicPr>
          <p:nvPr/>
        </p:nvPicPr>
        <p:blipFill rotWithShape="1">
          <a:blip r:embed="rId3"/>
          <a:srcRect l="50000" t="52598" r="17620" b="32558"/>
          <a:stretch/>
        </p:blipFill>
        <p:spPr>
          <a:xfrm>
            <a:off x="3129065" y="4153711"/>
            <a:ext cx="6355952" cy="1566153"/>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10AFE-03D2-4165-91B0-98CEF977EDF1}"/>
              </a:ext>
            </a:extLst>
          </p:cNvPr>
          <p:cNvPicPr>
            <a:picLocks noChangeAspect="1"/>
          </p:cNvPicPr>
          <p:nvPr/>
        </p:nvPicPr>
        <p:blipFill rotWithShape="1">
          <a:blip r:embed="rId2"/>
          <a:srcRect l="17517" t="25582" r="51330" b="30143"/>
          <a:stretch/>
        </p:blipFill>
        <p:spPr>
          <a:xfrm>
            <a:off x="2592925" y="2367835"/>
            <a:ext cx="4566632" cy="3488516"/>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ru-RU" sz="2700" dirty="0"/>
              <a:t>Виберіть країну проживання у випадаючому списку</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ru-RU" dirty="0"/>
              <a:t>Натисніть на вибір країни проживання</a:t>
            </a:r>
            <a:r>
              <a:rPr lang="en-US" dirty="0"/>
              <a:t>.</a:t>
            </a:r>
          </a:p>
          <a:p>
            <a:pPr lvl="2"/>
            <a:r>
              <a:rPr lang="az-Cyrl-AZ" dirty="0"/>
              <a:t>Україна в цьому прикладі</a:t>
            </a:r>
            <a:r>
              <a:rPr lang="en-US" dirty="0"/>
              <a:t>.</a:t>
            </a:r>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Натисніть на випадаюче меню, щоб побачити список країни проживання</a:t>
            </a:r>
            <a:r>
              <a:rPr lang="en-US" dirty="0"/>
              <a:t>.</a:t>
            </a:r>
          </a:p>
          <a:p>
            <a:pPr lvl="1"/>
            <a:r>
              <a:rPr lang="ru-RU" dirty="0"/>
              <a:t>Прокрутіть до обраної країни проживання або
Почніть друкувати, щоб швидше дістатися до обраної країни проживання</a:t>
            </a:r>
            <a:r>
              <a:rPr lang="en-US" dirty="0"/>
              <a:t>.</a:t>
            </a:r>
          </a:p>
        </p:txBody>
      </p:sp>
      <p:sp>
        <p:nvSpPr>
          <p:cNvPr id="7" name="Oval 6">
            <a:extLst>
              <a:ext uri="{FF2B5EF4-FFF2-40B4-BE49-F238E27FC236}">
                <a16:creationId xmlns:a16="http://schemas.microsoft.com/office/drawing/2014/main" id="{E72E5A3D-2187-4C54-AD77-3EA92AAAE400}"/>
              </a:ext>
            </a:extLst>
          </p:cNvPr>
          <p:cNvSpPr/>
          <p:nvPr/>
        </p:nvSpPr>
        <p:spPr>
          <a:xfrm>
            <a:off x="2340006" y="4456900"/>
            <a:ext cx="19439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az-Cyrl-AZ" sz="3200" dirty="0"/>
              <a:t>Введіть свою електронну адресу</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lnSpcReduction="10000"/>
          </a:bodyPr>
          <a:lstStyle/>
          <a:p>
            <a:r>
              <a:rPr lang="ru-RU" dirty="0"/>
              <a:t>Нам потрібна ваша електронна адреса, щоб надіслати вам план читання або посилання на завантаження вашого індивідуального плану читання Біблії. Якщо ви не попросите нас не робити цього при поданні запиту, WBP час від часу надсилатиме листи з оновленнями, новими перекладами та новими планами</a:t>
            </a:r>
            <a:r>
              <a:rPr lang="en-US" dirty="0"/>
              <a:t>.</a:t>
            </a:r>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Ми ніколи не поділимося вашою електронною адресою з будь-якою причиною</a:t>
            </a:r>
            <a:r>
              <a:rPr lang="en-US" dirty="0"/>
              <a:t>.</a:t>
            </a:r>
          </a:p>
        </p:txBody>
      </p:sp>
      <p:pic>
        <p:nvPicPr>
          <p:cNvPr id="4" name="Picture 3">
            <a:extLst>
              <a:ext uri="{FF2B5EF4-FFF2-40B4-BE49-F238E27FC236}">
                <a16:creationId xmlns:a16="http://schemas.microsoft.com/office/drawing/2014/main" id="{029374AC-D3A2-4116-8B57-AA0F7219DD5A}"/>
              </a:ext>
            </a:extLst>
          </p:cNvPr>
          <p:cNvPicPr>
            <a:picLocks noChangeAspect="1"/>
          </p:cNvPicPr>
          <p:nvPr/>
        </p:nvPicPr>
        <p:blipFill rotWithShape="1">
          <a:blip r:embed="rId2"/>
          <a:srcRect l="50000" t="62741" r="17979" b="26027"/>
          <a:stretch/>
        </p:blipFill>
        <p:spPr>
          <a:xfrm>
            <a:off x="2983148" y="2795086"/>
            <a:ext cx="7790915" cy="1468876"/>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627B00-04CF-4147-A171-9664D91D7A45}"/>
              </a:ext>
            </a:extLst>
          </p:cNvPr>
          <p:cNvPicPr>
            <a:picLocks noChangeAspect="1"/>
          </p:cNvPicPr>
          <p:nvPr/>
        </p:nvPicPr>
        <p:blipFill rotWithShape="1">
          <a:blip r:embed="rId2"/>
          <a:srcRect l="17553" t="24287" r="58431" b="30819"/>
          <a:stretch/>
        </p:blipFill>
        <p:spPr>
          <a:xfrm>
            <a:off x="2592925" y="2128188"/>
            <a:ext cx="3311764" cy="3327554"/>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az-Cyrl-AZ" dirty="0"/>
              <a:t>Виберіть свою мову</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a:bodyPr>
          <a:lstStyle/>
          <a:p>
            <a:pPr lvl="1"/>
            <a:r>
              <a:rPr lang="az-Cyrl-AZ" dirty="0"/>
              <a:t>Натисніть на вибір мови</a:t>
            </a:r>
            <a:r>
              <a:rPr lang="en-US" dirty="0"/>
              <a:t>.</a:t>
            </a:r>
          </a:p>
          <a:p>
            <a:pPr lvl="2"/>
            <a:r>
              <a:rPr lang="az-Cyrl-AZ" dirty="0"/>
              <a:t>Українська у цьому прикладі</a:t>
            </a:r>
            <a:r>
              <a:rPr lang="en-US" dirty="0"/>
              <a:t>.</a:t>
            </a:r>
          </a:p>
          <a:p>
            <a:pPr marL="0" indent="0">
              <a:buNone/>
            </a:pPr>
            <a:r>
              <a:rPr lang="ru-RU" dirty="0"/>
              <a:t>Обрана вами мова, визначить список біблійних версій, з яких ви зможете обрати</a:t>
            </a:r>
            <a:r>
              <a:rPr lang="en-US" dirty="0"/>
              <a:t>.</a:t>
            </a:r>
          </a:p>
        </p:txBody>
      </p:sp>
      <p:sp>
        <p:nvSpPr>
          <p:cNvPr id="9" name="Oval 8">
            <a:extLst>
              <a:ext uri="{FF2B5EF4-FFF2-40B4-BE49-F238E27FC236}">
                <a16:creationId xmlns:a16="http://schemas.microsoft.com/office/drawing/2014/main" id="{E767AE4D-5125-4834-8708-0DF437012666}"/>
              </a:ext>
            </a:extLst>
          </p:cNvPr>
          <p:cNvSpPr/>
          <p:nvPr/>
        </p:nvSpPr>
        <p:spPr>
          <a:xfrm>
            <a:off x="2353997" y="3695544"/>
            <a:ext cx="1916445"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Натисніть на випадаюче меню, щоб побачити список мов</a:t>
            </a:r>
            <a:r>
              <a:rPr lang="en-US" dirty="0"/>
              <a:t>.</a:t>
            </a:r>
          </a:p>
          <a:p>
            <a:pPr lvl="1"/>
            <a:r>
              <a:rPr lang="ru-RU" dirty="0"/>
              <a:t>Прокрутіть до вибору мови або
Починайте друкувати, щоб швидше дійти до вибору мови</a:t>
            </a:r>
            <a:r>
              <a:rPr lang="en-US" dirty="0"/>
              <a:t>.</a:t>
            </a:r>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en-US" dirty="0"/>
              <a:t>The version list associated with your language choice will auto populate</a:t>
            </a:r>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en-US" dirty="0"/>
              <a:t>The version list is alphabetical within the language you chose.  The description of the specific translation will tell you if the translation is:</a:t>
            </a:r>
          </a:p>
          <a:p>
            <a:pPr lvl="1"/>
            <a:r>
              <a:rPr lang="en-US" dirty="0"/>
              <a:t>Complete Bible – 66 Books (The Old and New Testaments).</a:t>
            </a:r>
          </a:p>
          <a:p>
            <a:pPr lvl="1"/>
            <a:r>
              <a:rPr lang="en-US" dirty="0"/>
              <a:t>Complete Bible with x Apocryphal Books (The Old and New Testaments with some Apocryphal Books. The x represents the number of books.</a:t>
            </a:r>
          </a:p>
          <a:p>
            <a:pPr lvl="1"/>
            <a:r>
              <a:rPr lang="en-US" dirty="0"/>
              <a:t>New Testament Only – The 27 books of the New Testament.</a:t>
            </a:r>
          </a:p>
          <a:p>
            <a:pPr lvl="1"/>
            <a:r>
              <a:rPr lang="en-US" dirty="0"/>
              <a:t>New Testament with Other Books - The 27 books of the New Testament plus some number of Old Testament Books.</a:t>
            </a:r>
          </a:p>
          <a:p>
            <a:pPr lvl="1"/>
            <a:r>
              <a:rPr lang="en-US" dirty="0"/>
              <a:t>Old Testament Only – The 39 books of the Old Testament.</a:t>
            </a:r>
          </a:p>
          <a:p>
            <a:pPr lvl="1"/>
            <a:r>
              <a:rPr lang="en-US" dirty="0"/>
              <a:t>Missing x Book(s) – Some translations are missing books.  The x represents the number of books missing.</a:t>
            </a:r>
          </a:p>
          <a:p>
            <a:pPr lvl="1"/>
            <a:r>
              <a:rPr lang="en-US" dirty="0"/>
              <a:t>x Books – Some translation have a limited number of books.  The x represents the number of books in the translation.</a:t>
            </a:r>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F75025-8868-4830-BA53-81A598E2A732}"/>
              </a:ext>
            </a:extLst>
          </p:cNvPr>
          <p:cNvPicPr>
            <a:picLocks noChangeAspect="1"/>
          </p:cNvPicPr>
          <p:nvPr/>
        </p:nvPicPr>
        <p:blipFill rotWithShape="1">
          <a:blip r:embed="rId2"/>
          <a:srcRect l="16731" t="24542" r="25559" b="19792"/>
          <a:stretch/>
        </p:blipFill>
        <p:spPr>
          <a:xfrm>
            <a:off x="2589998" y="1305127"/>
            <a:ext cx="8627815" cy="4473105"/>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9265092" cy="747489"/>
          </a:xfrm>
        </p:spPr>
        <p:txBody>
          <a:bodyPr>
            <a:normAutofit fontScale="90000"/>
          </a:bodyPr>
          <a:lstStyle/>
          <a:p>
            <a:r>
              <a:rPr lang="ru-RU"/>
              <a:t>Ось приклад того, що ви можете побачити</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177139" y="6066952"/>
            <a:ext cx="9680877" cy="533400"/>
          </a:xfrm>
        </p:spPr>
        <p:txBody>
          <a:bodyPr>
            <a:normAutofit fontScale="92500"/>
          </a:bodyPr>
          <a:lstStyle/>
          <a:p>
            <a:r>
              <a:rPr lang="ru-RU" dirty="0"/>
              <a:t>(IC xxxx) — це внутрішній код, який ми використовуємо для обробки вашого запиту.</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7510930" y="3971662"/>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3239311" y="4411046"/>
            <a:ext cx="4363551" cy="165590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a:t>Шукайте у Списку, щоб звузити вибір варіантів.</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916C3-C86B-48FC-95C9-8C100A74BB45}"/>
              </a:ext>
            </a:extLst>
          </p:cNvPr>
          <p:cNvPicPr>
            <a:picLocks noChangeAspect="1"/>
          </p:cNvPicPr>
          <p:nvPr/>
        </p:nvPicPr>
        <p:blipFill rotWithShape="1">
          <a:blip r:embed="rId2"/>
          <a:srcRect l="17280" t="34339" r="24123" b="14597"/>
          <a:stretch/>
        </p:blipFill>
        <p:spPr>
          <a:xfrm>
            <a:off x="2295417" y="1235412"/>
            <a:ext cx="9375967" cy="4391665"/>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az-Cyrl-AZ"/>
              <a:t>Пошук у межах Списку</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14963" y="138682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2754926"/>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a:t>Шукайте у Списку, щоб звузити вибір варіантів.</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2132265"/>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ru-RU" dirty="0"/>
              <a:t>У цьому прикладі я шукав у списку</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246240"/>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az-Cyrl-AZ" sz="3200" dirty="0"/>
              <a:t>Захищені авторським правом версії</a:t>
            </a:r>
            <a:br>
              <a:rPr lang="en-US" sz="1200" dirty="0"/>
            </a:br>
            <a:br>
              <a:rPr lang="en-US" sz="1200" dirty="0"/>
            </a:br>
            <a:r>
              <a:rPr lang="ru-RU" sz="1600" b="1" dirty="0">
                <a:solidFill>
                  <a:srgbClr val="2F4858"/>
                </a:solidFill>
                <a:latin typeface="Philosopher"/>
              </a:rPr>
              <a:t>Деякі поля у формі будуть заблоковані, якщо ви оберете захищену авторським правом версію Біблії. За законом ми можемо надати лише посібник для захищених авторським правом версій. Ви побачите символ © авторського права наприкінці опису версії.</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ru-RU" dirty="0">
                <a:cs typeface="Times New Roman" panose="02020603050405020304" pitchFamily="18" charset="0"/>
              </a:rPr>
              <a:t>За законом нам не дозволено надавати біблійний текст для біблійних версій за чинним авторським правом. Будь-яка версія, що перебуває під чинним авторським правом, матиме символ © у кінці. Для цих версій ми можемо надати лише посібник</a:t>
            </a:r>
            <a:r>
              <a:rPr lang="en-US" dirty="0">
                <a:cs typeface="Times New Roman" panose="02020603050405020304" pitchFamily="18" charset="0"/>
              </a:rPr>
              <a:t>.</a:t>
            </a: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558028"/>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E5EB13-931D-4B1A-88C5-98A0E73C15C4}"/>
              </a:ext>
            </a:extLst>
          </p:cNvPr>
          <p:cNvPicPr>
            <a:picLocks noChangeAspect="1"/>
          </p:cNvPicPr>
          <p:nvPr/>
        </p:nvPicPr>
        <p:blipFill rotWithShape="1">
          <a:blip r:embed="rId2"/>
          <a:srcRect l="17280" t="45084" r="24123" b="33086"/>
          <a:stretch/>
        </p:blipFill>
        <p:spPr>
          <a:xfrm>
            <a:off x="2358928" y="1803234"/>
            <a:ext cx="9375967" cy="1877439"/>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ru-RU" dirty="0"/>
              <a:t>Натисніть радіальну кнопку на початку обраного вами</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ru-RU" dirty="0"/>
              <a:t>У цьому прикладі я обрав</a:t>
            </a:r>
            <a:r>
              <a:rPr lang="en-US" dirty="0"/>
              <a:t> Bible In The Lane. Ivan </a:t>
            </a:r>
            <a:r>
              <a:rPr lang="en-US" dirty="0" err="1"/>
              <a:t>Ogienko</a:t>
            </a:r>
            <a:r>
              <a:rPr lang="en-US" dirty="0"/>
              <a:t> (UBIO) (1988) (Complete Bible) </a:t>
            </a:r>
            <a:r>
              <a:rPr lang="az-Cyrl-AZ" dirty="0"/>
              <a:t>Біблія В Пер. Івана Огієнка (</a:t>
            </a:r>
            <a:r>
              <a:rPr lang="en-US" dirty="0"/>
              <a:t>IC 2908).</a:t>
            </a:r>
          </a:p>
          <a:p>
            <a:pPr lvl="1"/>
            <a:r>
              <a:rPr lang="ru-RU" dirty="0"/>
              <a:t>Примітка: Ви можете зробити лише один вибір на кожен запит. Якщо ви хочете кілька версій, потрібно подавати кілька запитів</a:t>
            </a:r>
            <a:r>
              <a:rPr lang="en-US" dirty="0"/>
              <a:t>.</a:t>
            </a:r>
          </a:p>
        </p:txBody>
      </p:sp>
      <p:sp>
        <p:nvSpPr>
          <p:cNvPr id="6" name="Oval 5">
            <a:extLst>
              <a:ext uri="{FF2B5EF4-FFF2-40B4-BE49-F238E27FC236}">
                <a16:creationId xmlns:a16="http://schemas.microsoft.com/office/drawing/2014/main" id="{9444016B-CCCB-43A4-BAB1-2104D9D09C45}"/>
              </a:ext>
            </a:extLst>
          </p:cNvPr>
          <p:cNvSpPr/>
          <p:nvPr/>
        </p:nvSpPr>
        <p:spPr>
          <a:xfrm>
            <a:off x="2361573" y="2534978"/>
            <a:ext cx="347518" cy="331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598964" y="2866290"/>
            <a:ext cx="529233" cy="129931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ru-RU" sz="2400" dirty="0"/>
              <a:t>Випадаючий список закриється, і форма покаже обрану вами версію</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ru-RU" dirty="0"/>
              <a:t>Ви можете змінити свій вибір, натиснувши на «Повернутися до версій»</a:t>
            </a:r>
            <a:r>
              <a:rPr lang="en-US" dirty="0"/>
              <a:t>.</a:t>
            </a:r>
          </a:p>
          <a:p>
            <a:pPr lvl="1"/>
            <a:r>
              <a:rPr lang="ru-RU" dirty="0"/>
              <a:t>Якщо ви зробите це після того, як заповните решту форми, вам доведеться заповнити її знову</a:t>
            </a:r>
            <a:r>
              <a:rPr lang="en-US" dirty="0"/>
              <a:t>.</a:t>
            </a:r>
          </a:p>
        </p:txBody>
      </p:sp>
      <p:pic>
        <p:nvPicPr>
          <p:cNvPr id="5" name="Picture 4">
            <a:extLst>
              <a:ext uri="{FF2B5EF4-FFF2-40B4-BE49-F238E27FC236}">
                <a16:creationId xmlns:a16="http://schemas.microsoft.com/office/drawing/2014/main" id="{0CC7741E-E682-4BE3-8712-99C79CAE96F1}"/>
              </a:ext>
            </a:extLst>
          </p:cNvPr>
          <p:cNvPicPr>
            <a:picLocks noChangeAspect="1"/>
          </p:cNvPicPr>
          <p:nvPr/>
        </p:nvPicPr>
        <p:blipFill rotWithShape="1">
          <a:blip r:embed="rId2"/>
          <a:srcRect l="16571" t="34636" r="36809" b="50000"/>
          <a:stretch/>
        </p:blipFill>
        <p:spPr>
          <a:xfrm>
            <a:off x="2133599" y="1409078"/>
            <a:ext cx="8561414" cy="1516515"/>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Чи ви коли-небудь читали цілу Біблію, як християнин?</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Чи було це корисним для вашого життя?</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Так</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Ні</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Чому ні?  Чи простий план читання допоміг би принести більше користі?</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Ні</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Так</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Чи користувалися ви планом читання?</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Як ви думаєте, чи важливо для християнина читати всю Біблію</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Так</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Що заважає вам читати цілу Біблію?</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Це займає занадто багато часу?</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Ні</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Чому ні?</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894355"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Це занадто складно?  Це велика, важка для читання книга?</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az-Cyrl-AZ" sz="1200" dirty="0">
                <a:solidFill>
                  <a:schemeClr val="tx1"/>
                </a:solidFill>
              </a:rPr>
              <a:t>має БЕЗКОШТОВНІ плани читання Біблії, які підтримують будь-які часові зобов'язання від 5 хвилин до 60 хвилин на день або будь-яку кількість днів на тиждень.</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cxnSpLocks/>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az-Cyrl-AZ" sz="1200" dirty="0">
                <a:solidFill>
                  <a:schemeClr val="tx1"/>
                </a:solidFill>
              </a:rPr>
              <a:t>надає БЕЗКОШТОВНІ плани з легкими для читання перекладами.  Навіть найбільші завдання стають здійсненними, якщо розбити їх на невеликі, прості в управлінні кроки.</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Так</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542054"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Чи зробив план читання завдання більш керованим?</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446545" y="2412113"/>
            <a:ext cx="1646334"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Чи зробив би спеціально розроблений план читання більш керованим завданням?</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9998676" y="257389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Ні</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У WBP ми віримо, що читання Біблії додає величезну користь до всього нашого життя.</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Яким планом ви скористалися?  WBP має величезну різноманітність на вибір.</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18207" y="3566587"/>
            <a:ext cx="1382297" cy="103626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Спробуйте БЕЗКОШТОВНИЙ план на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Так</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Так</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Ні</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az-Cyrl-AZ" sz="1200" dirty="0">
                <a:solidFill>
                  <a:schemeClr val="tx1"/>
                </a:solidFill>
              </a:rPr>
              <a:t>надає БЕЗКОШТОВНІ плани з кількома темами, такими як </a:t>
            </a:r>
            <a:r>
              <a:rPr lang="en-US" sz="1200" dirty="0">
                <a:solidFill>
                  <a:schemeClr val="tx1"/>
                </a:solidFill>
              </a:rPr>
              <a:t>Chronological, M'Cheyne </a:t>
            </a:r>
            <a:r>
              <a:rPr lang="az-Cyrl-AZ" sz="1200" dirty="0">
                <a:solidFill>
                  <a:schemeClr val="tx1"/>
                </a:solidFill>
              </a:rPr>
              <a:t>тощо, щоб додати трохи різноманітності</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Це занадто нудно?</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782614" y="3975345"/>
            <a:ext cx="1290727" cy="3165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64329" y="3607863"/>
            <a:ext cx="1691988" cy="64402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solidFill>
                  <a:schemeClr val="tx1"/>
                </a:solidFill>
              </a:rPr>
              <a:t>Якщо ви намагалися прочитати Біблію і не вийшло, завітайте до нас у </a:t>
            </a:r>
            <a:r>
              <a:rPr lang="ru-RU" sz="1100" dirty="0">
                <a:solidFill>
                  <a:schemeClr val="tx1"/>
                </a:solidFill>
                <a:hlinkClick r:id="rId2"/>
              </a:rPr>
              <a:t>https://worldbibleplans.com</a:t>
            </a:r>
            <a:r>
              <a:rPr lang="en-US" sz="1100" dirty="0">
                <a:solidFill>
                  <a:schemeClr val="tx1"/>
                </a:solidFill>
                <a:hlinkClick r:id="rId2"/>
              </a:rPr>
              <a:t>/languages/</a:t>
            </a:r>
            <a:r>
              <a:rPr lang="en-US" sz="1100" dirty="0" err="1">
                <a:solidFill>
                  <a:schemeClr val="tx1"/>
                </a:solidFill>
                <a:hlinkClick r:id="rId2"/>
              </a:rPr>
              <a:t>ukrainian</a:t>
            </a:r>
            <a:r>
              <a:rPr lang="en-US" sz="1100" dirty="0">
                <a:solidFill>
                  <a:schemeClr val="tx1"/>
                </a:solidFill>
                <a:hlinkClick r:id="rId2"/>
              </a:rPr>
              <a:t>/index.html</a:t>
            </a:r>
            <a:r>
              <a:rPr lang="ru-RU" sz="1100" dirty="0">
                <a:solidFill>
                  <a:schemeClr val="tx1"/>
                </a:solidFill>
              </a:rPr>
              <a:t> і складіть БЕЗКОШТОВНИЙ план читання Біблії на замовлення.  Вибирайте з безлічі мов, перекладів, часових витрат, тем і форматів електронних книг.  Все дуже просто.  Створіть план, WBP створить його, і менш ніж за 1 день ви отримаєте посилання для завантаження вашого індивідуального БЕЗКОШТОВНОГО плану читання Біблії з Писаннями або без них.  Ми вже згадували, що все БЕЗКОШТОВНО!</a:t>
            </a:r>
            <a:endParaRPr lang="en-US" sz="11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a:stCxn id="55" idx="3"/>
          </p:cNvCxnSpPr>
          <p:nvPr/>
        </p:nvCxnSpPr>
        <p:spPr>
          <a:xfrm>
            <a:off x="10040389" y="2906571"/>
            <a:ext cx="406156" cy="373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Так</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Так</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Так</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087310" y="1213800"/>
            <a:ext cx="409680" cy="200185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cxnSpLocks/>
            <a:stCxn id="26" idx="2"/>
            <a:endCxn id="59" idx="0"/>
          </p:cNvCxnSpPr>
          <p:nvPr/>
        </p:nvCxnSpPr>
        <p:spPr>
          <a:xfrm rot="5400000">
            <a:off x="11080283" y="2199317"/>
            <a:ext cx="402225" cy="2336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Ні</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Так</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58377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Плани, включаючи вивчення Писань, занадто дорогі?</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68121" y="2699384"/>
            <a:ext cx="429972" cy="118687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76973" y="4078740"/>
            <a:ext cx="533102" cy="86604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867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Теми</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ru-RU" sz="2400" dirty="0"/>
              <a:t>Теми пропонують різні способи читання Писань</a:t>
            </a:r>
            <a:r>
              <a:rPr lang="en-US" sz="2400" dirty="0"/>
              <a:t>.</a:t>
            </a:r>
          </a:p>
          <a:p>
            <a:pPr lvl="1"/>
            <a:r>
              <a:rPr lang="ru-RU" sz="2200" dirty="0"/>
              <a:t>Деякі теми вказують порядок читання</a:t>
            </a:r>
            <a:r>
              <a:rPr lang="en-US" sz="2200" dirty="0"/>
              <a:t>.</a:t>
            </a:r>
          </a:p>
          <a:p>
            <a:pPr lvl="2"/>
            <a:r>
              <a:rPr lang="az-Cyrl-AZ" sz="2000" dirty="0"/>
              <a:t>Приклади</a:t>
            </a:r>
            <a:r>
              <a:rPr lang="en-US" sz="2000" dirty="0"/>
              <a:t>:</a:t>
            </a:r>
          </a:p>
          <a:p>
            <a:pPr lvl="3"/>
            <a:r>
              <a:rPr lang="ru-RU" sz="1800" dirty="0"/>
              <a:t>Прямо (від Буття до Об'явлення). 
Хронологічний порядок</a:t>
            </a:r>
            <a:r>
              <a:rPr lang="en-US" sz="1800" dirty="0"/>
              <a:t>.</a:t>
            </a:r>
            <a:endParaRPr lang="en-US" sz="1600" dirty="0"/>
          </a:p>
          <a:p>
            <a:pPr lvl="1"/>
            <a:r>
              <a:rPr lang="ru-RU" sz="2200" dirty="0"/>
              <a:t>Інші теми тримають вас зосередженими на одній ідеї або подають писання якимось значущим способом</a:t>
            </a:r>
            <a:r>
              <a:rPr lang="en-US" sz="2200" dirty="0"/>
              <a:t>.</a:t>
            </a:r>
          </a:p>
          <a:p>
            <a:pPr lvl="2"/>
            <a:r>
              <a:rPr lang="az-Cyrl-AZ" sz="2000" dirty="0"/>
              <a:t>Приклади</a:t>
            </a:r>
            <a:r>
              <a:rPr lang="en-US" sz="2200" dirty="0"/>
              <a:t>:</a:t>
            </a:r>
          </a:p>
          <a:p>
            <a:pPr lvl="3"/>
            <a:r>
              <a:rPr lang="az-Cyrl-AZ" sz="1800" dirty="0"/>
              <a:t>За жанром. 
М'Чейн</a:t>
            </a:r>
            <a:r>
              <a:rPr lang="en-US" sz="1800" dirty="0"/>
              <a:t>.</a:t>
            </a:r>
          </a:p>
          <a:p>
            <a:pPr lvl="1"/>
            <a:r>
              <a:rPr lang="ru-RU" sz="2200" dirty="0"/>
              <a:t>Деякі теми змушують зосередитися на одній книзі або на добірці книг</a:t>
            </a:r>
            <a:r>
              <a:rPr lang="en-US" sz="2200" dirty="0"/>
              <a:t>.</a:t>
            </a:r>
          </a:p>
          <a:p>
            <a:pPr lvl="2"/>
            <a:r>
              <a:rPr lang="az-Cyrl-AZ" sz="2000" dirty="0"/>
              <a:t>Приклади</a:t>
            </a:r>
            <a:r>
              <a:rPr lang="en-US" sz="2000" dirty="0"/>
              <a:t>:</a:t>
            </a:r>
          </a:p>
          <a:p>
            <a:pPr lvl="3"/>
            <a:r>
              <a:rPr lang="ru-RU" sz="1800" dirty="0"/>
              <a:t>1 Глибокий аналіз книги 
Апостоли та Павло</a:t>
            </a:r>
            <a:r>
              <a:rPr lang="en-US" sz="1800" dirty="0"/>
              <a:t>.</a:t>
            </a:r>
          </a:p>
          <a:p>
            <a:pPr lvl="2"/>
            <a:endParaRPr lang="en-US" sz="2000" dirty="0"/>
          </a:p>
          <a:p>
            <a:pPr marL="0" indent="0">
              <a:buNone/>
            </a:pPr>
            <a:r>
              <a:rPr lang="ru-RU" sz="2400" dirty="0"/>
              <a:t>Усі теми детально пояснюються на сторінці планів читання, доступної через меню</a:t>
            </a:r>
            <a:r>
              <a:rPr lang="en-US" sz="2400" dirty="0"/>
              <a:t>.</a:t>
            </a:r>
          </a:p>
          <a:p>
            <a:pPr marL="0" indent="0">
              <a:buNone/>
            </a:pPr>
            <a:endParaRPr lang="en-US" sz="2400" dirty="0"/>
          </a:p>
          <a:p>
            <a:pPr marL="0" indent="0">
              <a:buNone/>
            </a:pPr>
            <a:r>
              <a:rPr lang="ru-RU" sz="2400" dirty="0"/>
              <a:t>Відкрийте тему, яка найкраще підходить саме вам</a:t>
            </a:r>
            <a:r>
              <a:rPr lang="en-US" sz="2400" dirty="0"/>
              <a:t>.</a:t>
            </a:r>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Продовження тем</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ru-RU" dirty="0"/>
              <a:t>Теми поділяються на чотири групи залежно від гнучкості тривалості (тривалості читання) та частоти (скільки днів на тиждень ви читаєте)</a:t>
            </a:r>
            <a:r>
              <a:rPr lang="en-US" dirty="0"/>
              <a:t>.</a:t>
            </a:r>
          </a:p>
          <a:p>
            <a:pPr lvl="1"/>
            <a:r>
              <a:rPr lang="ru-RU" dirty="0"/>
              <a:t>Група 1 — для цієї першої групи можна обрати час (30 днів, 12 місяців тощо) або тривалість 1-6 розділів на день для читання</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b="1" dirty="0"/>
              <a:t>Коментарі доступні лише для цієї групи тем і лише якщо ви обираєте тривалість розділу</a:t>
            </a:r>
            <a:r>
              <a:rPr lang="en-US" sz="2400" dirty="0"/>
              <a:t>.</a:t>
            </a:r>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181738FA-787B-446A-9E4E-3EC519630C1C}"/>
              </a:ext>
            </a:extLst>
          </p:cNvPr>
          <p:cNvPicPr>
            <a:picLocks noChangeAspect="1"/>
          </p:cNvPicPr>
          <p:nvPr/>
        </p:nvPicPr>
        <p:blipFill rotWithShape="1">
          <a:blip r:embed="rId2"/>
          <a:srcRect l="-664" t="8892" r="34715" b="17068"/>
          <a:stretch/>
        </p:blipFill>
        <p:spPr>
          <a:xfrm>
            <a:off x="2787716" y="2535115"/>
            <a:ext cx="4055086" cy="3570859"/>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Продовження тем</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23192"/>
            <a:ext cx="10034953" cy="1116623"/>
          </a:xfrm>
        </p:spPr>
        <p:txBody>
          <a:bodyPr>
            <a:normAutofit/>
          </a:bodyPr>
          <a:lstStyle/>
          <a:p>
            <a:r>
              <a:rPr lang="ru-RU" dirty="0"/>
              <a:t>Група 2 — для другої групи дозволені лише тривалість часу (30 днів, 12 місяців тощо)</a:t>
            </a:r>
            <a:r>
              <a:rPr lang="en-US" dirty="0"/>
              <a:t>.</a:t>
            </a:r>
          </a:p>
          <a:p>
            <a:pPr lvl="1"/>
            <a:r>
              <a:rPr lang="ru-RU" dirty="0"/>
              <a:t>Тривалість розділів буде сірою і не підлягатиме вибору</a:t>
            </a:r>
            <a:r>
              <a:rPr lang="en-US" sz="2000" dirty="0"/>
              <a:t>.</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z-Cyrl-AZ" b="1" dirty="0"/>
              <a:t>Коментарі цієї групи недоступні</a:t>
            </a:r>
            <a:r>
              <a:rPr lang="en-US" b="1" dirty="0"/>
              <a:t>.</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6055350C-579F-4B1D-ADAE-0257EA353994}"/>
              </a:ext>
            </a:extLst>
          </p:cNvPr>
          <p:cNvPicPr>
            <a:picLocks noChangeAspect="1"/>
          </p:cNvPicPr>
          <p:nvPr/>
        </p:nvPicPr>
        <p:blipFill rotWithShape="1">
          <a:blip r:embed="rId2"/>
          <a:srcRect t="10589" r="30965" b="10589"/>
          <a:stretch/>
        </p:blipFill>
        <p:spPr>
          <a:xfrm>
            <a:off x="2584544" y="2107717"/>
            <a:ext cx="4359308" cy="3903977"/>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Продовження тем</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ru-RU" dirty="0"/>
              <a:t>Група 3 — для третьої групи доступно лише тривалість розділів від 1 до 6</a:t>
            </a:r>
            <a:r>
              <a:rPr lang="en-US" dirty="0"/>
              <a:t>.</a:t>
            </a:r>
          </a:p>
          <a:p>
            <a:pPr lvl="1"/>
            <a:r>
              <a:rPr lang="ru-RU" dirty="0"/>
              <a:t>Тривалість часу буде сірою і недоступною для вибору</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z-Cyrl-AZ" b="1" dirty="0"/>
              <a:t>Коментарі цієї групи недоступні.</a:t>
            </a:r>
            <a:endParaRPr lang="en-US" sz="2000" dirty="0"/>
          </a:p>
          <a:p>
            <a:pPr lvl="1"/>
            <a:endParaRPr lang="en-US" dirty="0"/>
          </a:p>
        </p:txBody>
      </p:sp>
      <p:pic>
        <p:nvPicPr>
          <p:cNvPr id="7" name="Picture 6">
            <a:extLst>
              <a:ext uri="{FF2B5EF4-FFF2-40B4-BE49-F238E27FC236}">
                <a16:creationId xmlns:a16="http://schemas.microsoft.com/office/drawing/2014/main" id="{3197A6FD-D662-4A7F-87A9-9F81865A03E8}"/>
              </a:ext>
            </a:extLst>
          </p:cNvPr>
          <p:cNvPicPr>
            <a:picLocks noChangeAspect="1"/>
          </p:cNvPicPr>
          <p:nvPr/>
        </p:nvPicPr>
        <p:blipFill rotWithShape="1">
          <a:blip r:embed="rId2"/>
          <a:srcRect t="32135" r="1565" b="42056"/>
          <a:stretch/>
        </p:blipFill>
        <p:spPr>
          <a:xfrm>
            <a:off x="2039145" y="2121877"/>
            <a:ext cx="8508441" cy="1749732"/>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Продовження тем</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a:bodyPr>
          <a:lstStyle/>
          <a:p>
            <a:r>
              <a:rPr lang="ru-RU" dirty="0"/>
              <a:t>Група 4 — четверта і остання група мають заздалегідь визначені тривалості та частоти</a:t>
            </a:r>
            <a:r>
              <a:rPr lang="en-US" dirty="0"/>
              <a:t>.</a:t>
            </a:r>
          </a:p>
          <a:p>
            <a:pPr lvl="1"/>
            <a:r>
              <a:rPr lang="ru-RU" dirty="0"/>
              <a:t>Ці теми мають щоденну частоту, якщо не вказано інше</a:t>
            </a:r>
            <a:r>
              <a:rPr lang="en-US" dirty="0"/>
              <a:t>.</a:t>
            </a:r>
          </a:p>
          <a:p>
            <a:pPr lvl="1"/>
            <a:r>
              <a:rPr lang="ru-RU" dirty="0"/>
              <a:t>Для цих тем тривалість і вибір частот будуть сірими і недоступними для вибору</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az-Cyrl-AZ" b="1">
                <a:solidFill>
                  <a:prstClr val="black">
                    <a:lumMod val="75000"/>
                    <a:lumOff val="25000"/>
                  </a:prstClr>
                </a:solidFill>
              </a:rPr>
              <a:t>Коментарі цієї групи недоступні.</a:t>
            </a: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z-Cyrl-AZ"/>
              <a:t>Це лише частковий список.</a:t>
            </a:r>
            <a:endParaRPr lang="en-US" dirty="0"/>
          </a:p>
        </p:txBody>
      </p:sp>
      <p:pic>
        <p:nvPicPr>
          <p:cNvPr id="7" name="Picture 6">
            <a:extLst>
              <a:ext uri="{FF2B5EF4-FFF2-40B4-BE49-F238E27FC236}">
                <a16:creationId xmlns:a16="http://schemas.microsoft.com/office/drawing/2014/main" id="{AF33F54E-535C-4FC6-8FE3-5567745F1E73}"/>
              </a:ext>
            </a:extLst>
          </p:cNvPr>
          <p:cNvPicPr>
            <a:picLocks noChangeAspect="1"/>
          </p:cNvPicPr>
          <p:nvPr/>
        </p:nvPicPr>
        <p:blipFill rotWithShape="1">
          <a:blip r:embed="rId2"/>
          <a:srcRect t="13057" r="31690" b="7967"/>
          <a:stretch/>
        </p:blipFill>
        <p:spPr>
          <a:xfrm>
            <a:off x="3184842" y="2130358"/>
            <a:ext cx="4480554" cy="4063136"/>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az-Cyrl-AZ" sz="2200"/>
              <a:t>Якщо ви обрали тему 1 </a:t>
            </a:r>
            <a:r>
              <a:rPr lang="en-US" sz="2200"/>
              <a:t>Book Deep Dive, </a:t>
            </a:r>
            <a:r>
              <a:rPr lang="az-Cyrl-AZ" sz="2200"/>
              <a:t>виберіть книгу. Інакше ця опція буде заблокована</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92500" lnSpcReduction="20000"/>
          </a:bodyPr>
          <a:lstStyle/>
          <a:p>
            <a:r>
              <a:rPr lang="ru-RU" dirty="0"/>
              <a:t>Можна обрати лише одну книгу. 
Доступні книги залежать від вашої версії</a:t>
            </a:r>
            <a:r>
              <a:rPr lang="en-US" dirty="0"/>
              <a:t>.</a:t>
            </a:r>
          </a:p>
          <a:p>
            <a:pPr lvl="1"/>
            <a:r>
              <a:rPr lang="ru-RU" dirty="0"/>
              <a:t>Екран недостатньо розумний, щоб знати книги в кожній версії.   
Вибір книги у вибраній версії залежить від вас</a:t>
            </a:r>
            <a:r>
              <a:rPr lang="en-US" dirty="0"/>
              <a:t>.</a:t>
            </a:r>
          </a:p>
          <a:p>
            <a:pPr lvl="2"/>
            <a:r>
              <a:rPr lang="ru-RU" dirty="0"/>
              <a:t>Наприклад, якщо ви обрали версію, яка є лише для Нового Завіту, не обирайте тут Буття</a:t>
            </a:r>
            <a:r>
              <a:rPr lang="en-US" dirty="0"/>
              <a:t>.</a:t>
            </a:r>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ru-RU"/>
              <a:t>Апокрифічні книги не включені до списку. Лише від Буття до Одкровення.</a:t>
            </a:r>
            <a:endParaRPr lang="en-US" dirty="0"/>
          </a:p>
        </p:txBody>
      </p:sp>
      <p:pic>
        <p:nvPicPr>
          <p:cNvPr id="7" name="Picture 6">
            <a:extLst>
              <a:ext uri="{FF2B5EF4-FFF2-40B4-BE49-F238E27FC236}">
                <a16:creationId xmlns:a16="http://schemas.microsoft.com/office/drawing/2014/main" id="{49380164-A112-42A9-A11B-4AAF5CD63B8D}"/>
              </a:ext>
            </a:extLst>
          </p:cNvPr>
          <p:cNvPicPr>
            <a:picLocks noChangeAspect="1"/>
          </p:cNvPicPr>
          <p:nvPr/>
        </p:nvPicPr>
        <p:blipFill rotWithShape="1">
          <a:blip r:embed="rId2"/>
          <a:srcRect l="50984" t="25285" r="18617" b="21573"/>
          <a:stretch/>
        </p:blipFill>
        <p:spPr>
          <a:xfrm>
            <a:off x="3014219" y="1084218"/>
            <a:ext cx="4022436" cy="3779612"/>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az-Cyrl-AZ" sz="3200" dirty="0"/>
              <a:t>Включити Писання</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ru-RU" dirty="0"/>
              <a:t>Цей вибір доступний лише для версій, не захищених авторським правом. 
Обирайте між</a:t>
            </a:r>
            <a:r>
              <a:rPr lang="en-US" dirty="0"/>
              <a:t>:</a:t>
            </a:r>
          </a:p>
          <a:p>
            <a:pPr lvl="1"/>
            <a:r>
              <a:rPr lang="ru-RU" dirty="0"/>
              <a:t>Так. Надавайте Писання – включайте Писання у свій план читання. 
Ні. Надайте лише посібник – Не включайте Писання</a:t>
            </a:r>
            <a:r>
              <a:rPr lang="en-US" dirty="0"/>
              <a:t>.</a:t>
            </a:r>
          </a:p>
          <a:p>
            <a:pPr lvl="2"/>
            <a:r>
              <a:rPr lang="az-Cyrl-AZ" dirty="0"/>
              <a:t>Ця опція включає лише щоденні заголовки (доступні у форматі </a:t>
            </a:r>
            <a:r>
              <a:rPr lang="en-US" dirty="0"/>
              <a:t>PDF </a:t>
            </a:r>
            <a:r>
              <a:rPr lang="az-Cyrl-AZ" dirty="0"/>
              <a:t>діаграми). 
Цей варіант призначений для тих, хто бажає використовувати власну друковану копію Біблії або для біблійних версій під чинним авторським правом</a:t>
            </a:r>
            <a:r>
              <a:rPr lang="en-US" dirty="0"/>
              <a:t>.</a:t>
            </a:r>
          </a:p>
        </p:txBody>
      </p:sp>
      <p:pic>
        <p:nvPicPr>
          <p:cNvPr id="6" name="Picture 5">
            <a:extLst>
              <a:ext uri="{FF2B5EF4-FFF2-40B4-BE49-F238E27FC236}">
                <a16:creationId xmlns:a16="http://schemas.microsoft.com/office/drawing/2014/main" id="{A98A5292-E2E9-40A7-B976-9B5365FF2375}"/>
              </a:ext>
            </a:extLst>
          </p:cNvPr>
          <p:cNvPicPr>
            <a:picLocks noChangeAspect="1"/>
          </p:cNvPicPr>
          <p:nvPr/>
        </p:nvPicPr>
        <p:blipFill rotWithShape="1">
          <a:blip r:embed="rId2"/>
          <a:srcRect l="17074" t="34339" r="61224" b="46215"/>
          <a:stretch/>
        </p:blipFill>
        <p:spPr>
          <a:xfrm>
            <a:off x="2589211" y="1118681"/>
            <a:ext cx="4423339" cy="2130357"/>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ru-RU" sz="2000"/>
              <a:t>За бажанням вибрати перехресне посилання</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ru-RU" altLang="en-US" dirty="0">
                <a:solidFill>
                  <a:srgbClr val="676768"/>
                </a:solidFill>
                <a:latin typeface="Poppins" panose="00000500000000000000" pitchFamily="2" charset="0"/>
                <a:cs typeface="Poppins" panose="00000500000000000000" pitchFamily="2" charset="0"/>
              </a:rPr>
              <a:t>Обирайте між абревіатурами та перехресними посиланнями на Писанні</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pPr lvl="1"/>
            <a:r>
              <a:rPr lang="az-Cyrl-AZ" altLang="en-US" dirty="0">
                <a:solidFill>
                  <a:srgbClr val="676768"/>
                </a:solidFill>
                <a:latin typeface="Poppins" panose="00000500000000000000" pitchFamily="2" charset="0"/>
                <a:cs typeface="Poppins" panose="00000500000000000000" pitchFamily="2" charset="0"/>
              </a:rPr>
              <a:t>Для повного віршного тексту </a:t>
            </a:r>
            <a:r>
              <a:rPr lang="en-US" altLang="en-US" dirty="0">
                <a:solidFill>
                  <a:srgbClr val="676768"/>
                </a:solidFill>
                <a:latin typeface="Poppins" panose="00000500000000000000" pitchFamily="2" charset="0"/>
                <a:cs typeface="Poppins" panose="00000500000000000000" pitchFamily="2" charset="0"/>
              </a:rPr>
              <a:t>WBP </a:t>
            </a:r>
            <a:r>
              <a:rPr lang="az-Cyrl-AZ" altLang="en-US" dirty="0">
                <a:solidFill>
                  <a:srgbClr val="676768"/>
                </a:solidFill>
                <a:latin typeface="Poppins" panose="00000500000000000000" pitchFamily="2" charset="0"/>
                <a:cs typeface="Poppins" panose="00000500000000000000" pitchFamily="2" charset="0"/>
              </a:rPr>
              <a:t>пропонує посилання на Новий Заповіт для віршів Старого Завіту і навпаки. 
Щодо скорочень, </a:t>
            </a:r>
            <a:r>
              <a:rPr lang="en-US" altLang="en-US" dirty="0">
                <a:solidFill>
                  <a:srgbClr val="676768"/>
                </a:solidFill>
                <a:latin typeface="Poppins" panose="00000500000000000000" pitchFamily="2" charset="0"/>
                <a:cs typeface="Poppins" panose="00000500000000000000" pitchFamily="2" charset="0"/>
              </a:rPr>
              <a:t>WBP </a:t>
            </a:r>
            <a:r>
              <a:rPr lang="az-Cyrl-AZ" altLang="en-US" dirty="0">
                <a:solidFill>
                  <a:srgbClr val="676768"/>
                </a:solidFill>
                <a:latin typeface="Poppins" panose="00000500000000000000" pitchFamily="2" charset="0"/>
                <a:cs typeface="Poppins" panose="00000500000000000000" pitchFamily="2" charset="0"/>
              </a:rPr>
              <a:t>пропонує всі перехресні посилання або посилання на Новий Заповіт для віршів Старого Завіту і навпаки</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ru-RU" altLang="en-US" dirty="0">
                <a:solidFill>
                  <a:srgbClr val="676768"/>
                </a:solidFill>
                <a:latin typeface="Poppins" panose="00000500000000000000" pitchFamily="2" charset="0"/>
                <a:cs typeface="Poppins" panose="00000500000000000000" pitchFamily="2" charset="0"/>
              </a:rPr>
              <a:t>Перехресні посилання для захищених авторським правом версій недоступні. 
Включити Писання має бути так. 
Якщо ви оберете перехресні посилання, вибір абзацу/вірша буде заблокований</a:t>
            </a:r>
            <a:r>
              <a:rPr lang="en-US" altLang="en-US" dirty="0">
                <a:solidFill>
                  <a:srgbClr val="676768"/>
                </a:solidFill>
                <a:latin typeface="Poppins" panose="00000500000000000000" pitchFamily="2" charset="0"/>
                <a:cs typeface="Poppins" panose="00000500000000000000" pitchFamily="2" charset="0"/>
              </a:rPr>
              <a:t>.</a:t>
            </a:r>
          </a:p>
          <a:p>
            <a:pPr lvl="1"/>
            <a:r>
              <a:rPr lang="ru-RU" altLang="en-US" dirty="0">
                <a:solidFill>
                  <a:srgbClr val="676768"/>
                </a:solidFill>
                <a:latin typeface="Poppins" panose="00000500000000000000" pitchFamily="2" charset="0"/>
                <a:cs typeface="Poppins" panose="00000500000000000000" pitchFamily="2" charset="0"/>
              </a:rPr>
              <a:t>Працює лише з форматом вірша</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r>
              <a:rPr kumimoji="0" lang="en-US" altLang="en-US" sz="85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en-US" sz="1100"/>
              <a:t>Google AI — </a:t>
            </a:r>
            <a:r>
              <a:rPr lang="az-Cyrl-AZ" sz="1100"/>
              <a:t>Біблійне перехресне посилання — це примітка, яка направляє читача до іншого вірша або уривка з Біблії з пов'язаною темою, словом або ідеєю, допомагаючи поєднати різні частини Писання та поглибити розуміння. Ці посилання пов'язують пов'язані поняття, пророцтва та події, дозволяючи одному уривку пролити світло на інший.</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a:t>Дивіться наступні сторінки для прикладів.</a:t>
            </a:r>
            <a:endParaRPr lang="en-US" dirty="0"/>
          </a:p>
        </p:txBody>
      </p:sp>
      <p:pic>
        <p:nvPicPr>
          <p:cNvPr id="6" name="Picture 5">
            <a:extLst>
              <a:ext uri="{FF2B5EF4-FFF2-40B4-BE49-F238E27FC236}">
                <a16:creationId xmlns:a16="http://schemas.microsoft.com/office/drawing/2014/main" id="{436A8109-9677-450A-A329-1F9D8C7DE352}"/>
              </a:ext>
            </a:extLst>
          </p:cNvPr>
          <p:cNvPicPr>
            <a:picLocks noChangeAspect="1"/>
          </p:cNvPicPr>
          <p:nvPr/>
        </p:nvPicPr>
        <p:blipFill rotWithShape="1">
          <a:blip r:embed="rId2"/>
          <a:srcRect l="39415" t="34339" r="40558" b="20979"/>
          <a:stretch/>
        </p:blipFill>
        <p:spPr>
          <a:xfrm>
            <a:off x="3654358" y="753568"/>
            <a:ext cx="2441642" cy="2928025"/>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fontScale="90000"/>
          </a:bodyPr>
          <a:lstStyle/>
          <a:p>
            <a:r>
              <a:rPr lang="ru-RU" sz="2000"/>
              <a:t>Включити приклади скорочень — включити перехресне посилання</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a:t>Приклад 2 – Скорочення лише для протилежного Завіту. У цьому прикладі є лише посилання на Старий Заповіт.</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a:t>Приклад 1 – Усі скорочення. У цьому прикладі є посилання на Старий Заповіт і Новий Завіти.</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fontScale="90000"/>
          </a:bodyPr>
          <a:lstStyle/>
          <a:p>
            <a:r>
              <a:rPr lang="ru-RU" sz="2000"/>
              <a:t>Включити перехресне посилання – повний текст прикладів</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a:t>Приклад 4 – Перехресні посилання на повний вірш. У цьому прикладі є лише посилання на Старий Заповіт у форматі віршів.</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a:t>Приклад 3 – Перехресні посилання на повний вірш. У цьому прикладі є лише посилання на Старий Заповіт у форматі абзаців.</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a:xfrm>
            <a:off x="2305455" y="624110"/>
            <a:ext cx="9199157" cy="1280890"/>
          </a:xfrm>
        </p:spPr>
        <p:txBody>
          <a:bodyPr>
            <a:normAutofit/>
          </a:bodyPr>
          <a:lstStyle/>
          <a:p>
            <a:r>
              <a:rPr lang="ru-RU" sz="3200" dirty="0"/>
              <a:t>Ласкаво просимо до Світові біблійні плани</a:t>
            </a:r>
            <a:endParaRPr lang="en-US" sz="3200"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ru-RU"/>
              <a:t>Прості для виконання покрокові інструкції у форматі слайдів для створення індивідуального плану читання Біблії.</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22982A4-0589-4E1E-9F81-060D2B884ADE}"/>
              </a:ext>
            </a:extLst>
          </p:cNvPr>
          <p:cNvPicPr>
            <a:picLocks noChangeAspect="1"/>
          </p:cNvPicPr>
          <p:nvPr/>
        </p:nvPicPr>
        <p:blipFill rotWithShape="1">
          <a:blip r:embed="rId2"/>
          <a:srcRect l="61436" t="25136" r="17979" b="3612"/>
          <a:stretch/>
        </p:blipFill>
        <p:spPr>
          <a:xfrm>
            <a:off x="8472791" y="894945"/>
            <a:ext cx="2928869" cy="5449060"/>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az-Cyrl-AZ" sz="3200" dirty="0"/>
              <a:t>Тривалість читання</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ru-RU" dirty="0"/>
              <a:t>Обирайте між часом і тривалістю розділів</a:t>
            </a:r>
            <a:r>
              <a:rPr lang="en-US" dirty="0"/>
              <a:t>.</a:t>
            </a:r>
          </a:p>
          <a:p>
            <a:pPr lvl="1"/>
            <a:r>
              <a:rPr lang="ru-RU" dirty="0"/>
              <a:t>Обирайте від 30 днів до 3 років. 
Або обирайте один із 1-6 розділів на день</a:t>
            </a:r>
            <a:r>
              <a:rPr lang="en-US" dirty="0"/>
              <a:t>.</a:t>
            </a:r>
          </a:p>
          <a:p>
            <a:pPr lvl="2"/>
            <a:r>
              <a:rPr lang="ru-RU" dirty="0"/>
              <a:t>Тривалість розділів залежить від обраного вами перекладу. У середньому Біблії з 66 книг налічується 1189 розділів</a:t>
            </a:r>
            <a:r>
              <a:rPr lang="en-US" dirty="0"/>
              <a:t>.</a:t>
            </a:r>
          </a:p>
          <a:p>
            <a:pPr lvl="3"/>
            <a:r>
              <a:rPr lang="az-Cyrl-AZ" dirty="0"/>
              <a:t>1 розділ на день = 1189 днів = 3,27 року (3 роки, 3 місяці). 
2 розділи на день = 595 днів = 1,63 року (1 рік, 7,5 місяців). 
3 розділи на день = 396 днів = 1,1 року (1 рік, 1 місяць). 
4 розділи на день = 297 днів = 0,81 року (10 місяців). 
5 розділів на день = 237 днів = 0,65 років (8 місяців). 
6 розділів на день = 198 днів = 0,54 року (6 з половиною місяців)</a:t>
            </a:r>
            <a:r>
              <a:rPr lang="en-US" dirty="0"/>
              <a:t>.</a:t>
            </a:r>
          </a:p>
          <a:p>
            <a:pPr lvl="1"/>
            <a:r>
              <a:rPr lang="ru-RU" dirty="0"/>
              <a:t>Або виберіть Custom, якщо хочете обрати власну дату початку та завершення</a:t>
            </a:r>
            <a:r>
              <a:rPr lang="en-US" dirty="0"/>
              <a:t>.</a:t>
            </a:r>
          </a:p>
          <a:p>
            <a:pPr lvl="1"/>
            <a:endParaRPr lang="en-US" b="1" dirty="0"/>
          </a:p>
          <a:p>
            <a:pPr lvl="1"/>
            <a:r>
              <a:rPr lang="ru-RU" b="1" dirty="0"/>
              <a:t>Коментарі доступні лише з тривалістю розділів. 
Вибір можливої тривалості залежить від обраної вами теми</a:t>
            </a:r>
            <a:r>
              <a:rPr lang="en-US" b="1" dirty="0"/>
              <a:t>.</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8044774" y="4220308"/>
            <a:ext cx="677195" cy="62406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az-Cyrl-AZ" dirty="0"/>
              <a:t>Виберіть частоту читання</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az-Cyrl-AZ" dirty="0"/>
              <a:t>Обирайте з</a:t>
            </a:r>
            <a:r>
              <a:rPr lang="en-US" dirty="0"/>
              <a:t>:</a:t>
            </a:r>
          </a:p>
          <a:p>
            <a:pPr lvl="1"/>
            <a:r>
              <a:rPr lang="ru-RU" dirty="0"/>
              <a:t>Щодня. 
Через день. 
1-6 днів на тиждень</a:t>
            </a:r>
            <a:r>
              <a:rPr lang="en-US" dirty="0"/>
              <a:t>.</a:t>
            </a:r>
          </a:p>
          <a:p>
            <a:pPr lvl="2"/>
            <a:r>
              <a:rPr lang="az-Cyrl-AZ" dirty="0"/>
              <a:t>Це будуть дні поспіль</a:t>
            </a:r>
            <a:r>
              <a:rPr lang="en-US" dirty="0"/>
              <a:t>.</a:t>
            </a:r>
          </a:p>
          <a:p>
            <a:pPr lvl="3"/>
            <a:r>
              <a:rPr lang="ru-RU" dirty="0"/>
              <a:t>Якщо ви оберете 3 дні на тиждень, ви читатимете три дні поспіль і матимете 4 вихідних</a:t>
            </a:r>
            <a:r>
              <a:rPr lang="en-US" dirty="0"/>
              <a:t>.</a:t>
            </a:r>
          </a:p>
        </p:txBody>
      </p:sp>
      <p:pic>
        <p:nvPicPr>
          <p:cNvPr id="6" name="Picture 5">
            <a:extLst>
              <a:ext uri="{FF2B5EF4-FFF2-40B4-BE49-F238E27FC236}">
                <a16:creationId xmlns:a16="http://schemas.microsoft.com/office/drawing/2014/main" id="{A149B50A-B177-4FF0-BC2D-A900A7DAA7F8}"/>
              </a:ext>
            </a:extLst>
          </p:cNvPr>
          <p:cNvPicPr>
            <a:picLocks noChangeAspect="1"/>
          </p:cNvPicPr>
          <p:nvPr/>
        </p:nvPicPr>
        <p:blipFill rotWithShape="1">
          <a:blip r:embed="rId2"/>
          <a:srcRect l="18272" t="35972" r="51489" b="26620"/>
          <a:stretch/>
        </p:blipFill>
        <p:spPr>
          <a:xfrm>
            <a:off x="2830749" y="1148861"/>
            <a:ext cx="4519198" cy="3004849"/>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az-Cyrl-AZ" dirty="0"/>
              <a:t>Вибрані читання на день</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az-Cyrl-AZ" dirty="0"/>
              <a:t>Обирайте з</a:t>
            </a:r>
            <a:r>
              <a:rPr lang="en-US" dirty="0"/>
              <a:t>:</a:t>
            </a:r>
          </a:p>
          <a:p>
            <a:pPr lvl="1"/>
            <a:r>
              <a:rPr lang="ru-RU" dirty="0"/>
              <a:t>Один раз на день (вранці або ввечері). 
Двічі на день (вранці та ввечері)</a:t>
            </a:r>
            <a:r>
              <a:rPr lang="en-US" dirty="0"/>
              <a:t>.</a:t>
            </a:r>
          </a:p>
          <a:p>
            <a:pPr lvl="2"/>
            <a:r>
              <a:rPr lang="ru-RU" dirty="0"/>
              <a:t>Щоденні показники будуть рівномірно розподілені між ранковою та вечірньою</a:t>
            </a:r>
            <a:r>
              <a:rPr lang="en-US" dirty="0"/>
              <a:t>.</a:t>
            </a:r>
          </a:p>
          <a:p>
            <a:pPr lvl="2"/>
            <a:endParaRPr lang="en-US" dirty="0"/>
          </a:p>
        </p:txBody>
      </p:sp>
      <p:pic>
        <p:nvPicPr>
          <p:cNvPr id="5" name="Picture 4">
            <a:extLst>
              <a:ext uri="{FF2B5EF4-FFF2-40B4-BE49-F238E27FC236}">
                <a16:creationId xmlns:a16="http://schemas.microsoft.com/office/drawing/2014/main" id="{3E872E64-36E4-4374-9EF1-B00A12F34161}"/>
              </a:ext>
            </a:extLst>
          </p:cNvPr>
          <p:cNvPicPr>
            <a:picLocks noChangeAspect="1"/>
          </p:cNvPicPr>
          <p:nvPr/>
        </p:nvPicPr>
        <p:blipFill rotWithShape="1">
          <a:blip r:embed="rId2"/>
          <a:srcRect l="50000" t="34933" r="18378" b="45176"/>
          <a:stretch/>
        </p:blipFill>
        <p:spPr>
          <a:xfrm>
            <a:off x="2739956" y="1512539"/>
            <a:ext cx="6402011" cy="2164516"/>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ru-RU" sz="3000" dirty="0"/>
              <a:t>Виберіть формат абзацу або вірша</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az-Cyrl-AZ"/>
              <a:t>Приклад абзацу.</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a:t>Приклад вірша.</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a:t>Якщо ви оберете перехресні посилання, формат вірша буде автоматично обраний.</a:t>
            </a:r>
            <a:endParaRPr lang="en-US" dirty="0"/>
          </a:p>
        </p:txBody>
      </p:sp>
      <p:pic>
        <p:nvPicPr>
          <p:cNvPr id="5" name="Picture 4">
            <a:extLst>
              <a:ext uri="{FF2B5EF4-FFF2-40B4-BE49-F238E27FC236}">
                <a16:creationId xmlns:a16="http://schemas.microsoft.com/office/drawing/2014/main" id="{16FBF05B-5DC0-4C0C-9DD8-375DA768C9ED}"/>
              </a:ext>
            </a:extLst>
          </p:cNvPr>
          <p:cNvPicPr>
            <a:picLocks noChangeAspect="1"/>
          </p:cNvPicPr>
          <p:nvPr/>
        </p:nvPicPr>
        <p:blipFill rotWithShape="1">
          <a:blip r:embed="rId4"/>
          <a:srcRect l="17313" t="35824" r="51688" b="45175"/>
          <a:stretch/>
        </p:blipFill>
        <p:spPr>
          <a:xfrm>
            <a:off x="3269392" y="896824"/>
            <a:ext cx="5338570" cy="1758828"/>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ru-RU" sz="2400"/>
              <a:t>Додайте коментарі — оберіть коментарі по розділах, які будуть включені до вашого плану.</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276999"/>
          </a:xfrm>
          <a:prstGeom prst="rect">
            <a:avLst/>
          </a:prstGeom>
          <a:noFill/>
        </p:spPr>
        <p:txBody>
          <a:bodyPr wrap="square">
            <a:spAutoFit/>
          </a:bodyPr>
          <a:lstStyle/>
          <a:p>
            <a:r>
              <a:rPr lang="ru-RU" sz="1200" dirty="0"/>
              <a:t>Коментарі по розділах доступні лише з першою групою тем і лише за умови вибору тривалості розділу</a:t>
            </a:r>
            <a:r>
              <a:rPr lang="en-US" sz="1200" dirty="0"/>
              <a:t>.</a:t>
            </a:r>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ru-RU" dirty="0"/>
              <a:t>Коментарі згруповані в алфавітному порядку за мовою. 
Виберіть із 155 коментарів 15 мовами</a:t>
            </a:r>
            <a:r>
              <a:rPr lang="en-US" dirty="0"/>
              <a:t>.</a:t>
            </a:r>
          </a:p>
          <a:p>
            <a:pPr lvl="1"/>
            <a:r>
              <a:rPr lang="ru-RU" dirty="0"/>
              <a:t>Це необов'язково. Якщо не хочете коментаря, залиште як None</a:t>
            </a:r>
            <a:r>
              <a:rPr lang="en-US" dirty="0"/>
              <a:t>.</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ru-RU" dirty="0"/>
              <a:t>Виберіть за днем, датою або обома</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ru-RU" dirty="0"/>
              <a:t>За днем – Приклад – День 1, День 2 тощо. 
За датою – приклад – 1 січня, 2 січня тощо. 
За Днем і Датою – У заголовку буде показано обидва з Дня першим. 
За датою та днем — у заголовку буде показано обидва з першою датою</a:t>
            </a:r>
            <a:r>
              <a:rPr lang="en-US" dirty="0"/>
              <a:t>.</a:t>
            </a:r>
          </a:p>
        </p:txBody>
      </p:sp>
      <p:pic>
        <p:nvPicPr>
          <p:cNvPr id="6" name="Picture 5">
            <a:extLst>
              <a:ext uri="{FF2B5EF4-FFF2-40B4-BE49-F238E27FC236}">
                <a16:creationId xmlns:a16="http://schemas.microsoft.com/office/drawing/2014/main" id="{8F5ABDDF-1812-4822-BFB6-B5705168343F}"/>
              </a:ext>
            </a:extLst>
          </p:cNvPr>
          <p:cNvPicPr>
            <a:picLocks noChangeAspect="1"/>
          </p:cNvPicPr>
          <p:nvPr/>
        </p:nvPicPr>
        <p:blipFill rotWithShape="1">
          <a:blip r:embed="rId2"/>
          <a:srcRect l="17792" t="36714" r="59229" b="39178"/>
          <a:stretch/>
        </p:blipFill>
        <p:spPr>
          <a:xfrm>
            <a:off x="2840475" y="1441937"/>
            <a:ext cx="4187753" cy="2361577"/>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ru-RU" sz="2000"/>
              <a:t>Натисніть на календар, щоб вибрати дату початку читання. Якщо ви обрали Користувацьку тривалість, виберіть дату завершення читання</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a:t>Вводьте значення лише якщо обрали Custom Duration.</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a:t>Читання дати завершення буде недоступним, якщо ви не вберете Користувацьку тривалість у випадаючому меню Duration.</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a:t>Дата початку є обов'язковою, навіть якщо ви обираєте заголовок дня.</a:t>
            </a:r>
            <a:endParaRPr lang="en-US" dirty="0"/>
          </a:p>
        </p:txBody>
      </p:sp>
      <p:pic>
        <p:nvPicPr>
          <p:cNvPr id="4" name="Picture 3">
            <a:extLst>
              <a:ext uri="{FF2B5EF4-FFF2-40B4-BE49-F238E27FC236}">
                <a16:creationId xmlns:a16="http://schemas.microsoft.com/office/drawing/2014/main" id="{2C440AFE-59B9-4440-AFBB-8FDF34DD8C16}"/>
              </a:ext>
            </a:extLst>
          </p:cNvPr>
          <p:cNvPicPr>
            <a:picLocks noChangeAspect="1"/>
          </p:cNvPicPr>
          <p:nvPr/>
        </p:nvPicPr>
        <p:blipFill rotWithShape="1">
          <a:blip r:embed="rId4"/>
          <a:srcRect l="38936" t="36121" r="18378" b="54430"/>
          <a:stretch/>
        </p:blipFill>
        <p:spPr>
          <a:xfrm>
            <a:off x="1638227" y="1118681"/>
            <a:ext cx="8937899" cy="1063513"/>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az-Cyrl-AZ"/>
              <a:t>Виберіть формат електронної книги</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10000"/>
          </a:bodyPr>
          <a:lstStyle/>
          <a:p>
            <a:r>
              <a:rPr lang="ru-RU" dirty="0"/>
              <a:t>Можна обрати лише якщо Включити Писання — так. 
Ваш вибір залежить від того, який електронний рідер ви хочете використовувати</a:t>
            </a:r>
            <a:r>
              <a:rPr lang="en-US" dirty="0"/>
              <a:t>.  </a:t>
            </a:r>
          </a:p>
          <a:p>
            <a:pPr lvl="1"/>
            <a:r>
              <a:rPr lang="en-US" dirty="0"/>
              <a:t>PDF – </a:t>
            </a:r>
            <a:r>
              <a:rPr lang="az-Cyrl-AZ" dirty="0"/>
              <a:t>універсальний формат, який використовують веб-браузери та більшість інших електронних рідерів. 
</a:t>
            </a:r>
            <a:r>
              <a:rPr lang="en-US" dirty="0"/>
              <a:t>EPUB – </a:t>
            </a:r>
            <a:r>
              <a:rPr lang="az-Cyrl-AZ" dirty="0"/>
              <a:t>Цей вибір використовується в додатках </a:t>
            </a:r>
            <a:r>
              <a:rPr lang="en-US" dirty="0"/>
              <a:t>Barnes and Noble Nook, Amazon Kindle </a:t>
            </a:r>
            <a:r>
              <a:rPr lang="az-Cyrl-AZ" dirty="0"/>
              <a:t>та більшості інших електронних рідерів</a:t>
            </a:r>
            <a:r>
              <a:rPr lang="en-US" dirty="0"/>
              <a:t>.</a:t>
            </a:r>
          </a:p>
          <a:p>
            <a:pPr lvl="2"/>
            <a:r>
              <a:rPr lang="ru-RU" dirty="0"/>
              <a:t>Файл електронної книги EPUB значно менший за розміром</a:t>
            </a:r>
            <a:r>
              <a:rPr lang="en-US" dirty="0"/>
              <a:t>.</a:t>
            </a:r>
          </a:p>
          <a:p>
            <a:pPr marL="0" indent="0">
              <a:buNone/>
            </a:pPr>
            <a:endParaRPr lang="en-US" dirty="0"/>
          </a:p>
          <a:p>
            <a:pPr marL="0" indent="0">
              <a:buNone/>
            </a:pPr>
            <a:r>
              <a:rPr lang="az-Cyrl-AZ" dirty="0"/>
              <a:t>Ви можете обрати лише один із них. Якщо ви бажаєте мати свій план читання в іншому форматі (наприклад, </a:t>
            </a:r>
            <a:r>
              <a:rPr lang="en-US" dirty="0"/>
              <a:t>txt, docx, mobi </a:t>
            </a:r>
            <a:r>
              <a:rPr lang="az-Cyrl-AZ" dirty="0"/>
              <a:t>тощо), повідомте нам у текстовому полі «Ввести додаткові запити тут», і ми постараємося врахувати це</a:t>
            </a:r>
            <a:r>
              <a:rPr lang="en-US" dirty="0"/>
              <a:t>.</a:t>
            </a:r>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289546"/>
            <a:ext cx="3049046" cy="530351"/>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a:t>Якщо ви додаєте писання, обирайте між PDF та Epub.</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289547"/>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a:t>Якщо ваша версія захищена авторським правом або ви обрали гайд, цей вибір буде заблокований, а PDF Chart буде за замовчуванням.</a:t>
            </a:r>
            <a:endParaRPr lang="en-US" dirty="0"/>
          </a:p>
        </p:txBody>
      </p:sp>
      <p:pic>
        <p:nvPicPr>
          <p:cNvPr id="5" name="Picture 4">
            <a:extLst>
              <a:ext uri="{FF2B5EF4-FFF2-40B4-BE49-F238E27FC236}">
                <a16:creationId xmlns:a16="http://schemas.microsoft.com/office/drawing/2014/main" id="{8370F2C2-4600-4799-A077-4AD74FEC6DFA}"/>
              </a:ext>
            </a:extLst>
          </p:cNvPr>
          <p:cNvPicPr>
            <a:picLocks noChangeAspect="1"/>
          </p:cNvPicPr>
          <p:nvPr/>
        </p:nvPicPr>
        <p:blipFill rotWithShape="1">
          <a:blip r:embed="rId2"/>
          <a:srcRect l="16960" t="36418" r="58031" b="42058"/>
          <a:stretch/>
        </p:blipFill>
        <p:spPr>
          <a:xfrm>
            <a:off x="1841706" y="845299"/>
            <a:ext cx="3049046" cy="1410512"/>
          </a:xfrm>
          <a:prstGeom prst="rect">
            <a:avLst/>
          </a:prstGeom>
        </p:spPr>
      </p:pic>
      <p:pic>
        <p:nvPicPr>
          <p:cNvPr id="9" name="Picture 8">
            <a:extLst>
              <a:ext uri="{FF2B5EF4-FFF2-40B4-BE49-F238E27FC236}">
                <a16:creationId xmlns:a16="http://schemas.microsoft.com/office/drawing/2014/main" id="{FADB4EFD-983F-4A13-8E5E-E86EF0FF0049}"/>
              </a:ext>
            </a:extLst>
          </p:cNvPr>
          <p:cNvPicPr>
            <a:picLocks noChangeAspect="1"/>
          </p:cNvPicPr>
          <p:nvPr/>
        </p:nvPicPr>
        <p:blipFill rotWithShape="1">
          <a:blip r:embed="rId3"/>
          <a:srcRect l="17394" t="46066" r="51090" b="43852"/>
          <a:stretch/>
        </p:blipFill>
        <p:spPr>
          <a:xfrm>
            <a:off x="5486400" y="1204148"/>
            <a:ext cx="5972801" cy="1027031"/>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fontScale="90000"/>
          </a:bodyPr>
          <a:lstStyle/>
          <a:p>
            <a:r>
              <a:rPr lang="ru-RU" sz="2800"/>
              <a:t>Необов'язковий шрифт для віршів, де говорить Ісус</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lnSpcReduction="10000"/>
          </a:bodyPr>
          <a:lstStyle/>
          <a:p>
            <a:r>
              <a:rPr lang="ru-RU" dirty="0"/>
              <a:t>Весь вірш, де говорить Ісус, може бути написаний червоним або жирним курсивом шрифтом</a:t>
            </a:r>
            <a:r>
              <a:rPr lang="en-US" dirty="0"/>
              <a:t>.</a:t>
            </a:r>
          </a:p>
          <a:p>
            <a:pPr lvl="1"/>
            <a:r>
              <a:rPr lang="ru-RU" dirty="0"/>
              <a:t>Обійдіть цей вибір або виберіть None для використання шрифту за замовчуванням</a:t>
            </a:r>
            <a:r>
              <a:rPr lang="en-US" dirty="0"/>
              <a:t>.</a:t>
            </a:r>
          </a:p>
          <a:p>
            <a:r>
              <a:rPr lang="ru-RU" dirty="0"/>
              <a:t>Ця опція доступна лише за умови, що ви включите Писання. 
Текст перехресних посилань виключений із необов'язкових шрифтів</a:t>
            </a:r>
            <a:r>
              <a:rPr lang="en-US" dirty="0"/>
              <a:t>.</a:t>
            </a:r>
          </a:p>
        </p:txBody>
      </p:sp>
      <p:pic>
        <p:nvPicPr>
          <p:cNvPr id="6" name="Picture 5">
            <a:extLst>
              <a:ext uri="{FF2B5EF4-FFF2-40B4-BE49-F238E27FC236}">
                <a16:creationId xmlns:a16="http://schemas.microsoft.com/office/drawing/2014/main" id="{6913243F-5997-494E-B5FC-981C7302B4DE}"/>
              </a:ext>
            </a:extLst>
          </p:cNvPr>
          <p:cNvPicPr>
            <a:picLocks noChangeAspect="1"/>
          </p:cNvPicPr>
          <p:nvPr/>
        </p:nvPicPr>
        <p:blipFill rotWithShape="1">
          <a:blip r:embed="rId2"/>
          <a:srcRect l="50000" t="36121" r="18777" b="39980"/>
          <a:stretch/>
        </p:blipFill>
        <p:spPr>
          <a:xfrm>
            <a:off x="2662136" y="1215957"/>
            <a:ext cx="6596803" cy="2714017"/>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1857983" y="397676"/>
            <a:ext cx="9646629" cy="1280890"/>
          </a:xfrm>
        </p:spPr>
        <p:txBody>
          <a:bodyPr>
            <a:normAutofit fontScale="90000"/>
          </a:bodyPr>
          <a:lstStyle/>
          <a:p>
            <a:r>
              <a:rPr lang="ru-RU" dirty="0"/>
              <a:t>Опціонально: виберіть «Ні», якщо ви бажаєте не отримувати листи від WBP у майбутньому</a:t>
            </a:r>
            <a:endParaRPr lang="en-US" dirty="0"/>
          </a:p>
        </p:txBody>
      </p:sp>
      <p:pic>
        <p:nvPicPr>
          <p:cNvPr id="4" name="Picture 3">
            <a:extLst>
              <a:ext uri="{FF2B5EF4-FFF2-40B4-BE49-F238E27FC236}">
                <a16:creationId xmlns:a16="http://schemas.microsoft.com/office/drawing/2014/main" id="{235BEEE0-53AF-4938-8A73-6CC1DECE4ACD}"/>
              </a:ext>
            </a:extLst>
          </p:cNvPr>
          <p:cNvPicPr>
            <a:picLocks noChangeAspect="1"/>
          </p:cNvPicPr>
          <p:nvPr/>
        </p:nvPicPr>
        <p:blipFill rotWithShape="1">
          <a:blip r:embed="rId2"/>
          <a:srcRect l="16516" t="46066" r="51250" b="34388"/>
          <a:stretch/>
        </p:blipFill>
        <p:spPr>
          <a:xfrm>
            <a:off x="1857983" y="1605062"/>
            <a:ext cx="7401808" cy="2412461"/>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FB690F-5DED-4711-A86E-C673A8B2ACBF}"/>
              </a:ext>
            </a:extLst>
          </p:cNvPr>
          <p:cNvPicPr>
            <a:picLocks noChangeAspect="1"/>
          </p:cNvPicPr>
          <p:nvPr/>
        </p:nvPicPr>
        <p:blipFill rotWithShape="1">
          <a:blip r:embed="rId2"/>
          <a:srcRect l="1995" t="13557" r="14068" b="56012"/>
          <a:stretch/>
        </p:blipFill>
        <p:spPr>
          <a:xfrm>
            <a:off x="554476" y="1865915"/>
            <a:ext cx="10991508" cy="2141881"/>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ru-RU" sz="2800" dirty="0"/>
              <a:t>Перейдіть на сторінку запиту на електронну книгу</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422781" y="1997157"/>
            <a:ext cx="10286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7300751" y="1387557"/>
            <a:ext cx="385682"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684834" y="624110"/>
            <a:ext cx="8819778" cy="805856"/>
          </a:xfrm>
        </p:spPr>
        <p:txBody>
          <a:bodyPr>
            <a:normAutofit/>
          </a:bodyPr>
          <a:lstStyle/>
          <a:p>
            <a:r>
              <a:rPr lang="ru-RU" sz="2800" dirty="0"/>
              <a:t>Опціонально: Введіть додаткові запити тут</a:t>
            </a:r>
            <a:endParaRPr lang="en-US" sz="2800"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92500"/>
          </a:bodyPr>
          <a:lstStyle/>
          <a:p>
            <a:r>
              <a:rPr lang="az-Cyrl-AZ" dirty="0"/>
              <a:t>Будь-який додатковий запит ви можете зробити у вільному текстовому полі.   
Наприклад, ви можете захотіти свій план читання у кількох форматах або в іншому форматі, відмінному від вказаного. Ми задовольнимо будь-які запити, якщо зможемо.  
Можливо, варто змішувати і поєднувати. Наприклад, обирайте Старий Заповіт з однієї версії та Новий Завіт з іншої</a:t>
            </a:r>
            <a:r>
              <a:rPr lang="en-US" dirty="0"/>
              <a:t>.</a:t>
            </a:r>
          </a:p>
          <a:p>
            <a:pPr lvl="1"/>
            <a:r>
              <a:rPr lang="ru-RU" dirty="0"/>
              <a:t>Це можна зробити через додатковий запит або надіслати нам повідомлення зі сторінки «Зв'язатися з нами». 
Такий запит займатиме трохи більше часу на обробку з нашого боку</a:t>
            </a:r>
            <a:r>
              <a:rPr lang="en-US" dirty="0"/>
              <a:t>. </a:t>
            </a:r>
          </a:p>
        </p:txBody>
      </p:sp>
      <p:pic>
        <p:nvPicPr>
          <p:cNvPr id="5" name="Picture 4">
            <a:extLst>
              <a:ext uri="{FF2B5EF4-FFF2-40B4-BE49-F238E27FC236}">
                <a16:creationId xmlns:a16="http://schemas.microsoft.com/office/drawing/2014/main" id="{175FD3A0-002F-4A12-8CDA-50F75EB2B2D1}"/>
              </a:ext>
            </a:extLst>
          </p:cNvPr>
          <p:cNvPicPr>
            <a:picLocks noChangeAspect="1"/>
          </p:cNvPicPr>
          <p:nvPr/>
        </p:nvPicPr>
        <p:blipFill rotWithShape="1">
          <a:blip r:embed="rId2"/>
          <a:srcRect l="49229" t="45769" r="18218" b="43543"/>
          <a:stretch/>
        </p:blipFill>
        <p:spPr>
          <a:xfrm>
            <a:off x="2589212" y="1429966"/>
            <a:ext cx="7992901" cy="1410511"/>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ru-RU" dirty="0"/>
              <a:t>Будь ласка, розкажіть, як ви дізналися про нас і чи це ваш перший раз читання Біблії</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dirty="0"/>
              <a:t>Ця інформація допоможе нам охопити якомога більше людей</a:t>
            </a:r>
            <a:r>
              <a:rPr lang="en-US" sz="2000" dirty="0"/>
              <a:t>.</a:t>
            </a:r>
          </a:p>
        </p:txBody>
      </p:sp>
      <p:pic>
        <p:nvPicPr>
          <p:cNvPr id="5" name="Picture 4">
            <a:extLst>
              <a:ext uri="{FF2B5EF4-FFF2-40B4-BE49-F238E27FC236}">
                <a16:creationId xmlns:a16="http://schemas.microsoft.com/office/drawing/2014/main" id="{49E83277-D6EE-4FA0-92BA-8033A950BA41}"/>
              </a:ext>
            </a:extLst>
          </p:cNvPr>
          <p:cNvPicPr>
            <a:picLocks noChangeAspect="1"/>
          </p:cNvPicPr>
          <p:nvPr/>
        </p:nvPicPr>
        <p:blipFill rotWithShape="1">
          <a:blip r:embed="rId2"/>
          <a:srcRect l="16994" t="55864" r="45426" b="24590"/>
          <a:stretch/>
        </p:blipFill>
        <p:spPr>
          <a:xfrm>
            <a:off x="2675105" y="1731523"/>
            <a:ext cx="7307097" cy="2042809"/>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az-Cyrl-AZ" dirty="0"/>
              <a:t>Натисніть «Відправити»</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ru-RU" dirty="0"/>
              <a:t>Якщо ви повністю заповнили форму, не пропустивши обов'язковий вибір, вас перенаправлять на сторінку підтвердження. 
Якщо ви пропустили відбір, вам запропонують заповнити поле або зробити вибір</a:t>
            </a:r>
            <a:r>
              <a:rPr lang="en-US" dirty="0"/>
              <a:t>.  </a:t>
            </a:r>
          </a:p>
        </p:txBody>
      </p:sp>
      <p:pic>
        <p:nvPicPr>
          <p:cNvPr id="7" name="Picture 6">
            <a:extLst>
              <a:ext uri="{FF2B5EF4-FFF2-40B4-BE49-F238E27FC236}">
                <a16:creationId xmlns:a16="http://schemas.microsoft.com/office/drawing/2014/main" id="{A70A135E-BA25-4D40-AB38-2DB7EE215D9A}"/>
              </a:ext>
            </a:extLst>
          </p:cNvPr>
          <p:cNvPicPr>
            <a:picLocks noChangeAspect="1"/>
          </p:cNvPicPr>
          <p:nvPr/>
        </p:nvPicPr>
        <p:blipFill rotWithShape="1">
          <a:blip r:embed="rId2"/>
          <a:srcRect l="17234" t="76200" r="73351" b="14774"/>
          <a:stretch/>
        </p:blipFill>
        <p:spPr>
          <a:xfrm>
            <a:off x="2589212" y="1301262"/>
            <a:ext cx="2477268" cy="1276568"/>
          </a:xfrm>
          <a:prstGeom prst="rect">
            <a:avLst/>
          </a:prstGeom>
        </p:spPr>
      </p:pic>
      <p:pic>
        <p:nvPicPr>
          <p:cNvPr id="8" name="Picture 7">
            <a:extLst>
              <a:ext uri="{FF2B5EF4-FFF2-40B4-BE49-F238E27FC236}">
                <a16:creationId xmlns:a16="http://schemas.microsoft.com/office/drawing/2014/main" id="{564C5642-CE43-49AC-AF4F-BC09E801368C}"/>
              </a:ext>
            </a:extLst>
          </p:cNvPr>
          <p:cNvPicPr>
            <a:picLocks noChangeAspect="1"/>
          </p:cNvPicPr>
          <p:nvPr/>
        </p:nvPicPr>
        <p:blipFill rotWithShape="1">
          <a:blip r:embed="rId3"/>
          <a:srcRect l="50000" t="52598" r="17620" b="32558"/>
          <a:stretch/>
        </p:blipFill>
        <p:spPr>
          <a:xfrm>
            <a:off x="3129065" y="4416359"/>
            <a:ext cx="6355952" cy="1566153"/>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3163173" cy="395797"/>
          </a:xfrm>
        </p:spPr>
        <p:txBody>
          <a:bodyPr>
            <a:normAutofit fontScale="90000"/>
          </a:bodyPr>
          <a:lstStyle/>
          <a:p>
            <a:r>
              <a:rPr lang="az-Cyrl-AZ" sz="2000"/>
              <a:t>Сторінка підтвердження</a:t>
            </a:r>
            <a:endParaRPr lang="en-US" sz="2000" dirty="0"/>
          </a:p>
        </p:txBody>
      </p:sp>
      <p:pic>
        <p:nvPicPr>
          <p:cNvPr id="4" name="Picture 3">
            <a:extLst>
              <a:ext uri="{FF2B5EF4-FFF2-40B4-BE49-F238E27FC236}">
                <a16:creationId xmlns:a16="http://schemas.microsoft.com/office/drawing/2014/main" id="{86553BF8-6928-4BAE-AE43-AB8E5358F934}"/>
              </a:ext>
            </a:extLst>
          </p:cNvPr>
          <p:cNvPicPr>
            <a:picLocks noChangeAspect="1"/>
          </p:cNvPicPr>
          <p:nvPr/>
        </p:nvPicPr>
        <p:blipFill rotWithShape="1">
          <a:blip r:embed="rId2"/>
          <a:srcRect l="38298" t="10887" r="38644" b="791"/>
          <a:stretch/>
        </p:blipFill>
        <p:spPr>
          <a:xfrm>
            <a:off x="4562272" y="143465"/>
            <a:ext cx="3163173" cy="6512416"/>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az-Cyrl-AZ" sz="3200" dirty="0"/>
              <a:t>Сторінка підтвердження продовжується</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ru-RU" dirty="0"/>
              <a:t>Якщо ви задоволені вибором, натисніть «Підтвердити та надіслати запит». 
Якщо ні, можна повернутися і відредагувати</a:t>
            </a:r>
            <a:r>
              <a:rPr lang="en-US" dirty="0"/>
              <a:t>.</a:t>
            </a:r>
          </a:p>
        </p:txBody>
      </p:sp>
      <p:pic>
        <p:nvPicPr>
          <p:cNvPr id="6" name="Picture 5">
            <a:extLst>
              <a:ext uri="{FF2B5EF4-FFF2-40B4-BE49-F238E27FC236}">
                <a16:creationId xmlns:a16="http://schemas.microsoft.com/office/drawing/2014/main" id="{A50B56B6-D3EB-45EC-9681-433426EB2A05}"/>
              </a:ext>
            </a:extLst>
          </p:cNvPr>
          <p:cNvPicPr>
            <a:picLocks noChangeAspect="1"/>
          </p:cNvPicPr>
          <p:nvPr/>
        </p:nvPicPr>
        <p:blipFill rotWithShape="1">
          <a:blip r:embed="rId2"/>
          <a:srcRect l="26729" t="85106" r="46303" b="6432"/>
          <a:stretch/>
        </p:blipFill>
        <p:spPr>
          <a:xfrm>
            <a:off x="2592925" y="875488"/>
            <a:ext cx="6691251" cy="1128409"/>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az-Cyrl-AZ"/>
              <a:t>Сторінка успішної подачі заявок</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fontScale="92500" lnSpcReduction="20000"/>
          </a:bodyPr>
          <a:lstStyle/>
          <a:p>
            <a:r>
              <a:rPr lang="ru-RU" dirty="0"/>
              <a:t>Вкрай важливо додати gary@worldbibleplans.com до списку безпечних відправників</a:t>
            </a:r>
            <a:r>
              <a:rPr lang="en-US" dirty="0"/>
              <a:t>.</a:t>
            </a:r>
          </a:p>
          <a:p>
            <a:pPr lvl="1"/>
            <a:r>
              <a:rPr lang="ru-RU" dirty="0"/>
              <a:t>Інакше ваше вкладення або посилання можуть потрапити у папку спаму або спаму</a:t>
            </a:r>
            <a:r>
              <a:rPr lang="en-US" dirty="0"/>
              <a:t>.</a:t>
            </a:r>
          </a:p>
          <a:p>
            <a:r>
              <a:rPr lang="ru-RU" dirty="0"/>
              <a:t>Термін повернення запиту становить менше 24 годин, якщо немає пом'якшуючих обставин</a:t>
            </a:r>
            <a:r>
              <a:rPr lang="en-US" dirty="0"/>
              <a:t>.</a:t>
            </a:r>
          </a:p>
          <a:p>
            <a:pPr lvl="1"/>
            <a:r>
              <a:rPr lang="ru-RU" dirty="0"/>
              <a:t>Якщо ви не отримаєте листа від gary@worldbibleplans.com протягом 24 годин, перевірте папку спаму або спам</a:t>
            </a:r>
            <a:r>
              <a:rPr lang="en-US" dirty="0"/>
              <a:t>.</a:t>
            </a:r>
          </a:p>
          <a:p>
            <a:pPr lvl="2"/>
            <a:r>
              <a:rPr lang="ru-RU" dirty="0"/>
              <a:t>Якщо ви досі не отримали від нас електронного листа, надішліть нам повідомлення зі сторінки «Зв'язатися з нами»</a:t>
            </a:r>
            <a:r>
              <a:rPr lang="en-US" dirty="0"/>
              <a:t>.</a:t>
            </a:r>
          </a:p>
        </p:txBody>
      </p:sp>
      <p:pic>
        <p:nvPicPr>
          <p:cNvPr id="5" name="Picture 4">
            <a:extLst>
              <a:ext uri="{FF2B5EF4-FFF2-40B4-BE49-F238E27FC236}">
                <a16:creationId xmlns:a16="http://schemas.microsoft.com/office/drawing/2014/main" id="{AC0136A5-CF33-4CC2-8B27-813E3A9E04F0}"/>
              </a:ext>
            </a:extLst>
          </p:cNvPr>
          <p:cNvPicPr>
            <a:picLocks noChangeAspect="1"/>
          </p:cNvPicPr>
          <p:nvPr/>
        </p:nvPicPr>
        <p:blipFill rotWithShape="1">
          <a:blip r:embed="rId2"/>
          <a:srcRect l="8294" t="32483" r="19399" b="50000"/>
          <a:stretch/>
        </p:blipFill>
        <p:spPr>
          <a:xfrm>
            <a:off x="2733472" y="1744853"/>
            <a:ext cx="7814892" cy="1941930"/>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ru-RU" sz="2000"/>
              <a:t>Ось форма запиту – ми розберемо її на наступних слайдах</a:t>
            </a:r>
            <a:endParaRPr lang="en-US" sz="2000" dirty="0"/>
          </a:p>
        </p:txBody>
      </p:sp>
      <p:pic>
        <p:nvPicPr>
          <p:cNvPr id="4" name="Picture 3">
            <a:extLst>
              <a:ext uri="{FF2B5EF4-FFF2-40B4-BE49-F238E27FC236}">
                <a16:creationId xmlns:a16="http://schemas.microsoft.com/office/drawing/2014/main" id="{50C99FBA-F716-4D10-AAB1-CDE658ECC4E1}"/>
              </a:ext>
            </a:extLst>
          </p:cNvPr>
          <p:cNvPicPr>
            <a:picLocks noChangeAspect="1"/>
          </p:cNvPicPr>
          <p:nvPr/>
        </p:nvPicPr>
        <p:blipFill rotWithShape="1">
          <a:blip r:embed="rId2"/>
          <a:srcRect l="33031" t="18954" r="33541" b="9082"/>
          <a:stretch/>
        </p:blipFill>
        <p:spPr>
          <a:xfrm>
            <a:off x="3920244" y="644428"/>
            <a:ext cx="5068112" cy="5864530"/>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Механіка форми</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ru-RU" dirty="0"/>
              <a:t>Важливо заповнити форму зліва направо і зверху вниз</a:t>
            </a:r>
            <a:r>
              <a:rPr lang="en-US" u="sng" dirty="0"/>
              <a:t>.</a:t>
            </a:r>
          </a:p>
          <a:p>
            <a:pPr lvl="1"/>
            <a:r>
              <a:rPr lang="ru-RU" dirty="0"/>
              <a:t>Якщо ви заповните розділ форми, а потім внесете зміну у вже обране поле, всі вибори повернуться до стандартного стану, і ви втратите зроблені варіанти</a:t>
            </a:r>
            <a:r>
              <a:rPr lang="en-US" dirty="0"/>
              <a:t>.</a:t>
            </a:r>
          </a:p>
          <a:p>
            <a:pPr lvl="2"/>
            <a:r>
              <a:rPr lang="ru-RU" dirty="0"/>
              <a:t>Наприклад, якщо вибрати версію, заповнити решту форми, а потім змінити версію, доведеться заповнити всі наступні поля знову</a:t>
            </a:r>
            <a:r>
              <a:rPr lang="en-US" dirty="0"/>
              <a:t>.</a:t>
            </a:r>
          </a:p>
        </p:txBody>
      </p:sp>
      <p:pic>
        <p:nvPicPr>
          <p:cNvPr id="6" name="Picture 5">
            <a:extLst>
              <a:ext uri="{FF2B5EF4-FFF2-40B4-BE49-F238E27FC236}">
                <a16:creationId xmlns:a16="http://schemas.microsoft.com/office/drawing/2014/main" id="{6EA832A5-A9EF-4C3F-A95F-3E2DE153FDDE}"/>
              </a:ext>
            </a:extLst>
          </p:cNvPr>
          <p:cNvPicPr>
            <a:picLocks noChangeAspect="1"/>
          </p:cNvPicPr>
          <p:nvPr/>
        </p:nvPicPr>
        <p:blipFill rotWithShape="1">
          <a:blip r:embed="rId2"/>
          <a:srcRect l="2070" t="32483" r="6439" b="29787"/>
          <a:stretch/>
        </p:blipFill>
        <p:spPr>
          <a:xfrm>
            <a:off x="2592925" y="972766"/>
            <a:ext cx="8282592" cy="3064213"/>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Логічні правила форми</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ru-RU" sz="2000" dirty="0"/>
              <a:t>Залежно від ваших виборів, певні варіанти стануть недоступними</a:t>
            </a:r>
            <a:r>
              <a:rPr lang="en-US" sz="2000" dirty="0"/>
              <a:t>.</a:t>
            </a:r>
          </a:p>
          <a:p>
            <a:pPr lvl="1"/>
            <a:r>
              <a:rPr lang="ru-RU" sz="1800" dirty="0"/>
              <a:t>Іноді це повний випадаючий список. 
Іноді лише вибір у випадаючому меню</a:t>
            </a:r>
            <a:r>
              <a:rPr lang="en-US" sz="1800" dirty="0"/>
              <a:t>.</a:t>
            </a:r>
          </a:p>
          <a:p>
            <a:pPr lvl="2"/>
            <a:r>
              <a:rPr lang="ru-RU" sz="1600" dirty="0"/>
              <a:t>Наприклад: якщо ви обираєте версію, захищену авторським правом, ми не можемо надати Писання, лише посібник</a:t>
            </a:r>
            <a:r>
              <a:rPr lang="en-US" sz="1600" dirty="0"/>
              <a:t>.</a:t>
            </a:r>
          </a:p>
          <a:p>
            <a:pPr lvl="3"/>
            <a:r>
              <a:rPr lang="ru-RU" sz="1400" dirty="0"/>
              <a:t>Вибрати книгу буде заблоковано. 
Включити Писання буде заблоковано</a:t>
            </a:r>
            <a:r>
              <a:rPr lang="en-US" sz="1400" dirty="0"/>
              <a:t>. </a:t>
            </a:r>
          </a:p>
          <a:p>
            <a:pPr lvl="4"/>
            <a:r>
              <a:rPr lang="ru-RU" sz="1400" dirty="0"/>
              <a:t>Ні. Надайте лише гайд за замовчуванням</a:t>
            </a:r>
            <a:r>
              <a:rPr lang="en-US" sz="1400" dirty="0"/>
              <a:t>.</a:t>
            </a:r>
          </a:p>
          <a:p>
            <a:pPr lvl="3"/>
            <a:r>
              <a:rPr lang="ru-RU" sz="1400" dirty="0"/>
              <a:t>Включення перехресних посилань буде заблоковано. 
Вибрати абзац/вірш буде заблоковано. 
Вибраний формат електронної книги буде заблоковано</a:t>
            </a:r>
            <a:r>
              <a:rPr lang="en-US" sz="1400" dirty="0"/>
              <a:t>.</a:t>
            </a:r>
          </a:p>
          <a:p>
            <a:pPr lvl="4"/>
            <a:r>
              <a:rPr lang="en-US" sz="1400" dirty="0"/>
              <a:t>PDF-</a:t>
            </a:r>
            <a:r>
              <a:rPr lang="az-Cyrl-AZ" sz="1400" dirty="0"/>
              <a:t>діаграма за замовчуванням буде</a:t>
            </a:r>
            <a:r>
              <a:rPr lang="en-US" sz="1400" dirty="0"/>
              <a:t>.</a:t>
            </a:r>
          </a:p>
          <a:p>
            <a:pPr lvl="3"/>
            <a:r>
              <a:rPr lang="ru-RU" sz="1400" dirty="0"/>
              <a:t>Опціональний шрифт для віршів, де говорить Ісус, буде заблокований</a:t>
            </a:r>
            <a:r>
              <a:rPr lang="en-US" sz="1400" dirty="0"/>
              <a:t>.</a:t>
            </a:r>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Логічні правила форми Продовження</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792614"/>
            <a:ext cx="7784932" cy="483577"/>
          </a:xfrm>
        </p:spPr>
        <p:txBody>
          <a:bodyPr>
            <a:normAutofit/>
          </a:bodyPr>
          <a:lstStyle/>
          <a:p>
            <a:r>
              <a:rPr lang="ru-RU"/>
              <a:t>Ще один приклад: якщо вибрати тему з другої групи...</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Тривалість розділів у випадаючому меню Тривалість буде сірою і недоступною для вибору. 
Коментарі будуть заблоковані</a:t>
            </a:r>
            <a:r>
              <a:rPr lang="en-US" dirty="0"/>
              <a:t>.</a:t>
            </a:r>
          </a:p>
        </p:txBody>
      </p:sp>
      <p:pic>
        <p:nvPicPr>
          <p:cNvPr id="7" name="Picture 6">
            <a:extLst>
              <a:ext uri="{FF2B5EF4-FFF2-40B4-BE49-F238E27FC236}">
                <a16:creationId xmlns:a16="http://schemas.microsoft.com/office/drawing/2014/main" id="{2B50DBB9-D38D-4AEC-BC4C-1F33726BA518}"/>
              </a:ext>
            </a:extLst>
          </p:cNvPr>
          <p:cNvPicPr>
            <a:picLocks noChangeAspect="1"/>
          </p:cNvPicPr>
          <p:nvPr/>
        </p:nvPicPr>
        <p:blipFill rotWithShape="1">
          <a:blip r:embed="rId2"/>
          <a:srcRect t="10589" r="30965" b="10589"/>
          <a:stretch/>
        </p:blipFill>
        <p:spPr>
          <a:xfrm>
            <a:off x="2626467" y="1279801"/>
            <a:ext cx="4644859" cy="4159702"/>
          </a:xfrm>
          <a:prstGeom prst="rect">
            <a:avLst/>
          </a:prstGeom>
        </p:spPr>
      </p:pic>
      <p:pic>
        <p:nvPicPr>
          <p:cNvPr id="10" name="Picture 9">
            <a:extLst>
              <a:ext uri="{FF2B5EF4-FFF2-40B4-BE49-F238E27FC236}">
                <a16:creationId xmlns:a16="http://schemas.microsoft.com/office/drawing/2014/main" id="{35418992-DAC7-493E-A704-AC5A4BFD8BB8}"/>
              </a:ext>
            </a:extLst>
          </p:cNvPr>
          <p:cNvPicPr>
            <a:picLocks noChangeAspect="1"/>
          </p:cNvPicPr>
          <p:nvPr/>
        </p:nvPicPr>
        <p:blipFill>
          <a:blip r:embed="rId3"/>
          <a:stretch>
            <a:fillRect/>
          </a:stretch>
        </p:blipFill>
        <p:spPr>
          <a:xfrm>
            <a:off x="7620688" y="1276191"/>
            <a:ext cx="2525533" cy="4159702"/>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Логічні правила форми Продовження</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ru-RU" dirty="0"/>
              <a:t>Іноді кілька виборів визначають, чи є інший вибір заблокованим</a:t>
            </a:r>
            <a:r>
              <a:rPr lang="en-US" dirty="0"/>
              <a:t>.</a:t>
            </a:r>
          </a:p>
          <a:p>
            <a:pPr lvl="1"/>
            <a:r>
              <a:rPr lang="az-Cyrl-AZ" dirty="0"/>
              <a:t>Щоб коментарі були вибирані</a:t>
            </a:r>
            <a:r>
              <a:rPr lang="en-US" dirty="0"/>
              <a:t>:</a:t>
            </a:r>
          </a:p>
          <a:p>
            <a:pPr lvl="2"/>
            <a:r>
              <a:rPr lang="ru-RU" dirty="0"/>
              <a:t>Версія не може бути захищена авторським правом. 
Тема має бути в першій групі тем. 
Тривалість має дорівнювати тривалості розділу</a:t>
            </a:r>
            <a:r>
              <a:rPr lang="en-US" dirty="0"/>
              <a:t>.</a:t>
            </a:r>
          </a:p>
          <a:p>
            <a:pPr lvl="2"/>
            <a:endParaRPr lang="en-US" dirty="0"/>
          </a:p>
          <a:p>
            <a:pPr lvl="1"/>
            <a:r>
              <a:rPr lang="ru-RU" dirty="0"/>
              <a:t>Щоб вибрати формат абзацу або вірша можна було вибрати</a:t>
            </a:r>
            <a:r>
              <a:rPr lang="en-US" dirty="0"/>
              <a:t>:</a:t>
            </a:r>
          </a:p>
          <a:p>
            <a:pPr lvl="2"/>
            <a:r>
              <a:rPr lang="ru-RU" dirty="0"/>
              <a:t>Версія не може бути захищена авторським правом. 
Включити Писання має бути так. 
Включення перехресних посилань має бути обійдено або не потрібно вибирати перехресні посилання</a:t>
            </a:r>
            <a:r>
              <a:rPr lang="en-US" dirty="0"/>
              <a:t>.</a:t>
            </a:r>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1465</TotalTime>
  <Words>2904</Words>
  <Application>Microsoft Office PowerPoint</Application>
  <PresentationFormat>Widescreen</PresentationFormat>
  <Paragraphs>222</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worldbibleplans.com/languages/ukrainian/index.html</vt:lpstr>
      <vt:lpstr>PowerPoint Presentation</vt:lpstr>
      <vt:lpstr>Ласкаво просимо до Світові біблійні плани</vt:lpstr>
      <vt:lpstr>Перейдіть на сторінку запиту на електронну книгу</vt:lpstr>
      <vt:lpstr>Ось форма запиту – ми розберемо її на наступних слайдах</vt:lpstr>
      <vt:lpstr>Механіка форми</vt:lpstr>
      <vt:lpstr>Логічні правила форми</vt:lpstr>
      <vt:lpstr>Логічні правила форми Продовження</vt:lpstr>
      <vt:lpstr>Логічні правила форми Продовження</vt:lpstr>
      <vt:lpstr>Скажи нам, хто ти</vt:lpstr>
      <vt:lpstr>Виберіть країну проживання у випадаючому списку</vt:lpstr>
      <vt:lpstr>Введіть свою електронну адресу</vt:lpstr>
      <vt:lpstr>Виберіть свою мову</vt:lpstr>
      <vt:lpstr>The version list associated with your language choice will auto populate</vt:lpstr>
      <vt:lpstr>Ось приклад того, що ви можете побачити</vt:lpstr>
      <vt:lpstr>Пошук у межах Списку</vt:lpstr>
      <vt:lpstr>Захищені авторським правом версії  Деякі поля у формі будуть заблоковані, якщо ви оберете захищену авторським правом версію Біблії. За законом ми можемо надати лише посібник для захищених авторським правом версій. Ви побачите символ © авторського права наприкінці опису версії.</vt:lpstr>
      <vt:lpstr>Натисніть радіальну кнопку на початку обраного вами</vt:lpstr>
      <vt:lpstr>Випадаючий список закриється, і форма покаже обрану вами версію</vt:lpstr>
      <vt:lpstr>Теми </vt:lpstr>
      <vt:lpstr>Продовження тем </vt:lpstr>
      <vt:lpstr>Продовження тем </vt:lpstr>
      <vt:lpstr>Продовження тем </vt:lpstr>
      <vt:lpstr>Продовження тем </vt:lpstr>
      <vt:lpstr>Якщо ви обрали тему 1 Book Deep Dive, виберіть книгу. Інакше ця опція буде заблокована</vt:lpstr>
      <vt:lpstr>Включити Писання</vt:lpstr>
      <vt:lpstr>За бажанням вибрати перехресне посилання</vt:lpstr>
      <vt:lpstr>Включити приклади скорочень — включити перехресне посилання</vt:lpstr>
      <vt:lpstr>Включити перехресне посилання – повний текст прикладів</vt:lpstr>
      <vt:lpstr>Тривалість читання</vt:lpstr>
      <vt:lpstr>Виберіть частоту читання</vt:lpstr>
      <vt:lpstr>Вибрані читання на день</vt:lpstr>
      <vt:lpstr>Виберіть формат абзацу або вірша</vt:lpstr>
      <vt:lpstr>Додайте коментарі — оберіть коментарі по розділах, які будуть включені до вашого плану.</vt:lpstr>
      <vt:lpstr>Виберіть за днем, датою або обома</vt:lpstr>
      <vt:lpstr>Натисніть на календар, щоб вибрати дату початку читання. Якщо ви обрали Користувацьку тривалість, виберіть дату завершення читання</vt:lpstr>
      <vt:lpstr>Виберіть формат електронної книги</vt:lpstr>
      <vt:lpstr>Необов'язковий шрифт для віршів, де говорить Ісус</vt:lpstr>
      <vt:lpstr>Опціонально: виберіть «Ні», якщо ви бажаєте не отримувати листи від WBP у майбутньому</vt:lpstr>
      <vt:lpstr>Опціонально: Введіть додаткові запити тут</vt:lpstr>
      <vt:lpstr>Будь ласка, розкажіть, як ви дізналися про нас і чи це ваш перший раз читання Біблії</vt:lpstr>
      <vt:lpstr>Натисніть «Відправити»</vt:lpstr>
      <vt:lpstr>Сторінка підтвердження</vt:lpstr>
      <vt:lpstr>Сторінка підтвердження продовжується</vt:lpstr>
      <vt:lpstr>Сторінка успішної подачі заявок</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222</cp:revision>
  <dcterms:created xsi:type="dcterms:W3CDTF">2024-04-27T16:46:20Z</dcterms:created>
  <dcterms:modified xsi:type="dcterms:W3CDTF">2026-09-09T17:47:50Z</dcterms:modified>
</cp:coreProperties>
</file>