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276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orldbibleplans.com/languages/traditional-chinese/index.html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6723" y="2514601"/>
            <a:ext cx="9587889" cy="685799"/>
          </a:xfrm>
        </p:spPr>
        <p:txBody>
          <a:bodyPr>
            <a:normAutofit/>
          </a:bodyPr>
          <a:lstStyle/>
          <a:p>
            <a:r>
              <a:rPr lang="en-US" sz="2400" dirty="0"/>
              <a:t>worldbibleplans.com/languages/traditional-</a:t>
            </a:r>
            <a:r>
              <a:rPr lang="en-US" sz="2400" dirty="0" err="1"/>
              <a:t>chinese</a:t>
            </a:r>
            <a:r>
              <a:rPr lang="en-US" sz="24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sz="2400"/>
              <a:t>逐步教學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444"/>
          </a:xfrm>
        </p:spPr>
        <p:txBody>
          <a:bodyPr>
            <a:normAutofit/>
          </a:bodyPr>
          <a:lstStyle/>
          <a:p>
            <a:r>
              <a:rPr lang="zh-TW" altLang="en-US" sz="3200"/>
              <a:t>告訴我們你是誰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這些欄位是必修的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任何未填寫或未選中的必填欄位，提交時會出錯，你必須重新填寫該欄位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F36383-EABF-4EE6-9C83-433F5CFBA1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11" t="38199" r="18617" b="51830"/>
          <a:stretch/>
        </p:blipFill>
        <p:spPr>
          <a:xfrm>
            <a:off x="1284847" y="1490524"/>
            <a:ext cx="9613526" cy="795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93DE58-C308-4F5E-BBC0-0B27C807CB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7645" r="18058" b="27956"/>
          <a:stretch/>
        </p:blipFill>
        <p:spPr>
          <a:xfrm>
            <a:off x="3148518" y="3959158"/>
            <a:ext cx="6503893" cy="157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3AA0DC-E0D5-4017-969C-EEDACB9F43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7" t="28254" r="51250" b="30009"/>
          <a:stretch/>
        </p:blipFill>
        <p:spPr>
          <a:xfrm>
            <a:off x="2592925" y="2118946"/>
            <a:ext cx="5040269" cy="3620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7590"/>
            <a:ext cx="8911687" cy="624395"/>
          </a:xfrm>
        </p:spPr>
        <p:txBody>
          <a:bodyPr>
            <a:normAutofit/>
          </a:bodyPr>
          <a:lstStyle/>
          <a:p>
            <a:r>
              <a:rPr lang="zh-TW" altLang="en-US" sz="2700"/>
              <a:t>從下拉選單中選擇您的居住國家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/>
          </a:bodyPr>
          <a:lstStyle/>
          <a:p>
            <a:pPr lvl="1"/>
            <a:r>
              <a:rPr lang="zh-TW" altLang="en-US" dirty="0"/>
              <a:t>點擊您選擇的居住國家</a:t>
            </a:r>
            <a:r>
              <a:rPr lang="en-US" dirty="0"/>
              <a:t>.</a:t>
            </a:r>
          </a:p>
          <a:p>
            <a:pPr lvl="2"/>
            <a:r>
              <a:rPr lang="zh-TW" altLang="en-US" dirty="0"/>
              <a:t>中國在此例子中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點擊下拉選單查看居住國家名單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請滑動到你選擇的居住國家或
開始輸入，以更快抵達你選擇的居住國家</a:t>
            </a:r>
            <a:r>
              <a:rPr lang="en-US" dirty="0"/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2E5A3D-2187-4C54-AD77-3EA92AAAE400}"/>
              </a:ext>
            </a:extLst>
          </p:cNvPr>
          <p:cNvSpPr/>
          <p:nvPr/>
        </p:nvSpPr>
        <p:spPr>
          <a:xfrm>
            <a:off x="2480553" y="3948711"/>
            <a:ext cx="1439694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4529"/>
          </a:xfrm>
        </p:spPr>
        <p:txBody>
          <a:bodyPr>
            <a:normAutofit/>
          </a:bodyPr>
          <a:lstStyle/>
          <a:p>
            <a:r>
              <a:rPr lang="zh-TW" altLang="en-US" sz="3200"/>
              <a:t>請輸入您的電子郵件地址</a:t>
            </a:r>
            <a:endParaRPr lang="en-US" sz="3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/>
          <a:lstStyle/>
          <a:p>
            <a:r>
              <a:rPr lang="zh-TW" altLang="en-US"/>
              <a:t>我們需要您的電子郵件地址，才能寄送閱讀計畫，或下載您訂製的聖經閱讀計畫的連結。除非您在提交申請時要求不要，</a:t>
            </a:r>
            <a:r>
              <a:rPr lang="en-US" altLang="zh-TW"/>
              <a:t>WBP </a:t>
            </a:r>
            <a:r>
              <a:rPr lang="zh-TW" altLang="en-US"/>
              <a:t>會不定期寄送更新、新翻譯及新計畫的電子郵件。</a:t>
            </a:r>
            <a:endParaRPr lang="en-US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/>
              <a:t>我們絕不會因任何理由與任何人分享您的電子郵件地址。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4CBB4B-A7E5-47E6-B2BA-D7507D3455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88" t="68036" r="18139" b="21983"/>
          <a:stretch/>
        </p:blipFill>
        <p:spPr>
          <a:xfrm>
            <a:off x="2996118" y="2560669"/>
            <a:ext cx="7841451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4A144B-45D3-4427-8811-10D5BD4956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15" t="29589" r="56197" b="25433"/>
          <a:stretch/>
        </p:blipFill>
        <p:spPr>
          <a:xfrm>
            <a:off x="2622012" y="2172045"/>
            <a:ext cx="3599708" cy="32365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zh-TW" altLang="en-US"/>
              <a:t>選擇你的語言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08" y="5539153"/>
            <a:ext cx="10141804" cy="1178169"/>
          </a:xfrm>
        </p:spPr>
        <p:txBody>
          <a:bodyPr>
            <a:normAutofit/>
          </a:bodyPr>
          <a:lstStyle/>
          <a:p>
            <a:pPr lvl="1"/>
            <a:r>
              <a:rPr lang="zh-TW" altLang="en-US" dirty="0"/>
              <a:t>點擊你的語言選擇</a:t>
            </a:r>
            <a:r>
              <a:rPr lang="en-US" dirty="0"/>
              <a:t>.</a:t>
            </a:r>
          </a:p>
          <a:p>
            <a:pPr lvl="2"/>
            <a:r>
              <a:rPr lang="zh-TW" altLang="en-US" dirty="0"/>
              <a:t>此例中的繁體中文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zh-TW" altLang="en-US" dirty="0"/>
              <a:t>你選擇的語言將決定你可選擇的聖經版本清單。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2461098" y="3452994"/>
            <a:ext cx="2412459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點擊下拉選單查看語言列表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請滑動到你選擇的語言或
開始打字，讓你更快找到語言選擇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/>
          <a:lstStyle/>
          <a:p>
            <a:r>
              <a:rPr lang="zh-TW" altLang="en-US"/>
              <a:t>你選擇語言的版本列表會自動填入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/>
          </a:bodyPr>
          <a:lstStyle/>
          <a:p>
            <a:r>
              <a:rPr lang="zh-TW" altLang="en-US" dirty="0"/>
              <a:t>版本列表依照你選擇的語言字母順序排列。具體翻譯的描述會告訴你該翻譯是否符合</a:t>
            </a:r>
            <a:r>
              <a:rPr lang="en-US" dirty="0"/>
              <a:t>:</a:t>
            </a:r>
          </a:p>
          <a:p>
            <a:pPr lvl="1"/>
            <a:r>
              <a:rPr lang="zh-TW" altLang="en-US" dirty="0"/>
              <a:t>完整聖經</a:t>
            </a:r>
            <a:r>
              <a:rPr lang="en-US" altLang="zh-TW" dirty="0"/>
              <a:t>——66</a:t>
            </a:r>
            <a:r>
              <a:rPr lang="zh-TW" altLang="en-US" dirty="0"/>
              <a:t>卷（舊約與新約）。
完整聖經，包含</a:t>
            </a:r>
            <a:r>
              <a:rPr lang="en-US" altLang="zh-TW" dirty="0"/>
              <a:t>x</a:t>
            </a:r>
            <a:r>
              <a:rPr lang="zh-TW" altLang="en-US" dirty="0"/>
              <a:t>本次經書卷（舊約與新約，並附部分次經書卷）。</a:t>
            </a:r>
            <a:r>
              <a:rPr lang="en-US" altLang="zh-TW" dirty="0"/>
              <a:t>x</a:t>
            </a:r>
            <a:r>
              <a:rPr lang="zh-TW" altLang="en-US" dirty="0"/>
              <a:t>代表書卷數量。
僅新約</a:t>
            </a:r>
            <a:r>
              <a:rPr lang="en-US" altLang="zh-TW" dirty="0"/>
              <a:t>——</a:t>
            </a:r>
            <a:r>
              <a:rPr lang="zh-TW" altLang="en-US" dirty="0"/>
              <a:t>新約</a:t>
            </a:r>
            <a:r>
              <a:rPr lang="en-US" altLang="zh-TW" dirty="0"/>
              <a:t>27</a:t>
            </a:r>
            <a:r>
              <a:rPr lang="zh-TW" altLang="en-US" dirty="0"/>
              <a:t>卷。
新約及其他書卷</a:t>
            </a:r>
            <a:r>
              <a:rPr lang="en-US" altLang="zh-TW" dirty="0"/>
              <a:t>——</a:t>
            </a:r>
            <a:r>
              <a:rPr lang="zh-TW" altLang="en-US" dirty="0"/>
              <a:t>新約</a:t>
            </a:r>
            <a:r>
              <a:rPr lang="en-US" altLang="zh-TW" dirty="0"/>
              <a:t>27</a:t>
            </a:r>
            <a:r>
              <a:rPr lang="zh-TW" altLang="en-US" dirty="0"/>
              <a:t>卷加上若干舊約書卷。
僅舊約</a:t>
            </a:r>
            <a:r>
              <a:rPr lang="en-US" altLang="zh-TW" dirty="0"/>
              <a:t>——</a:t>
            </a:r>
            <a:r>
              <a:rPr lang="zh-TW" altLang="en-US" dirty="0"/>
              <a:t>舊約</a:t>
            </a:r>
            <a:r>
              <a:rPr lang="en-US" altLang="zh-TW" dirty="0"/>
              <a:t>39</a:t>
            </a:r>
            <a:r>
              <a:rPr lang="zh-TW" altLang="en-US" dirty="0"/>
              <a:t>卷書。
缺失的 </a:t>
            </a:r>
            <a:r>
              <a:rPr lang="en-US" altLang="zh-TW" dirty="0"/>
              <a:t>x </a:t>
            </a:r>
            <a:r>
              <a:rPr lang="zh-TW" altLang="en-US" dirty="0"/>
              <a:t>本書 </a:t>
            </a:r>
            <a:r>
              <a:rPr lang="en-US" altLang="zh-TW" dirty="0"/>
              <a:t>– </a:t>
            </a:r>
            <a:r>
              <a:rPr lang="zh-TW" altLang="en-US" dirty="0"/>
              <a:t>有些譯本是缺失的書。</a:t>
            </a:r>
            <a:r>
              <a:rPr lang="en-US" altLang="zh-TW" dirty="0"/>
              <a:t>x </a:t>
            </a:r>
            <a:r>
              <a:rPr lang="zh-TW" altLang="en-US" dirty="0"/>
              <a:t>代表缺失的書籍數量。
</a:t>
            </a:r>
            <a:r>
              <a:rPr lang="en-US" altLang="zh-TW" dirty="0"/>
              <a:t>x </a:t>
            </a:r>
            <a:r>
              <a:rPr lang="zh-TW" altLang="en-US" dirty="0"/>
              <a:t>本書 </a:t>
            </a:r>
            <a:r>
              <a:rPr lang="en-US" altLang="zh-TW" dirty="0"/>
              <a:t>– </a:t>
            </a:r>
            <a:r>
              <a:rPr lang="zh-TW" altLang="en-US" dirty="0"/>
              <a:t>有些譯本的書數有限。</a:t>
            </a:r>
            <a:r>
              <a:rPr lang="en-US" altLang="zh-TW" dirty="0"/>
              <a:t>x </a:t>
            </a:r>
            <a:r>
              <a:rPr lang="zh-TW" altLang="en-US" dirty="0"/>
              <a:t>代表翻譯中的書本數量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39DE84-4637-4E2D-B20E-B701F04EB1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9144" r="25638" b="11479"/>
          <a:stretch/>
        </p:blipFill>
        <p:spPr>
          <a:xfrm>
            <a:off x="2385299" y="957659"/>
            <a:ext cx="8827798" cy="48886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zh-TW" altLang="en-US"/>
              <a:t>這就是你可能看到的例子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066952"/>
            <a:ext cx="8915400" cy="533400"/>
          </a:xfrm>
        </p:spPr>
        <p:txBody>
          <a:bodyPr/>
          <a:lstStyle/>
          <a:p>
            <a:r>
              <a:rPr lang="zh-TW" altLang="en-US"/>
              <a:t>（</a:t>
            </a:r>
            <a:r>
              <a:rPr lang="en-US" altLang="zh-TW"/>
              <a:t>IC xxxx</a:t>
            </a:r>
            <a:r>
              <a:rPr lang="zh-TW" altLang="en-US"/>
              <a:t>） 是我們處理您申請時使用的內部代碼。</a:t>
            </a: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8610156" y="4098126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  <a:endCxn id="19" idx="3"/>
          </p:cNvCxnSpPr>
          <p:nvPr/>
        </p:nvCxnSpPr>
        <p:spPr>
          <a:xfrm flipV="1">
            <a:off x="4036979" y="4506271"/>
            <a:ext cx="4708411" cy="16416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85299" y="1118931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83173" y="2487034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/>
              <a:t>請在清單中搜尋以縮小選擇範圍。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2039815" y="1864373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EB13BD-59DA-4C4C-B7C4-85749F0BF1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39714" r="25798" b="17565"/>
          <a:stretch/>
        </p:blipFill>
        <p:spPr>
          <a:xfrm>
            <a:off x="2291631" y="1267758"/>
            <a:ext cx="9734266" cy="39268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zh-TW" altLang="en-US"/>
              <a:t>在列表中搜尋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14963" y="1386823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12837" y="2754926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/>
              <a:t>請在清單中搜尋以縮小選擇範圍。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69479" y="2132265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627077"/>
            <a:ext cx="8915400" cy="533401"/>
          </a:xfrm>
        </p:spPr>
        <p:txBody>
          <a:bodyPr>
            <a:normAutofit/>
          </a:bodyPr>
          <a:lstStyle/>
          <a:p>
            <a:r>
              <a:rPr lang="zh-TW" altLang="en-US" dirty="0"/>
              <a:t>在這個例子中，我在列表中搜尋了</a:t>
            </a:r>
            <a:r>
              <a:rPr lang="en-US" dirty="0"/>
              <a:t> “Complete”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1944681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ja-JP" altLang="en-US" sz="3200" dirty="0"/>
              <a:t>版權版本</a:t>
            </a:r>
            <a:br>
              <a:rPr lang="en-US" sz="1200" dirty="0"/>
            </a:br>
            <a:br>
              <a:rPr lang="en-US" sz="1200" dirty="0"/>
            </a:br>
            <a:r>
              <a:rPr lang="zh-TW" altLang="en-US" sz="1600" b="1" dirty="0">
                <a:solidFill>
                  <a:srgbClr val="2F4858"/>
                </a:solidFill>
                <a:latin typeface="Philosopher"/>
              </a:rPr>
              <a:t>如果您選擇受版權保護的聖經版本，表單上的部分欄位將被鎖定。依法，我們只能提供版權版本的指南。您會在版本說明的末尾看到版權符號 </a:t>
            </a:r>
            <a:r>
              <a:rPr lang="en-US" altLang="zh-TW" sz="1600" b="1" dirty="0">
                <a:solidFill>
                  <a:srgbClr val="2F4858"/>
                </a:solidFill>
                <a:latin typeface="Philosopher"/>
              </a:rPr>
              <a:t>©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.</a:t>
            </a:r>
            <a:b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</a:b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zh-TW" altLang="en-US" dirty="0">
                <a:cs typeface="Times New Roman" panose="02020603050405020304" pitchFamily="18" charset="0"/>
              </a:rPr>
              <a:t>根據法律，我們不允許提供具有現行版權的聖經版本的經文。任何受現行版權保護的版本，末尾都會有符號</a:t>
            </a:r>
            <a:r>
              <a:rPr lang="en-US" altLang="zh-TW" dirty="0">
                <a:cs typeface="Times New Roman" panose="02020603050405020304" pitchFamily="18" charset="0"/>
              </a:rPr>
              <a:t>©</a:t>
            </a:r>
            <a:r>
              <a:rPr lang="zh-TW" altLang="en-US" dirty="0">
                <a:cs typeface="Times New Roman" panose="02020603050405020304" pitchFamily="18" charset="0"/>
              </a:rPr>
              <a:t>。對於這些版本，我們只能提供指引</a:t>
            </a:r>
            <a:r>
              <a:rPr lang="en-US" dirty="0"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256469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8AA73B5-6FE1-406F-A31A-AD0853E3A0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50157" r="34800" b="28760"/>
          <a:stretch/>
        </p:blipFill>
        <p:spPr>
          <a:xfrm>
            <a:off x="2418091" y="1467638"/>
            <a:ext cx="8194786" cy="19379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1280890"/>
          </a:xfrm>
        </p:spPr>
        <p:txBody>
          <a:bodyPr/>
          <a:lstStyle/>
          <a:p>
            <a:r>
              <a:rPr lang="zh-TW" altLang="en-US" dirty="0"/>
              <a:t>在你選擇的開頭點選圓形按鈕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65600"/>
            <a:ext cx="8915400" cy="1534166"/>
          </a:xfrm>
        </p:spPr>
        <p:txBody>
          <a:bodyPr>
            <a:normAutofit/>
          </a:bodyPr>
          <a:lstStyle/>
          <a:p>
            <a:r>
              <a:rPr lang="zh-TW" altLang="en-US" dirty="0"/>
              <a:t>在這個例子中，我選擇了</a:t>
            </a:r>
            <a:r>
              <a:rPr lang="en-US" dirty="0"/>
              <a:t> Chinese Contemporary Bible (LCT) (2007) (Complete Bible) </a:t>
            </a:r>
            <a:r>
              <a:rPr lang="ja-JP" altLang="en-US" dirty="0"/>
              <a:t>聖經原文編號逐字中譯 </a:t>
            </a:r>
            <a:r>
              <a:rPr lang="en-US" altLang="ja-JP" dirty="0"/>
              <a:t>(</a:t>
            </a:r>
            <a:r>
              <a:rPr lang="en-US" dirty="0"/>
              <a:t>IC 0396).</a:t>
            </a:r>
          </a:p>
          <a:p>
            <a:pPr lvl="1"/>
            <a:r>
              <a:rPr lang="zh-TW" altLang="en-US" dirty="0"/>
              <a:t>注意：每個請求只能做出一個選擇。若想要多個版本，必須提交多個請求</a:t>
            </a:r>
            <a:r>
              <a:rPr lang="en-US" dirty="0"/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429669" y="2447428"/>
            <a:ext cx="347518" cy="3313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  <a:endCxn id="6" idx="4"/>
          </p:cNvCxnSpPr>
          <p:nvPr/>
        </p:nvCxnSpPr>
        <p:spPr>
          <a:xfrm flipH="1" flipV="1">
            <a:off x="2603428" y="2778740"/>
            <a:ext cx="836060" cy="13868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385" y="211016"/>
            <a:ext cx="9484228" cy="764952"/>
          </a:xfrm>
        </p:spPr>
        <p:txBody>
          <a:bodyPr>
            <a:noAutofit/>
          </a:bodyPr>
          <a:lstStyle/>
          <a:p>
            <a:r>
              <a:rPr lang="zh-TW" altLang="en-US" sz="2400"/>
              <a:t>下拉選單會關閉，表單會顯示你選擇的版本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zh-TW" altLang="en-US" dirty="0"/>
              <a:t>你可以點擊「返回版本」來更改你的選擇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如果你在填寫完表格後才這麼做，就必須重新填一次表格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E6D422-E1C9-4FE0-9DFE-1FC15975E5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71" t="39090" r="40239" b="46363"/>
          <a:stretch/>
        </p:blipFill>
        <p:spPr>
          <a:xfrm>
            <a:off x="2133599" y="1196249"/>
            <a:ext cx="9028178" cy="163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360727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作為一個基督徒，你有沒有讀過整本聖經？</a:t>
            </a:r>
            <a:endParaRPr lang="en-US" sz="12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526126" y="950938"/>
            <a:ext cx="548951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29133" y="1359017"/>
            <a:ext cx="1517877" cy="552056"/>
          </a:xfrm>
          <a:prstGeom prst="bentConnector3">
            <a:avLst>
              <a:gd name="adj1" fmla="val -373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539267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對你嘅生活有冇好處？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53926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是的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227601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不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687261"/>
            <a:ext cx="1913541" cy="912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點解唔噉做呢</a:t>
            </a:r>
            <a:r>
              <a:rPr lang="en-US" altLang="zh-TW" sz="1200" dirty="0">
                <a:solidFill>
                  <a:schemeClr val="tx1"/>
                </a:solidFill>
              </a:rPr>
              <a:t>?  </a:t>
            </a:r>
            <a:r>
              <a:rPr lang="zh-TW" altLang="en-US" sz="1200" dirty="0">
                <a:solidFill>
                  <a:schemeClr val="tx1"/>
                </a:solidFill>
              </a:rPr>
              <a:t>一個簡單嘅閱讀計劃會唔會幫到你增加好處呢？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561039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不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54863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是的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553847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你有冇用閱讀計劃？</a:t>
            </a:r>
            <a:endParaRPr 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1542372"/>
            <a:ext cx="1691939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你認為作為一個基督徒，讀完整本聖經重要嗎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231399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是的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702804"/>
            <a:ext cx="1691939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是什麼阻止你讀整本聖經？</a:t>
            </a:r>
            <a:endParaRPr lang="en-US" sz="12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42CA3E-2D57-44DA-9192-A15E00C6FC1B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3189668" y="2279774"/>
            <a:ext cx="0" cy="42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78482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要花太多時間？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812431" y="155481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不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 flipV="1">
            <a:off x="1762097" y="1907968"/>
            <a:ext cx="581601" cy="3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539267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點解唔噉做呢</a:t>
            </a:r>
            <a:r>
              <a:rPr lang="en-US" altLang="zh-TW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700929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太嚇人了？  係一本好難讀嘅書？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5059675"/>
            <a:ext cx="2330172" cy="1049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</a:rPr>
              <a:t>WBP</a:t>
            </a:r>
            <a:r>
              <a:rPr lang="zh-TW" altLang="en-US" sz="1200" dirty="0">
                <a:solidFill>
                  <a:schemeClr val="tx1"/>
                </a:solidFill>
              </a:rPr>
              <a:t>有免費讀經計劃，支持任何時間承諾，從每天</a:t>
            </a:r>
            <a:r>
              <a:rPr lang="en-US" altLang="zh-TW" sz="1200" dirty="0">
                <a:solidFill>
                  <a:schemeClr val="tx1"/>
                </a:solidFill>
              </a:rPr>
              <a:t>5</a:t>
            </a:r>
            <a:r>
              <a:rPr lang="zh-TW" altLang="en-US" sz="1200" dirty="0">
                <a:solidFill>
                  <a:schemeClr val="tx1"/>
                </a:solidFill>
              </a:rPr>
              <a:t>分鐘到</a:t>
            </a:r>
            <a:r>
              <a:rPr lang="en-US" altLang="zh-TW" sz="1200" dirty="0">
                <a:solidFill>
                  <a:schemeClr val="tx1"/>
                </a:solidFill>
              </a:rPr>
              <a:t>60</a:t>
            </a:r>
            <a:r>
              <a:rPr lang="zh-TW" altLang="en-US" sz="1200" dirty="0">
                <a:solidFill>
                  <a:schemeClr val="tx1"/>
                </a:solidFill>
              </a:rPr>
              <a:t>分鐘，或每週任意天數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stCxn id="31" idx="3"/>
            <a:endCxn id="45" idx="1"/>
          </p:cNvCxnSpPr>
          <p:nvPr/>
        </p:nvCxnSpPr>
        <p:spPr>
          <a:xfrm>
            <a:off x="4035637" y="3031002"/>
            <a:ext cx="405497" cy="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5057230"/>
            <a:ext cx="2607098" cy="10515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</a:rPr>
              <a:t>WBP</a:t>
            </a:r>
            <a:r>
              <a:rPr lang="zh-TW" altLang="en-US" sz="1200" dirty="0">
                <a:solidFill>
                  <a:schemeClr val="tx1"/>
                </a:solidFill>
              </a:rPr>
              <a:t>提供免費計劃，翻譯簡單易讀。  就算係最大嘅任務，只要將細小嘅、容易管理嘅步驟分解成幾步，就會變得可以做到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165287" y="219832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是的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678246" y="2700929"/>
            <a:ext cx="1498335" cy="97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閱讀計劃有冇令呢項任務變得容易做？</a:t>
            </a:r>
            <a:endParaRPr lang="en-US" sz="12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587137" y="2693474"/>
            <a:ext cx="1505741" cy="1076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一個度身訂造嘅閱讀計劃會唔會令呢件事變得容易處理呢？</a:t>
            </a:r>
            <a:endParaRPr lang="en-US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10147815" y="290429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不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5059675"/>
            <a:ext cx="2039615" cy="10450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喺</a:t>
            </a:r>
            <a:r>
              <a:rPr lang="en-US" altLang="zh-TW" sz="1200" dirty="0">
                <a:solidFill>
                  <a:schemeClr val="tx1"/>
                </a:solidFill>
              </a:rPr>
              <a:t>WBP</a:t>
            </a:r>
            <a:r>
              <a:rPr lang="zh-TW" altLang="en-US" sz="1200" dirty="0">
                <a:solidFill>
                  <a:schemeClr val="tx1"/>
                </a:solidFill>
              </a:rPr>
              <a:t>，我哋相信讀聖經會為我哋嘅生活帶來好大嘅益處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207393" y="3833343"/>
            <a:ext cx="1459719" cy="9929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5057231"/>
            <a:ext cx="1483801" cy="10443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你用咗乜嘢計劃？  </a:t>
            </a:r>
            <a:r>
              <a:rPr lang="en-US" altLang="zh-TW" sz="1200" dirty="0">
                <a:solidFill>
                  <a:schemeClr val="tx1"/>
                </a:solidFill>
              </a:rPr>
              <a:t>WBP</a:t>
            </a:r>
            <a:r>
              <a:rPr lang="zh-TW" altLang="en-US" sz="1200" dirty="0">
                <a:solidFill>
                  <a:schemeClr val="tx1"/>
                </a:solidFill>
              </a:rPr>
              <a:t>有好多種類可供選擇。</a:t>
            </a:r>
            <a:endParaRPr lang="en-US" sz="12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186303" y="3916044"/>
            <a:ext cx="1382297" cy="90007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5060337"/>
            <a:ext cx="823913" cy="10412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喺</a:t>
            </a:r>
            <a:r>
              <a:rPr lang="en-US" altLang="zh-TW" sz="1200" dirty="0">
                <a:solidFill>
                  <a:schemeClr val="tx1"/>
                </a:solidFill>
              </a:rPr>
              <a:t>WBP</a:t>
            </a:r>
            <a:r>
              <a:rPr lang="zh-TW" altLang="en-US" sz="1200" dirty="0">
                <a:solidFill>
                  <a:schemeClr val="tx1"/>
                </a:solidFill>
              </a:rPr>
              <a:t>試用免費計劃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890211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是的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4018778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是的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379375" y="4042611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不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5057230"/>
            <a:ext cx="2166425" cy="10474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</a:t>
            </a:r>
            <a:r>
              <a:rPr lang="ja-JP" altLang="en-US" sz="1200" dirty="0">
                <a:solidFill>
                  <a:schemeClr val="tx1"/>
                </a:solidFill>
              </a:rPr>
              <a:t>提供免費計劃，有多個主題，例如</a:t>
            </a:r>
            <a:r>
              <a:rPr lang="en-US" sz="1200" dirty="0" err="1">
                <a:solidFill>
                  <a:schemeClr val="tx1"/>
                </a:solidFill>
              </a:rPr>
              <a:t>Chro</a:t>
            </a:r>
            <a:r>
              <a:rPr lang="ja-JP" altLang="en-US" sz="1200" dirty="0">
                <a:solidFill>
                  <a:schemeClr val="tx1"/>
                </a:solidFill>
              </a:rPr>
              <a:t>不</a:t>
            </a:r>
            <a:r>
              <a:rPr lang="en-US" sz="1200" dirty="0">
                <a:solidFill>
                  <a:schemeClr val="tx1"/>
                </a:solidFill>
              </a:rPr>
              <a:t>logical， M'Cheyne</a:t>
            </a:r>
            <a:r>
              <a:rPr lang="ja-JP" altLang="en-US" sz="1200" dirty="0">
                <a:solidFill>
                  <a:schemeClr val="tx1"/>
                </a:solidFill>
              </a:rPr>
              <a:t>等等，以增加一些多樣性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693938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太無癮？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stCxn id="31" idx="1"/>
            <a:endCxn id="57" idx="3"/>
          </p:cNvCxnSpPr>
          <p:nvPr/>
        </p:nvCxnSpPr>
        <p:spPr>
          <a:xfrm flipH="1" flipV="1">
            <a:off x="1898026" y="3026095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817761" y="4291855"/>
            <a:ext cx="1290728" cy="2462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813725" y="3838620"/>
            <a:ext cx="1691988" cy="7452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159973"/>
            <a:ext cx="11903617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如果你試過讀聖經但失敗了，請訪問我們的 </a:t>
            </a:r>
            <a:r>
              <a:rPr lang="en-US" altLang="zh-TW" sz="1200" u="sng" dirty="0">
                <a:solidFill>
                  <a:srgbClr val="002060"/>
                </a:solidFill>
                <a:hlinkClick r:id="rId2"/>
              </a:rPr>
              <a:t>https://worldbibleplans.com/languages/traditional-chinese/index.html</a:t>
            </a:r>
            <a:r>
              <a:rPr lang="zh-TW" altLang="en-US" sz="1200" dirty="0">
                <a:solidFill>
                  <a:schemeClr val="tx1"/>
                </a:solidFill>
              </a:rPr>
              <a:t>，並制定一個免費的定制聖經閱讀計劃。  從多種語言、翻譯、時間承諾、主題和電子書格式中進行選擇。  就係咁簡單。  制定一個計劃，</a:t>
            </a:r>
            <a:r>
              <a:rPr lang="en-US" altLang="zh-TW" sz="1200" dirty="0">
                <a:solidFill>
                  <a:schemeClr val="tx1"/>
                </a:solidFill>
              </a:rPr>
              <a:t>WBP</a:t>
            </a:r>
            <a:r>
              <a:rPr lang="zh-TW" altLang="en-US" sz="1200" dirty="0">
                <a:solidFill>
                  <a:schemeClr val="tx1"/>
                </a:solidFill>
              </a:rPr>
              <a:t>制定它，在不到一天的時間內，你會得到一個鏈接，可以下載你定制的免費聖經閱讀計劃，有或沒有經文。  我哋有冇提過所有嘢都係免費嘅！</a:t>
            </a:r>
            <a:endParaRPr lang="en-US" sz="12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907967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</p:cNvCxnSpPr>
          <p:nvPr/>
        </p:nvCxnSpPr>
        <p:spPr>
          <a:xfrm>
            <a:off x="10176581" y="3178601"/>
            <a:ext cx="410556" cy="249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781728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是的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81904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是的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312121" y="452222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是的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767636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4418454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985693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stCxn id="26" idx="2"/>
            <a:endCxn id="55" idx="0"/>
          </p:cNvCxnSpPr>
          <p:nvPr/>
        </p:nvCxnSpPr>
        <p:spPr>
          <a:xfrm rot="5400000">
            <a:off x="10155406" y="1563257"/>
            <a:ext cx="409680" cy="186566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stCxn id="26" idx="2"/>
            <a:endCxn id="59" idx="0"/>
          </p:cNvCxnSpPr>
          <p:nvPr/>
        </p:nvCxnSpPr>
        <p:spPr>
          <a:xfrm rot="16200000" flipH="1">
            <a:off x="11115431" y="2468896"/>
            <a:ext cx="402225" cy="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2319574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不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401220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是的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78917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包括經文在內的計劃太貴了？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64779" y="3359932"/>
            <a:ext cx="425622" cy="4241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518073" y="3030794"/>
            <a:ext cx="429972" cy="10867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626925" y="4410150"/>
            <a:ext cx="533102" cy="76594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649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主題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sz="2400" dirty="0"/>
              <a:t>主題提供了不同的閱讀經文方式</a:t>
            </a:r>
            <a:r>
              <a:rPr lang="en-US" sz="2400" dirty="0"/>
              <a:t>.</a:t>
            </a:r>
          </a:p>
          <a:p>
            <a:pPr lvl="1"/>
            <a:r>
              <a:rPr lang="zh-TW" altLang="en-US" sz="2200" dirty="0"/>
              <a:t>有些主題會提供閱讀順序</a:t>
            </a:r>
            <a:r>
              <a:rPr lang="en-US" sz="2200" dirty="0"/>
              <a:t>.</a:t>
            </a:r>
          </a:p>
          <a:p>
            <a:pPr lvl="2"/>
            <a:r>
              <a:rPr lang="ja-JP" altLang="en-US" sz="2000" dirty="0"/>
              <a:t>範例</a:t>
            </a:r>
            <a:r>
              <a:rPr lang="en-US" sz="2000" dirty="0"/>
              <a:t>:</a:t>
            </a:r>
          </a:p>
          <a:p>
            <a:pPr lvl="3"/>
            <a:r>
              <a:rPr lang="zh-TW" altLang="en-US" sz="1800" dirty="0"/>
              <a:t>直（從創世到啟示錄）。
時間順序</a:t>
            </a:r>
            <a:r>
              <a:rPr lang="en-US" sz="1800" dirty="0"/>
              <a:t>.</a:t>
            </a:r>
            <a:endParaRPr lang="en-US" sz="1600" dirty="0"/>
          </a:p>
          <a:p>
            <a:pPr lvl="1"/>
            <a:r>
              <a:rPr lang="zh-TW" altLang="en-US" sz="2200" dirty="0"/>
              <a:t>其他主題則讓你專注於單一的理念，或以有意義的方式呈現經文</a:t>
            </a:r>
            <a:r>
              <a:rPr lang="en-US" sz="2200" dirty="0"/>
              <a:t>.</a:t>
            </a:r>
          </a:p>
          <a:p>
            <a:pPr lvl="2"/>
            <a:r>
              <a:rPr lang="ja-JP" altLang="en-US" sz="2000" dirty="0"/>
              <a:t>範例</a:t>
            </a:r>
            <a:r>
              <a:rPr lang="en-US" sz="2200" dirty="0"/>
              <a:t>:</a:t>
            </a:r>
          </a:p>
          <a:p>
            <a:pPr lvl="3"/>
            <a:r>
              <a:rPr lang="zh-TW" altLang="en-US" sz="1800" dirty="0"/>
              <a:t>以類型為基礎。
麥凱恩</a:t>
            </a:r>
            <a:r>
              <a:rPr lang="en-US" sz="1800" dirty="0"/>
              <a:t>.</a:t>
            </a:r>
          </a:p>
          <a:p>
            <a:pPr lvl="1"/>
            <a:r>
              <a:rPr lang="zh-TW" altLang="en-US" sz="2200" dirty="0"/>
              <a:t>有些主題讓你專注於一本書或幾本書</a:t>
            </a:r>
            <a:r>
              <a:rPr lang="en-US" sz="2200" dirty="0"/>
              <a:t>.</a:t>
            </a:r>
          </a:p>
          <a:p>
            <a:pPr lvl="2"/>
            <a:r>
              <a:rPr lang="ja-JP" altLang="en-US" sz="2000" dirty="0"/>
              <a:t>範例</a:t>
            </a:r>
            <a:r>
              <a:rPr lang="en-US" sz="2000" dirty="0"/>
              <a:t>:</a:t>
            </a:r>
          </a:p>
          <a:p>
            <a:pPr lvl="3"/>
            <a:r>
              <a:rPr lang="zh-TW" altLang="en-US" sz="1800" dirty="0"/>
              <a:t>一本書深度探討。
使徒與保羅</a:t>
            </a:r>
            <a:r>
              <a:rPr lang="en-US" sz="1800" dirty="0"/>
              <a:t>.</a:t>
            </a:r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zh-TW" altLang="en-US" sz="2400" dirty="0"/>
              <a:t>所有主題都詳細說明於選單中的閱讀計畫頁面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zh-TW" altLang="en-US" sz="2400" dirty="0"/>
              <a:t>找出最適合你的主題</a:t>
            </a:r>
            <a:r>
              <a:rPr lang="en-US" sz="2400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主題持續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zh-TW" altLang="en-US" dirty="0"/>
              <a:t>主題依照閱讀時間（閱讀時間）和頻率（每週閱讀天數）的彈性，分為四組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第一組 </a:t>
            </a:r>
            <a:r>
              <a:rPr lang="en-US" altLang="zh-TW" dirty="0"/>
              <a:t>- </a:t>
            </a:r>
            <a:r>
              <a:rPr lang="zh-TW" altLang="en-US" dirty="0"/>
              <a:t>第一組可選擇時間（</a:t>
            </a:r>
            <a:r>
              <a:rPr lang="en-US" altLang="zh-TW" dirty="0"/>
              <a:t>30</a:t>
            </a:r>
            <a:r>
              <a:rPr lang="zh-TW" altLang="en-US" dirty="0"/>
              <a:t>天、</a:t>
            </a:r>
            <a:r>
              <a:rPr lang="en-US" altLang="zh-TW" dirty="0"/>
              <a:t>12</a:t>
            </a:r>
            <a:r>
              <a:rPr lang="zh-TW" altLang="en-US" dirty="0"/>
              <a:t>個月等）或每天閱讀</a:t>
            </a:r>
            <a:r>
              <a:rPr lang="en-US" altLang="zh-TW" dirty="0"/>
              <a:t>1</a:t>
            </a:r>
            <a:r>
              <a:rPr lang="zh-TW" altLang="en-US" dirty="0"/>
              <a:t>至</a:t>
            </a:r>
            <a:r>
              <a:rPr lang="en-US" altLang="zh-TW" dirty="0"/>
              <a:t>6</a:t>
            </a:r>
            <a:r>
              <a:rPr lang="zh-TW" altLang="en-US" dirty="0"/>
              <a:t>章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9522068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b="1" dirty="0"/>
              <a:t>評論僅適用於這組主題，且必須選擇章節長度</a:t>
            </a:r>
            <a:r>
              <a:rPr lang="en-US" sz="2400" dirty="0"/>
              <a:t>.</a:t>
            </a:r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F16293-AC82-4559-A4BC-470BE423A9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46" r="32228" b="19429"/>
          <a:stretch/>
        </p:blipFill>
        <p:spPr>
          <a:xfrm>
            <a:off x="2672689" y="2080032"/>
            <a:ext cx="3550395" cy="407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主題持續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23192"/>
            <a:ext cx="10034953" cy="1116623"/>
          </a:xfrm>
        </p:spPr>
        <p:txBody>
          <a:bodyPr>
            <a:normAutofit/>
          </a:bodyPr>
          <a:lstStyle/>
          <a:p>
            <a:r>
              <a:rPr lang="zh-TW" altLang="en-US" dirty="0"/>
              <a:t>第二組 </a:t>
            </a:r>
            <a:r>
              <a:rPr lang="en-US" altLang="zh-TW" dirty="0"/>
              <a:t>- </a:t>
            </a:r>
            <a:r>
              <a:rPr lang="zh-TW" altLang="en-US" dirty="0"/>
              <a:t>第二組只允許時間（</a:t>
            </a:r>
            <a:r>
              <a:rPr lang="en-US" altLang="zh-TW" dirty="0"/>
              <a:t>30</a:t>
            </a:r>
            <a:r>
              <a:rPr lang="zh-TW" altLang="en-US" dirty="0"/>
              <a:t>天、</a:t>
            </a:r>
            <a:r>
              <a:rPr lang="en-US" altLang="zh-TW" dirty="0"/>
              <a:t>12</a:t>
            </a:r>
            <a:r>
              <a:rPr lang="zh-TW" altLang="en-US" dirty="0"/>
              <a:t>個月等）期限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章節時長會顯示灰色且無法選擇</a:t>
            </a:r>
            <a:r>
              <a:rPr lang="en-US" sz="2000" dirty="0"/>
              <a:t>.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7631722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b="1" dirty="0"/>
              <a:t>本群組無法提供評論</a:t>
            </a:r>
            <a:r>
              <a:rPr lang="en-US" b="1" dirty="0"/>
              <a:t>.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94505D-CAE3-401A-8C1B-3F3724E955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71" r="25108" b="21138"/>
          <a:stretch/>
        </p:blipFill>
        <p:spPr>
          <a:xfrm>
            <a:off x="2618753" y="1917328"/>
            <a:ext cx="3859563" cy="40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/>
          </a:bodyPr>
          <a:lstStyle/>
          <a:p>
            <a:r>
              <a:rPr lang="ja-JP" altLang="en-US"/>
              <a:t>主題持續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/>
          </a:bodyPr>
          <a:lstStyle/>
          <a:p>
            <a:r>
              <a:rPr lang="zh-TW" altLang="en-US" dirty="0"/>
              <a:t>第三組 </a:t>
            </a:r>
            <a:r>
              <a:rPr lang="en-US" altLang="zh-TW" dirty="0"/>
              <a:t>- </a:t>
            </a:r>
            <a:r>
              <a:rPr lang="zh-TW" altLang="en-US" dirty="0"/>
              <a:t>第三組，僅有</a:t>
            </a:r>
            <a:r>
              <a:rPr lang="en-US" altLang="zh-TW" dirty="0"/>
              <a:t>1</a:t>
            </a:r>
            <a:r>
              <a:rPr lang="zh-TW" altLang="en-US" dirty="0"/>
              <a:t>至</a:t>
            </a:r>
            <a:r>
              <a:rPr lang="en-US" altLang="zh-TW" dirty="0"/>
              <a:t>6</a:t>
            </a:r>
            <a:r>
              <a:rPr lang="zh-TW" altLang="en-US" dirty="0"/>
              <a:t>章節時長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時間長度會顯示灰色且無法選擇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7420707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b="1" dirty="0"/>
              <a:t>本群組無法提供評論</a:t>
            </a:r>
            <a:r>
              <a:rPr lang="en-US" b="1" dirty="0"/>
              <a:t>.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0C5FF2-A442-4924-B674-DA6259DC34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888" r="19551" b="61673"/>
          <a:stretch/>
        </p:blipFill>
        <p:spPr>
          <a:xfrm>
            <a:off x="2286001" y="2189097"/>
            <a:ext cx="5306162" cy="154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主題持續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/>
          </a:bodyPr>
          <a:lstStyle/>
          <a:p>
            <a:r>
              <a:rPr lang="zh-TW" altLang="en-US" dirty="0"/>
              <a:t>第四組 </a:t>
            </a:r>
            <a:r>
              <a:rPr lang="en-US" altLang="zh-TW" dirty="0"/>
              <a:t>- </a:t>
            </a:r>
            <a:r>
              <a:rPr lang="zh-TW" altLang="en-US" dirty="0"/>
              <a:t>第四組也是最後一組有預先設定的持續時間與頻率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這些主題幾乎每天都會出現，除非另有說明。
這些主題的時長與頻率選擇將被灰色化且無法選擇</a:t>
            </a:r>
            <a:r>
              <a:rPr lang="en-US" sz="2000" dirty="0"/>
              <a:t>. 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7244861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A53010"/>
              </a:buClr>
              <a:buNone/>
              <a:defRPr/>
            </a:pPr>
            <a:r>
              <a:rPr lang="zh-TW" altLang="en-US" b="1">
                <a:solidFill>
                  <a:prstClr val="black">
                    <a:lumMod val="75000"/>
                    <a:lumOff val="25000"/>
                  </a:prstClr>
                </a:solidFill>
              </a:rPr>
              <a:t>本團體無法提供評論。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7671431" y="3428999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/>
              <a:t>這只是部分名單。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C1C865-D779-45E3-8BD7-3A4AA46E60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46" r="18683" b="19270"/>
          <a:stretch/>
        </p:blipFill>
        <p:spPr>
          <a:xfrm>
            <a:off x="2594866" y="2228270"/>
            <a:ext cx="4129457" cy="395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zh-TW" altLang="en-US" sz="2200" dirty="0"/>
              <a:t>如果你選擇了「</a:t>
            </a:r>
            <a:r>
              <a:rPr lang="en-US" altLang="zh-TW" sz="2200" dirty="0"/>
              <a:t>1 </a:t>
            </a:r>
            <a:r>
              <a:rPr lang="zh-TW" altLang="en-US" sz="2200" dirty="0"/>
              <a:t>本書深度探討」主題，請選擇一本書。否則，這個選項會被鎖定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/>
              <a:t>只能選擇一本書。
可購買的書籍依據你的版本而異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螢幕不夠聰明，無法辨識每個版本中有哪些書籍。  
你可以選擇一本你選擇版本中可用的書</a:t>
            </a:r>
            <a:r>
              <a:rPr lang="en-US" dirty="0"/>
              <a:t>.</a:t>
            </a:r>
          </a:p>
          <a:p>
            <a:pPr lvl="2"/>
            <a:r>
              <a:rPr lang="zh-TW" altLang="en-US" dirty="0"/>
              <a:t>舉例來說，如果你選擇了只讀新約的版本，這裡不要選創世記</a:t>
            </a:r>
            <a:r>
              <a:rPr lang="en-US" dirty="0"/>
              <a:t>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zh-TW" altLang="en-US"/>
              <a:t>偽經書籍不包含在列表中。只有</a:t>
            </a:r>
            <a:r>
              <a:rPr lang="en-US" altLang="zh-TW"/>
              <a:t>《</a:t>
            </a:r>
            <a:r>
              <a:rPr lang="zh-TW" altLang="en-US"/>
              <a:t>創世記</a:t>
            </a:r>
            <a:r>
              <a:rPr lang="en-US" altLang="zh-TW"/>
              <a:t>》</a:t>
            </a:r>
            <a:r>
              <a:rPr lang="zh-TW" altLang="en-US"/>
              <a:t>到</a:t>
            </a:r>
            <a:r>
              <a:rPr lang="en-US" altLang="zh-TW"/>
              <a:t>《</a:t>
            </a:r>
            <a:r>
              <a:rPr lang="zh-TW" altLang="en-US"/>
              <a:t>啟示錄</a:t>
            </a:r>
            <a:r>
              <a:rPr lang="en-US" altLang="zh-TW"/>
              <a:t>》</a:t>
            </a:r>
            <a:r>
              <a:rPr lang="zh-TW" altLang="en-US"/>
              <a:t>。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7A8C61-7619-4129-B42B-37BEE136BB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9293" r="18139" b="19644"/>
          <a:stretch/>
        </p:blipFill>
        <p:spPr>
          <a:xfrm>
            <a:off x="2589212" y="1034961"/>
            <a:ext cx="4443886" cy="382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包含聖經經文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/>
          </a:bodyPr>
          <a:lstStyle/>
          <a:p>
            <a:r>
              <a:rPr lang="zh-TW" altLang="en-US" dirty="0"/>
              <a:t>此選單僅提供非版權版本。
在兩者之間選擇</a:t>
            </a:r>
            <a:r>
              <a:rPr lang="en-US" dirty="0"/>
              <a:t>:</a:t>
            </a:r>
          </a:p>
          <a:p>
            <a:pPr lvl="1"/>
            <a:r>
              <a:rPr lang="zh-TW" altLang="en-US" dirty="0"/>
              <a:t>是的。提供經文</a:t>
            </a:r>
            <a:r>
              <a:rPr lang="en-US" altLang="zh-TW" dirty="0"/>
              <a:t>——</a:t>
            </a:r>
            <a:r>
              <a:rPr lang="zh-TW" altLang="en-US" dirty="0"/>
              <a:t>將經文納入你的閱讀計畫。
不。只提供指引</a:t>
            </a:r>
            <a:r>
              <a:rPr lang="en-US" altLang="zh-TW" dirty="0"/>
              <a:t>——</a:t>
            </a:r>
            <a:r>
              <a:rPr lang="zh-TW" altLang="en-US" dirty="0"/>
              <a:t>不要包含經文</a:t>
            </a:r>
            <a:r>
              <a:rPr lang="en-US" dirty="0"/>
              <a:t>.</a:t>
            </a:r>
          </a:p>
          <a:p>
            <a:pPr lvl="2"/>
            <a:r>
              <a:rPr lang="zh-TW" altLang="en-US" dirty="0"/>
              <a:t>此選項僅包含每日標題（以 </a:t>
            </a:r>
            <a:r>
              <a:rPr lang="en-US" altLang="zh-TW" dirty="0"/>
              <a:t>PDF </a:t>
            </a:r>
            <a:r>
              <a:rPr lang="zh-TW" altLang="en-US" dirty="0"/>
              <a:t>圖表格式提供）。
此選項適合希望使用自己紙本聖經或使用現有版權版本的聖經版本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936B6C-7DB3-4E93-8ECF-2E8D7D2C9F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95" t="38941" r="62101" b="41762"/>
          <a:stretch/>
        </p:blipFill>
        <p:spPr>
          <a:xfrm>
            <a:off x="2589212" y="871933"/>
            <a:ext cx="4320257" cy="214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zh-TW" altLang="en-US" sz="2000" dirty="0"/>
              <a:t>可選擇包含交叉參考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請選擇縮寫與聖經交叉參照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lang="zh-TW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關於完整經文，</a:t>
            </a:r>
            <a:r>
              <a:rPr lang="en-US" altLang="zh-TW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WBP </a:t>
            </a:r>
            <a:r>
              <a:rPr lang="zh-TW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提供新約聖經的參考，舊約經文，反之亦然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lang="zh-TW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縮寫方面，</a:t>
            </a:r>
            <a:r>
              <a:rPr lang="en-US" altLang="zh-TW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WBP </a:t>
            </a:r>
            <a:r>
              <a:rPr lang="zh-TW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提供所有交叉參考或舊約經文的交叉參考，反之亦然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r>
              <a:rPr lang="zh-TW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版權版本無法提供交叉參考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r>
              <a:rPr lang="zh-TW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包含聖經必須是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r>
              <a:rPr lang="zh-TW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如果你選擇有交叉參考，段落</a:t>
            </a:r>
            <a:r>
              <a:rPr lang="en-US" altLang="zh-TW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</a:t>
            </a:r>
            <a:r>
              <a:rPr lang="zh-TW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經文的選擇將會被鎖定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lang="zh-TW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只適用於詩體格式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r>
              <a:rPr kumimoji="0" lang="en-US" altLang="en-US" sz="8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/>
              <a:t>Google AI - </a:t>
            </a:r>
            <a:r>
              <a:rPr lang="zh-TW" altLang="en-US" sz="1100"/>
              <a:t>聖經交叉參考是一條註解，引導讀者前往聖經中另一節經文，該經文與主題、詞語或想法相關，有助於連結聖經的不同部分並增進理解。這些參考連結相關概念、預言與事件，使一段經文能啟示另一段。</a:t>
            </a:r>
            <a:endParaRPr lang="en-US" sz="11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/>
              <a:t>請參考以下頁面的範例。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7E2338-3F8E-43CB-B3D9-E8E7126793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176" t="39387" r="40638" b="16378"/>
          <a:stretch/>
        </p:blipFill>
        <p:spPr>
          <a:xfrm>
            <a:off x="3054485" y="700391"/>
            <a:ext cx="2461098" cy="289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5952393" cy="577675"/>
          </a:xfrm>
        </p:spPr>
        <p:txBody>
          <a:bodyPr>
            <a:normAutofit/>
          </a:bodyPr>
          <a:lstStyle/>
          <a:p>
            <a:r>
              <a:rPr lang="zh-TW" altLang="en-US" sz="2000"/>
              <a:t>包含交叉參考 </a:t>
            </a:r>
            <a:r>
              <a:rPr lang="en-US" altLang="zh-TW" sz="2000"/>
              <a:t>– </a:t>
            </a:r>
            <a:r>
              <a:rPr lang="zh-TW" altLang="en-US" sz="2000"/>
              <a:t>縮寫範例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54548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1200"/>
              <a:t>範例二 </a:t>
            </a:r>
            <a:r>
              <a:rPr lang="en-US" altLang="zh-TW" sz="1200"/>
              <a:t>– </a:t>
            </a:r>
            <a:r>
              <a:rPr lang="zh-TW" altLang="en-US" sz="1200"/>
              <a:t>僅用對立約的縮寫。此例中僅有舊約的引用。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49293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1200"/>
              <a:t>範例</a:t>
            </a:r>
            <a:r>
              <a:rPr lang="en-US" altLang="zh-TW" sz="1200"/>
              <a:t>1 – </a:t>
            </a:r>
            <a:r>
              <a:rPr lang="zh-TW" altLang="en-US" sz="1200"/>
              <a:t>所有縮寫。此範例中有舊約與新約的參考。</a:t>
            </a: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77" y="214805"/>
            <a:ext cx="6471138" cy="577675"/>
          </a:xfrm>
        </p:spPr>
        <p:txBody>
          <a:bodyPr>
            <a:normAutofit/>
          </a:bodyPr>
          <a:lstStyle/>
          <a:p>
            <a:r>
              <a:rPr lang="zh-TW" altLang="en-US" sz="2000"/>
              <a:t>包含交叉參考 </a:t>
            </a:r>
            <a:r>
              <a:rPr lang="en-US" altLang="zh-TW" sz="2000"/>
              <a:t>– </a:t>
            </a:r>
            <a:r>
              <a:rPr lang="zh-TW" altLang="en-US" sz="2000"/>
              <a:t>全文範例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27292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1200"/>
              <a:t>範例</a:t>
            </a:r>
            <a:r>
              <a:rPr lang="en-US" altLang="zh-TW" sz="1200"/>
              <a:t>4 – </a:t>
            </a:r>
            <a:r>
              <a:rPr lang="zh-TW" altLang="en-US" sz="1200"/>
              <a:t>完整經文交叉參照。此例僅有舊約經文的經文引用。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22037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1200"/>
              <a:t>範例三 </a:t>
            </a:r>
            <a:r>
              <a:rPr lang="en-US" altLang="zh-TW" sz="1200"/>
              <a:t>– </a:t>
            </a:r>
            <a:r>
              <a:rPr lang="zh-TW" altLang="en-US" sz="1200"/>
              <a:t>完整經文交叉參考。此範例僅有段落格式的舊約參考。</a:t>
            </a:r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歡迎來到世界聖經計畫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簡易操作的步驟指引，以投影片格式呈現，幫助你打造專屬的聖經閱讀計畫。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D2D962-D6B6-40D7-AC21-5DBF7F1439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36" t="26918" r="18139" b="952"/>
          <a:stretch/>
        </p:blipFill>
        <p:spPr>
          <a:xfrm>
            <a:off x="8531160" y="831392"/>
            <a:ext cx="2957208" cy="56131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ja-JP" altLang="en-US" sz="3200"/>
              <a:t>閱讀時長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194135"/>
            <a:ext cx="7438292" cy="5449061"/>
          </a:xfrm>
        </p:spPr>
        <p:txBody>
          <a:bodyPr>
            <a:normAutofit/>
          </a:bodyPr>
          <a:lstStyle/>
          <a:p>
            <a:r>
              <a:rPr lang="zh-TW" altLang="en-US" dirty="0"/>
              <a:t>選擇時間與章節長度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您可以選擇最短</a:t>
            </a:r>
            <a:r>
              <a:rPr lang="en-US" altLang="zh-TW" dirty="0"/>
              <a:t>30</a:t>
            </a:r>
            <a:r>
              <a:rPr lang="zh-TW" altLang="en-US" dirty="0"/>
              <a:t>天或長達</a:t>
            </a:r>
            <a:r>
              <a:rPr lang="en-US" altLang="zh-TW" dirty="0"/>
              <a:t>3</a:t>
            </a:r>
            <a:r>
              <a:rPr lang="zh-TW" altLang="en-US" dirty="0"/>
              <a:t>年。
或者每天可以選擇</a:t>
            </a:r>
            <a:r>
              <a:rPr lang="en-US" altLang="zh-TW" dirty="0"/>
              <a:t>1</a:t>
            </a:r>
            <a:r>
              <a:rPr lang="zh-TW" altLang="en-US" dirty="0"/>
              <a:t>到</a:t>
            </a:r>
            <a:r>
              <a:rPr lang="en-US" altLang="zh-TW" dirty="0"/>
              <a:t>6</a:t>
            </a:r>
            <a:r>
              <a:rPr lang="zh-TW" altLang="en-US" dirty="0"/>
              <a:t>章</a:t>
            </a:r>
            <a:r>
              <a:rPr lang="en-US" dirty="0"/>
              <a:t>.</a:t>
            </a:r>
          </a:p>
          <a:p>
            <a:pPr lvl="2"/>
            <a:r>
              <a:rPr lang="zh-TW" altLang="en-US" dirty="0"/>
              <a:t>章節長度取決於你選擇的翻譯版本。平均</a:t>
            </a:r>
            <a:r>
              <a:rPr lang="en-US" altLang="zh-TW" dirty="0"/>
              <a:t>66</a:t>
            </a:r>
            <a:r>
              <a:rPr lang="zh-TW" altLang="en-US" dirty="0"/>
              <a:t>卷聖經共有</a:t>
            </a:r>
            <a:r>
              <a:rPr lang="en-US" altLang="zh-TW" dirty="0"/>
              <a:t>1189</a:t>
            </a:r>
            <a:r>
              <a:rPr lang="zh-TW" altLang="en-US" dirty="0"/>
              <a:t>章</a:t>
            </a:r>
            <a:r>
              <a:rPr lang="en-US" dirty="0"/>
              <a:t>.</a:t>
            </a:r>
          </a:p>
          <a:p>
            <a:pPr lvl="3"/>
            <a:r>
              <a:rPr lang="zh-TW" altLang="en-US" dirty="0"/>
              <a:t>每日</a:t>
            </a:r>
            <a:r>
              <a:rPr lang="en-US" altLang="zh-TW" dirty="0"/>
              <a:t>1</a:t>
            </a:r>
            <a:r>
              <a:rPr lang="zh-TW" altLang="en-US" dirty="0"/>
              <a:t>章 </a:t>
            </a:r>
            <a:r>
              <a:rPr lang="en-US" altLang="zh-TW" dirty="0"/>
              <a:t>= 1189</a:t>
            </a:r>
            <a:r>
              <a:rPr lang="zh-TW" altLang="en-US" dirty="0"/>
              <a:t>天 </a:t>
            </a:r>
            <a:r>
              <a:rPr lang="en-US" altLang="zh-TW" dirty="0"/>
              <a:t>= 3.27</a:t>
            </a:r>
            <a:r>
              <a:rPr lang="zh-TW" altLang="en-US" dirty="0"/>
              <a:t>年（</a:t>
            </a:r>
            <a:r>
              <a:rPr lang="en-US" altLang="zh-TW" dirty="0"/>
              <a:t>3</a:t>
            </a:r>
            <a:r>
              <a:rPr lang="zh-TW" altLang="en-US" dirty="0"/>
              <a:t>年</a:t>
            </a:r>
            <a:r>
              <a:rPr lang="en-US" altLang="zh-TW" dirty="0"/>
              <a:t>3</a:t>
            </a:r>
            <a:r>
              <a:rPr lang="zh-TW" altLang="en-US" dirty="0"/>
              <a:t>個月）。
每天</a:t>
            </a:r>
            <a:r>
              <a:rPr lang="en-US" altLang="zh-TW" dirty="0"/>
              <a:t>2</a:t>
            </a:r>
            <a:r>
              <a:rPr lang="zh-TW" altLang="en-US" dirty="0"/>
              <a:t>章 </a:t>
            </a:r>
            <a:r>
              <a:rPr lang="en-US" altLang="zh-TW" dirty="0"/>
              <a:t>= 595</a:t>
            </a:r>
            <a:r>
              <a:rPr lang="zh-TW" altLang="en-US" dirty="0"/>
              <a:t>天 </a:t>
            </a:r>
            <a:r>
              <a:rPr lang="en-US" altLang="zh-TW" dirty="0"/>
              <a:t>= 1.63</a:t>
            </a:r>
            <a:r>
              <a:rPr lang="zh-TW" altLang="en-US" dirty="0"/>
              <a:t>年（</a:t>
            </a:r>
            <a:r>
              <a:rPr lang="en-US" altLang="zh-TW" dirty="0"/>
              <a:t>1</a:t>
            </a:r>
            <a:r>
              <a:rPr lang="zh-TW" altLang="en-US" dirty="0"/>
              <a:t>年</a:t>
            </a:r>
            <a:r>
              <a:rPr lang="en-US" altLang="zh-TW" dirty="0"/>
              <a:t>7</a:t>
            </a:r>
            <a:r>
              <a:rPr lang="zh-TW" altLang="en-US" dirty="0"/>
              <a:t>又半月）。
每天</a:t>
            </a:r>
            <a:r>
              <a:rPr lang="en-US" altLang="zh-TW" dirty="0"/>
              <a:t>3</a:t>
            </a:r>
            <a:r>
              <a:rPr lang="zh-TW" altLang="en-US" dirty="0"/>
              <a:t>章 </a:t>
            </a:r>
            <a:r>
              <a:rPr lang="en-US" altLang="zh-TW" dirty="0"/>
              <a:t>= 396</a:t>
            </a:r>
            <a:r>
              <a:rPr lang="zh-TW" altLang="en-US" dirty="0"/>
              <a:t>天 </a:t>
            </a:r>
            <a:r>
              <a:rPr lang="en-US" altLang="zh-TW" dirty="0"/>
              <a:t>= 1.1</a:t>
            </a:r>
            <a:r>
              <a:rPr lang="zh-TW" altLang="en-US" dirty="0"/>
              <a:t>年（</a:t>
            </a:r>
            <a:r>
              <a:rPr lang="en-US" altLang="zh-TW" dirty="0"/>
              <a:t>1</a:t>
            </a:r>
            <a:r>
              <a:rPr lang="zh-TW" altLang="en-US" dirty="0"/>
              <a:t>年</a:t>
            </a:r>
            <a:r>
              <a:rPr lang="en-US" altLang="zh-TW" dirty="0"/>
              <a:t>1</a:t>
            </a:r>
            <a:r>
              <a:rPr lang="zh-TW" altLang="en-US" dirty="0"/>
              <a:t>月）。
每天</a:t>
            </a:r>
            <a:r>
              <a:rPr lang="en-US" altLang="zh-TW" dirty="0"/>
              <a:t>4</a:t>
            </a:r>
            <a:r>
              <a:rPr lang="zh-TW" altLang="en-US" dirty="0"/>
              <a:t>章 </a:t>
            </a:r>
            <a:r>
              <a:rPr lang="en-US" altLang="zh-TW" dirty="0"/>
              <a:t>= 297</a:t>
            </a:r>
            <a:r>
              <a:rPr lang="zh-TW" altLang="en-US" dirty="0"/>
              <a:t>天 </a:t>
            </a:r>
            <a:r>
              <a:rPr lang="en-US" altLang="zh-TW" dirty="0"/>
              <a:t>= 0.81</a:t>
            </a:r>
            <a:r>
              <a:rPr lang="zh-TW" altLang="en-US" dirty="0"/>
              <a:t>年（</a:t>
            </a:r>
            <a:r>
              <a:rPr lang="en-US" altLang="zh-TW" dirty="0"/>
              <a:t>10</a:t>
            </a:r>
            <a:r>
              <a:rPr lang="zh-TW" altLang="en-US" dirty="0"/>
              <a:t>個月）。
每天</a:t>
            </a:r>
            <a:r>
              <a:rPr lang="en-US" altLang="zh-TW" dirty="0"/>
              <a:t>5</a:t>
            </a:r>
            <a:r>
              <a:rPr lang="zh-TW" altLang="en-US" dirty="0"/>
              <a:t>章 </a:t>
            </a:r>
            <a:r>
              <a:rPr lang="en-US" altLang="zh-TW" dirty="0"/>
              <a:t>= 237</a:t>
            </a:r>
            <a:r>
              <a:rPr lang="zh-TW" altLang="en-US" dirty="0"/>
              <a:t>天 </a:t>
            </a:r>
            <a:r>
              <a:rPr lang="en-US" altLang="zh-TW" dirty="0"/>
              <a:t>= 0.65</a:t>
            </a:r>
            <a:r>
              <a:rPr lang="zh-TW" altLang="en-US" dirty="0"/>
              <a:t>年（</a:t>
            </a:r>
            <a:r>
              <a:rPr lang="en-US" altLang="zh-TW" dirty="0"/>
              <a:t>8</a:t>
            </a:r>
            <a:r>
              <a:rPr lang="zh-TW" altLang="en-US" dirty="0"/>
              <a:t>個月）。
每天</a:t>
            </a:r>
            <a:r>
              <a:rPr lang="en-US" altLang="zh-TW" dirty="0"/>
              <a:t>6</a:t>
            </a:r>
            <a:r>
              <a:rPr lang="zh-TW" altLang="en-US" dirty="0"/>
              <a:t>章 </a:t>
            </a:r>
            <a:r>
              <a:rPr lang="en-US" altLang="zh-TW" dirty="0"/>
              <a:t>= 198</a:t>
            </a:r>
            <a:r>
              <a:rPr lang="zh-TW" altLang="en-US" dirty="0"/>
              <a:t>天 </a:t>
            </a:r>
            <a:r>
              <a:rPr lang="en-US" altLang="zh-TW" dirty="0"/>
              <a:t>= 0.54</a:t>
            </a:r>
            <a:r>
              <a:rPr lang="zh-TW" altLang="en-US" dirty="0"/>
              <a:t>年（</a:t>
            </a:r>
            <a:r>
              <a:rPr lang="en-US" altLang="zh-TW" dirty="0"/>
              <a:t>6</a:t>
            </a:r>
            <a:r>
              <a:rPr lang="zh-TW" altLang="en-US" dirty="0"/>
              <a:t>個半月）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或者如果你想選擇自訂的開始和結束日期</a:t>
            </a:r>
            <a:r>
              <a:rPr lang="en-US" dirty="0"/>
              <a:t>.</a:t>
            </a:r>
          </a:p>
          <a:p>
            <a:pPr lvl="1"/>
            <a:endParaRPr lang="en-US" b="1" dirty="0"/>
          </a:p>
          <a:p>
            <a:pPr lvl="1"/>
            <a:r>
              <a:rPr lang="zh-TW" altLang="en-US" b="1" dirty="0"/>
              <a:t>評論僅提供章節長度。
可能的時長選擇取決於你選擇的主題</a:t>
            </a:r>
            <a:r>
              <a:rPr lang="en-US" b="1" dirty="0"/>
              <a:t>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5408579" y="4192621"/>
            <a:ext cx="3200400" cy="5155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zh-TW" altLang="en-US"/>
              <a:t>選擇閱讀頻率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zh-TW" altLang="en-US" dirty="0"/>
              <a:t>從以下項目中選擇</a:t>
            </a:r>
            <a:r>
              <a:rPr lang="en-US" dirty="0"/>
              <a:t>:</a:t>
            </a:r>
          </a:p>
          <a:p>
            <a:pPr lvl="1"/>
            <a:r>
              <a:rPr lang="zh-TW" altLang="en-US" dirty="0"/>
              <a:t>每天都是。
隔天一次。
每週</a:t>
            </a:r>
            <a:r>
              <a:rPr lang="en-US" altLang="zh-TW" dirty="0"/>
              <a:t>1</a:t>
            </a:r>
            <a:r>
              <a:rPr lang="zh-TW" altLang="en-US" dirty="0"/>
              <a:t>至</a:t>
            </a:r>
            <a:r>
              <a:rPr lang="en-US" altLang="zh-TW" dirty="0"/>
              <a:t>6</a:t>
            </a:r>
            <a:r>
              <a:rPr lang="zh-TW" altLang="en-US" dirty="0"/>
              <a:t>天</a:t>
            </a:r>
            <a:r>
              <a:rPr lang="en-US" dirty="0"/>
              <a:t>.</a:t>
            </a:r>
          </a:p>
          <a:p>
            <a:pPr lvl="2"/>
            <a:r>
              <a:rPr lang="zh-TW" altLang="en-US" dirty="0"/>
              <a:t>這些天數將是連續的</a:t>
            </a:r>
            <a:r>
              <a:rPr lang="en-US" dirty="0"/>
              <a:t>.</a:t>
            </a:r>
          </a:p>
          <a:p>
            <a:pPr lvl="3"/>
            <a:r>
              <a:rPr lang="zh-TW" altLang="en-US" dirty="0"/>
              <a:t>如果你選擇一週三天，你將連續閱讀三天，休息四天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D33A2F-ABC5-4DEE-9787-1DB3FBA227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3" t="37210" r="51330" b="24838"/>
          <a:stretch/>
        </p:blipFill>
        <p:spPr>
          <a:xfrm>
            <a:off x="2694562" y="1148862"/>
            <a:ext cx="4396902" cy="286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zh-TW" altLang="en-US" dirty="0"/>
              <a:t>每日精選閱讀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/>
          <a:lstStyle/>
          <a:p>
            <a:r>
              <a:rPr lang="zh-TW" altLang="en-US" dirty="0"/>
              <a:t>從以下項目中選擇</a:t>
            </a:r>
            <a:r>
              <a:rPr lang="en-US" dirty="0"/>
              <a:t>:</a:t>
            </a:r>
          </a:p>
          <a:p>
            <a:pPr lvl="1"/>
            <a:r>
              <a:rPr lang="zh-TW" altLang="en-US" dirty="0"/>
              <a:t>每天一次（上午或下午）。
一天兩次（上午和下午）</a:t>
            </a:r>
            <a:r>
              <a:rPr lang="en-US" dirty="0"/>
              <a:t>.</a:t>
            </a:r>
          </a:p>
          <a:p>
            <a:pPr lvl="2"/>
            <a:r>
              <a:rPr lang="zh-TW" altLang="en-US" dirty="0"/>
              <a:t>每日閱讀時間將平均分配在上午和下午</a:t>
            </a:r>
            <a:r>
              <a:rPr lang="en-US" dirty="0"/>
              <a:t>.</a:t>
            </a:r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CBFC74-D24F-43A7-A357-401AF0E7A9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7160" r="18058" b="43543"/>
          <a:stretch/>
        </p:blipFill>
        <p:spPr>
          <a:xfrm>
            <a:off x="2589212" y="1547446"/>
            <a:ext cx="6677922" cy="21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zh-TW" altLang="en-US" sz="3000" dirty="0"/>
              <a:t>選擇段落或詩體格式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ja-JP" altLang="en-US"/>
              <a:t>段落範例。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/>
              <a:t>詩句範例。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/>
              <a:t>如果你選擇有交叉參考，詩句格式會自動被選中。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C87EF4-7DBF-428F-9C89-EBFB3B25EF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315" t="27956" r="50850" b="53121"/>
          <a:stretch/>
        </p:blipFill>
        <p:spPr>
          <a:xfrm>
            <a:off x="3167432" y="901886"/>
            <a:ext cx="5519578" cy="176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zh-TW" altLang="en-US" sz="2400"/>
              <a:t>包含評論 </a:t>
            </a:r>
            <a:r>
              <a:rPr lang="en-US" altLang="zh-TW" sz="2400"/>
              <a:t>- </a:t>
            </a:r>
            <a:r>
              <a:rPr lang="zh-TW" altLang="en-US" sz="2400"/>
              <a:t>逐章選擇評論納入你的計畫。</a:t>
            </a:r>
            <a:endParaRPr lang="en-US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/>
              <a:t>章節評論僅在第一組主題中且需選擇章節長度時才能使用。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/>
          </a:bodyPr>
          <a:lstStyle/>
          <a:p>
            <a:r>
              <a:rPr lang="zh-TW" altLang="en-US" dirty="0"/>
              <a:t>註釋依語言字母順序分類。
從</a:t>
            </a:r>
            <a:r>
              <a:rPr lang="en-US" altLang="zh-TW" dirty="0"/>
              <a:t>155</a:t>
            </a:r>
            <a:r>
              <a:rPr lang="zh-TW" altLang="en-US" dirty="0"/>
              <a:t>篇評論中挑選，涵蓋</a:t>
            </a:r>
            <a:r>
              <a:rPr lang="en-US" altLang="zh-TW" dirty="0"/>
              <a:t>15</a:t>
            </a:r>
            <a:r>
              <a:rPr lang="zh-TW" altLang="en-US" dirty="0"/>
              <a:t>種語言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這是可選的。如果你不想要評論，請保留為無評論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/>
          </a:bodyPr>
          <a:lstStyle/>
          <a:p>
            <a:r>
              <a:rPr lang="zh-TW" altLang="en-US"/>
              <a:t>依日期、日期或兩者選擇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zh-TW" altLang="en-US"/>
              <a:t>按日子 </a:t>
            </a:r>
            <a:r>
              <a:rPr lang="en-US" altLang="zh-TW"/>
              <a:t>– </a:t>
            </a:r>
            <a:r>
              <a:rPr lang="zh-TW" altLang="en-US"/>
              <a:t>範例 </a:t>
            </a:r>
            <a:r>
              <a:rPr lang="en-US" altLang="zh-TW"/>
              <a:t>– </a:t>
            </a:r>
            <a:r>
              <a:rPr lang="zh-TW" altLang="en-US"/>
              <a:t>第</a:t>
            </a:r>
            <a:r>
              <a:rPr lang="en-US" altLang="zh-TW"/>
              <a:t>1</a:t>
            </a:r>
            <a:r>
              <a:rPr lang="zh-TW" altLang="en-US"/>
              <a:t>天、第</a:t>
            </a:r>
            <a:r>
              <a:rPr lang="en-US" altLang="zh-TW"/>
              <a:t>2</a:t>
            </a:r>
            <a:r>
              <a:rPr lang="zh-TW" altLang="en-US"/>
              <a:t>天等。
依日期 </a:t>
            </a:r>
            <a:r>
              <a:rPr lang="en-US" altLang="zh-TW"/>
              <a:t>– </a:t>
            </a:r>
            <a:r>
              <a:rPr lang="zh-TW" altLang="en-US"/>
              <a:t>範例 </a:t>
            </a:r>
            <a:r>
              <a:rPr lang="en-US" altLang="zh-TW"/>
              <a:t>– 1</a:t>
            </a:r>
            <a:r>
              <a:rPr lang="zh-TW" altLang="en-US"/>
              <a:t>月</a:t>
            </a:r>
            <a:r>
              <a:rPr lang="en-US" altLang="zh-TW"/>
              <a:t>1</a:t>
            </a:r>
            <a:r>
              <a:rPr lang="zh-TW" altLang="en-US"/>
              <a:t>日、</a:t>
            </a:r>
            <a:r>
              <a:rPr lang="en-US" altLang="zh-TW"/>
              <a:t>1</a:t>
            </a:r>
            <a:r>
              <a:rPr lang="zh-TW" altLang="en-US"/>
              <a:t>月</a:t>
            </a:r>
            <a:r>
              <a:rPr lang="en-US" altLang="zh-TW"/>
              <a:t>2</a:t>
            </a:r>
            <a:r>
              <a:rPr lang="zh-TW" altLang="en-US"/>
              <a:t>日等。
依日期與日期排列 </a:t>
            </a:r>
            <a:r>
              <a:rPr lang="en-US" altLang="zh-TW"/>
              <a:t>– </a:t>
            </a:r>
            <a:r>
              <a:rPr lang="zh-TW" altLang="en-US"/>
              <a:t>頁首會顯示兩者，日期放在前面。
依日期和日期 </a:t>
            </a:r>
            <a:r>
              <a:rPr lang="en-US" altLang="zh-TW"/>
              <a:t>- </a:t>
            </a:r>
            <a:r>
              <a:rPr lang="zh-TW" altLang="en-US"/>
              <a:t>頁首會顯示兩者，日期放在前面。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80F06D-B097-4019-86D2-B835967E12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34" t="27660" r="62101" b="46808"/>
          <a:stretch/>
        </p:blipFill>
        <p:spPr>
          <a:xfrm>
            <a:off x="2782110" y="1332688"/>
            <a:ext cx="3896379" cy="258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72" y="268528"/>
            <a:ext cx="9096972" cy="739657"/>
          </a:xfrm>
        </p:spPr>
        <p:txBody>
          <a:bodyPr>
            <a:noAutofit/>
          </a:bodyPr>
          <a:lstStyle/>
          <a:p>
            <a:r>
              <a:rPr lang="zh-TW" altLang="en-US" sz="2000"/>
              <a:t>點擊行事曆以選擇閱讀開始日期。如果您選擇了自訂時長，請選擇閱讀結束日期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/>
              <a:t>只有選擇自訂時間時才輸入數值。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6026540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2000"/>
              <a:t>閱讀結束日期將無法選擇，除非你在持續時間下拉選單中選擇自訂期限。</a:t>
            </a:r>
            <a:endParaRPr lang="en-US" sz="20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/>
              <a:t>即使你選擇了日期標題，開始日期也是強制性的。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2DF577-37B2-4F37-A26E-20A54B795A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256" t="28105" r="18697" b="62445"/>
          <a:stretch/>
        </p:blipFill>
        <p:spPr>
          <a:xfrm>
            <a:off x="1647956" y="1134173"/>
            <a:ext cx="8906555" cy="107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zh-TW" altLang="en-US"/>
              <a:t>選擇電子書格式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102237"/>
            <a:ext cx="9614266" cy="3333732"/>
          </a:xfrm>
        </p:spPr>
        <p:txBody>
          <a:bodyPr>
            <a:normAutofit/>
          </a:bodyPr>
          <a:lstStyle/>
          <a:p>
            <a:r>
              <a:rPr lang="zh-TW" altLang="en-US" dirty="0"/>
              <a:t>只有在「包含經文」為「是」時才能選擇。
你的選擇取決於你想使用的電子閱讀器</a:t>
            </a:r>
            <a:r>
              <a:rPr lang="en-US" dirty="0"/>
              <a:t>.  </a:t>
            </a:r>
          </a:p>
          <a:p>
            <a:pPr lvl="1"/>
            <a:r>
              <a:rPr lang="en-US" dirty="0"/>
              <a:t>PDF – </a:t>
            </a:r>
            <a:r>
              <a:rPr lang="ja-JP" altLang="en-US" dirty="0"/>
              <a:t>一種網頁瀏覽器及大多數其他電子閱讀器使用的通用格式。
</a:t>
            </a:r>
            <a:r>
              <a:rPr lang="en-US" dirty="0"/>
              <a:t>EPUB – </a:t>
            </a:r>
            <a:r>
              <a:rPr lang="ja-JP" altLang="en-US" dirty="0"/>
              <a:t>此選集用於 </a:t>
            </a:r>
            <a:r>
              <a:rPr lang="en-US" dirty="0"/>
              <a:t>Barnes and Noble Nook </a:t>
            </a:r>
            <a:r>
              <a:rPr lang="en-US" dirty="0" err="1"/>
              <a:t>App、Amazon</a:t>
            </a:r>
            <a:r>
              <a:rPr lang="en-US" dirty="0"/>
              <a:t> Kindle App </a:t>
            </a:r>
            <a:r>
              <a:rPr lang="ja-JP" altLang="en-US" dirty="0"/>
              <a:t>及大多數其他電子閱讀器應用程式</a:t>
            </a:r>
            <a:r>
              <a:rPr lang="en-US" dirty="0"/>
              <a:t>.</a:t>
            </a:r>
          </a:p>
          <a:p>
            <a:pPr lvl="2"/>
            <a:r>
              <a:rPr lang="en-US" altLang="zh-TW" dirty="0"/>
              <a:t>EPUB </a:t>
            </a:r>
            <a:r>
              <a:rPr lang="zh-TW" altLang="en-US" dirty="0"/>
              <a:t>電子書檔案的大小明顯較小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zh-TW" altLang="en-US" dirty="0"/>
              <a:t>你只能從其中一種選擇。如果你希望閱讀計畫有其他格式（例如 </a:t>
            </a:r>
            <a:r>
              <a:rPr lang="en-US" altLang="zh-TW" dirty="0"/>
              <a:t>txt</a:t>
            </a:r>
            <a:r>
              <a:rPr lang="zh-TW" altLang="en-US" dirty="0"/>
              <a:t>、</a:t>
            </a:r>
            <a:r>
              <a:rPr lang="en-US" altLang="zh-TW" dirty="0"/>
              <a:t>docx</a:t>
            </a:r>
            <a:r>
              <a:rPr lang="zh-TW" altLang="en-US" dirty="0"/>
              <a:t>、</a:t>
            </a:r>
            <a:r>
              <a:rPr lang="en-US" altLang="zh-TW" dirty="0"/>
              <a:t>mobi </a:t>
            </a:r>
            <a:r>
              <a:rPr lang="zh-TW" altLang="en-US" dirty="0"/>
              <a:t>等），請在「輸入任何額外請求」的文字框告訴我們，我們會盡力配合</a:t>
            </a:r>
            <a:r>
              <a:rPr lang="en-US" dirty="0"/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/>
              <a:t>如果你包含經文，請在 </a:t>
            </a:r>
            <a:r>
              <a:rPr lang="en-US" altLang="zh-TW"/>
              <a:t>PDF </a:t>
            </a:r>
            <a:r>
              <a:rPr lang="zh-TW" altLang="en-US"/>
              <a:t>或 </a:t>
            </a:r>
            <a:r>
              <a:rPr lang="en-US" altLang="zh-TW"/>
              <a:t>Epub </a:t>
            </a:r>
            <a:r>
              <a:rPr lang="zh-TW" altLang="en-US"/>
              <a:t>之間選擇。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/>
              <a:t>如果你的版本有版權保護，或你選擇了指南，這個選擇會被鎖定，預設會使用 </a:t>
            </a:r>
            <a:r>
              <a:rPr lang="en-US" altLang="zh-TW"/>
              <a:t>PDF </a:t>
            </a:r>
            <a:r>
              <a:rPr lang="zh-TW" altLang="en-US"/>
              <a:t>圖表。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672ACF-CEEA-459C-AD29-D1EEBB2FA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33" t="37902" r="66569" b="40277"/>
          <a:stretch/>
        </p:blipFill>
        <p:spPr>
          <a:xfrm>
            <a:off x="1987063" y="893514"/>
            <a:ext cx="1926076" cy="14299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C5617E-ADB7-4921-81A1-F3CF40AD88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98" t="56897" r="51888" b="32334"/>
          <a:stretch/>
        </p:blipFill>
        <p:spPr>
          <a:xfrm>
            <a:off x="5129096" y="1240158"/>
            <a:ext cx="5954067" cy="108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76057"/>
            <a:ext cx="8911687" cy="596605"/>
          </a:xfrm>
        </p:spPr>
        <p:txBody>
          <a:bodyPr>
            <a:normAutofit/>
          </a:bodyPr>
          <a:lstStyle/>
          <a:p>
            <a:r>
              <a:rPr lang="zh-TW" altLang="en-US" sz="2800" dirty="0"/>
              <a:t>耶穌說話經文的可選字型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54063"/>
            <a:ext cx="8915400" cy="1931376"/>
          </a:xfrm>
        </p:spPr>
        <p:txBody>
          <a:bodyPr>
            <a:normAutofit/>
          </a:bodyPr>
          <a:lstStyle/>
          <a:p>
            <a:r>
              <a:rPr lang="zh-TW" altLang="en-US" dirty="0"/>
              <a:t>整節經文中耶穌說話的部分，可以選擇用紅色或粗體斜體字體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跳過此選項或選擇「無」以使用預設字型</a:t>
            </a:r>
            <a:r>
              <a:rPr lang="en-US" dirty="0"/>
              <a:t>.</a:t>
            </a:r>
          </a:p>
          <a:p>
            <a:r>
              <a:rPr lang="zh-TW" altLang="en-US" dirty="0"/>
              <a:t>此選項僅在包含經文時使用。
可選字型不包含交叉參考文字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EC8A81-E059-41FC-B026-70FD0ADFD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47996" r="17819" b="28996"/>
          <a:stretch/>
        </p:blipFill>
        <p:spPr>
          <a:xfrm>
            <a:off x="2589212" y="1254868"/>
            <a:ext cx="6100387" cy="234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97676"/>
            <a:ext cx="8911687" cy="1280890"/>
          </a:xfrm>
        </p:spPr>
        <p:txBody>
          <a:bodyPr>
            <a:normAutofit/>
          </a:bodyPr>
          <a:lstStyle/>
          <a:p>
            <a:r>
              <a:rPr lang="zh-TW" altLang="en-US"/>
              <a:t>可選：若您希望未來不再收到 </a:t>
            </a:r>
            <a:r>
              <a:rPr lang="en-US" altLang="zh-TW"/>
              <a:t>WBP </a:t>
            </a:r>
            <a:r>
              <a:rPr lang="zh-TW" altLang="en-US"/>
              <a:t>的電子郵件，請選擇「否」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CACA49-657B-46FB-8DA4-2CB42CCA0B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94" t="38793" r="51410" b="41661"/>
          <a:stretch/>
        </p:blipFill>
        <p:spPr>
          <a:xfrm>
            <a:off x="2592924" y="1770434"/>
            <a:ext cx="7430773" cy="247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A25349-8515-408E-B6F6-8AC23E2D2A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0" t="14894" r="17206" b="59858"/>
          <a:stretch/>
        </p:blipFill>
        <p:spPr>
          <a:xfrm>
            <a:off x="866928" y="1575880"/>
            <a:ext cx="10705235" cy="22470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624110"/>
            <a:ext cx="9332912" cy="1280890"/>
          </a:xfrm>
        </p:spPr>
        <p:txBody>
          <a:bodyPr/>
          <a:lstStyle/>
          <a:p>
            <a:r>
              <a:rPr lang="zh-TW" altLang="en-US"/>
              <a:t>前往電子書申請頁面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7538936" y="1812333"/>
            <a:ext cx="632298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6342434" y="1186774"/>
            <a:ext cx="1289100" cy="708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可選：請在此輸入任何額外請求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/>
          </a:bodyPr>
          <a:lstStyle/>
          <a:p>
            <a:r>
              <a:rPr lang="zh-TW" altLang="en-US" dirty="0"/>
              <a:t>你可以在自由文字框中提出任何額外請求。  
例如，您可能希望閱讀計畫有多種格式，或是與所列不同的格式。如果可以，我們會配合任何需求。 
你也可以考慮混搭。例如從一個版本選舊約，從另一個版本選新約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這可透過額外申請或從我們的聯絡我們頁面寄信給我們。
這類請求我們處理會花比較久時間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9895DF-5588-48FC-9A04-2F1EEE226F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7902" r="18298" b="51262"/>
          <a:stretch/>
        </p:blipFill>
        <p:spPr>
          <a:xfrm>
            <a:off x="2739957" y="1601821"/>
            <a:ext cx="7377272" cy="135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請告訴我們你是怎麼知道我們的，以及這是你第一次讀聖經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2000"/>
              <a:t>這些資訊將幫助我們觸及盡可能多的人。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BCE6D2-1084-4B0F-B368-2C444C72FA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54" t="48441" r="57393" b="32013"/>
          <a:stretch/>
        </p:blipFill>
        <p:spPr>
          <a:xfrm>
            <a:off x="2592925" y="2045969"/>
            <a:ext cx="5624740" cy="232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7152"/>
          </a:xfrm>
        </p:spPr>
        <p:txBody>
          <a:bodyPr/>
          <a:lstStyle/>
          <a:p>
            <a:r>
              <a:rPr lang="ja-JP" altLang="en-US"/>
              <a:t>點擊提交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zh-TW" altLang="en-US"/>
              <a:t>如果您已完整填寫表格且未漏掉必填選項，您將被導向確認頁面。
若漏選，系統會提示你填寫欄位或選擇。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9DE915-8108-468F-B3AD-52A0EFB7C0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75" t="68926" r="73351" b="23503"/>
          <a:stretch/>
        </p:blipFill>
        <p:spPr>
          <a:xfrm>
            <a:off x="2589212" y="1407185"/>
            <a:ext cx="2479793" cy="10539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DC1F5F-4232-43E2-987C-6639540566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7645" r="18058" b="27956"/>
          <a:stretch/>
        </p:blipFill>
        <p:spPr>
          <a:xfrm>
            <a:off x="3022058" y="3959158"/>
            <a:ext cx="6503893" cy="157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477" y="143465"/>
            <a:ext cx="1291908" cy="395797"/>
          </a:xfrm>
        </p:spPr>
        <p:txBody>
          <a:bodyPr>
            <a:normAutofit fontScale="90000"/>
          </a:bodyPr>
          <a:lstStyle/>
          <a:p>
            <a:r>
              <a:rPr lang="ja-JP" altLang="en-US" sz="2000" dirty="0"/>
              <a:t>堅振頁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526A85-925F-44D6-93EC-82BC6A1CDD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77" t="13409" r="38564" b="14597"/>
          <a:stretch/>
        </p:blipFill>
        <p:spPr>
          <a:xfrm>
            <a:off x="4377445" y="143465"/>
            <a:ext cx="3871609" cy="649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ja-JP" altLang="en-US" sz="3200"/>
              <a:t>確認頁續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zh-TW" altLang="en-US"/>
              <a:t>如果您對選擇滿意，請點擊確認並發送請求。
如果沒有，你可以回去編輯。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998A5B-9884-4D4F-8D35-FFCA77399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48" t="85700" r="58032" b="7026"/>
          <a:stretch/>
        </p:blipFill>
        <p:spPr>
          <a:xfrm>
            <a:off x="2519465" y="1031131"/>
            <a:ext cx="4492002" cy="117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/>
          <a:lstStyle/>
          <a:p>
            <a:r>
              <a:rPr lang="zh-TW" altLang="en-US"/>
              <a:t>成功投稿頁面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/>
          </a:bodyPr>
          <a:lstStyle/>
          <a:p>
            <a:r>
              <a:rPr lang="zh-TW" altLang="en-US" dirty="0"/>
              <a:t>將 </a:t>
            </a:r>
            <a:r>
              <a:rPr lang="en-US" altLang="zh-TW" dirty="0"/>
              <a:t>gary@worldbibleplans.com </a:t>
            </a:r>
            <a:r>
              <a:rPr lang="zh-TW" altLang="en-US" dirty="0"/>
              <a:t>加入你的安全寄件人名單非常重要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否則，你的附件或連結可能會被放入垃圾郵件或垃圾郵件夾</a:t>
            </a:r>
            <a:r>
              <a:rPr lang="en-US" dirty="0"/>
              <a:t>.</a:t>
            </a:r>
          </a:p>
          <a:p>
            <a:r>
              <a:rPr lang="zh-TW" altLang="en-US" dirty="0"/>
              <a:t>除非有減輕情況，申請的處理時間通常不到</a:t>
            </a:r>
            <a:r>
              <a:rPr lang="en-US" altLang="zh-TW" dirty="0"/>
              <a:t>24</a:t>
            </a:r>
            <a:r>
              <a:rPr lang="zh-TW" altLang="en-US" dirty="0"/>
              <a:t>小時</a:t>
            </a:r>
            <a:r>
              <a:rPr lang="en-US" dirty="0"/>
              <a:t>.</a:t>
            </a:r>
          </a:p>
          <a:p>
            <a:pPr lvl="1"/>
            <a:r>
              <a:rPr lang="zh-TW" altLang="en-US" dirty="0"/>
              <a:t>如果你在</a:t>
            </a:r>
            <a:r>
              <a:rPr lang="en-US" altLang="zh-TW" dirty="0"/>
              <a:t>24</a:t>
            </a:r>
            <a:r>
              <a:rPr lang="zh-TW" altLang="en-US" dirty="0"/>
              <a:t>小時內沒有收到 </a:t>
            </a:r>
            <a:r>
              <a:rPr lang="en-US" altLang="zh-TW" dirty="0"/>
              <a:t>gary@worldbibleplans.com </a:t>
            </a:r>
            <a:r>
              <a:rPr lang="zh-TW" altLang="en-US" dirty="0"/>
              <a:t>的電子郵件，請檢查你的垃圾郵件或垃圾郵件夾</a:t>
            </a:r>
            <a:r>
              <a:rPr lang="en-US" dirty="0"/>
              <a:t>.</a:t>
            </a:r>
          </a:p>
          <a:p>
            <a:pPr lvl="2"/>
            <a:r>
              <a:rPr lang="zh-TW" altLang="en-US" dirty="0"/>
              <a:t>如果您還沒收到我們的電子郵件，請從我們的聯絡我們頁面寄信給我們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552582-7435-42B2-819A-C40C76F637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73" t="32057" r="12942" b="50000"/>
          <a:stretch/>
        </p:blipFill>
        <p:spPr>
          <a:xfrm>
            <a:off x="2592925" y="1498059"/>
            <a:ext cx="6518988" cy="207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9008"/>
            <a:ext cx="8911687" cy="525421"/>
          </a:xfrm>
        </p:spPr>
        <p:txBody>
          <a:bodyPr>
            <a:normAutofit/>
          </a:bodyPr>
          <a:lstStyle/>
          <a:p>
            <a:r>
              <a:rPr lang="zh-TW" altLang="en-US" sz="2000"/>
              <a:t>這是申請表</a:t>
            </a:r>
            <a:r>
              <a:rPr lang="en-US" altLang="zh-TW" sz="2000"/>
              <a:t>——</a:t>
            </a:r>
            <a:r>
              <a:rPr lang="zh-TW" altLang="en-US" sz="2000"/>
              <a:t>我們將在以下投影片中詳細說明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E58435-9F5A-469A-A79F-DAA3C7E4CA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92" t="22464" r="33458" b="5542"/>
          <a:stretch/>
        </p:blipFill>
        <p:spPr>
          <a:xfrm>
            <a:off x="3317132" y="564204"/>
            <a:ext cx="5243188" cy="601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ja-JP" altLang="en-US" sz="3200"/>
              <a:t>形式的機制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3781627"/>
            <a:ext cx="7784932" cy="2321310"/>
          </a:xfrm>
        </p:spPr>
        <p:txBody>
          <a:bodyPr>
            <a:normAutofit/>
          </a:bodyPr>
          <a:lstStyle/>
          <a:p>
            <a:r>
              <a:rPr lang="zh-TW" altLang="en-US" dirty="0"/>
              <a:t>填寫表格時，從左到右、從上到下非常重要</a:t>
            </a:r>
            <a:r>
              <a:rPr lang="en-US" u="sng" dirty="0"/>
              <a:t>.</a:t>
            </a:r>
          </a:p>
          <a:p>
            <a:pPr lvl="1"/>
            <a:r>
              <a:rPr lang="zh-TW" altLang="en-US" dirty="0"/>
              <a:t>如果你填寫表單的某個區段，然後對已選中的欄位做了更改，所有選擇都會回復預設，且你所做的選擇會失去</a:t>
            </a:r>
            <a:r>
              <a:rPr lang="en-US" dirty="0"/>
              <a:t>.</a:t>
            </a:r>
          </a:p>
          <a:p>
            <a:pPr lvl="2"/>
            <a:r>
              <a:rPr lang="zh-TW" altLang="en-US" dirty="0"/>
              <a:t>例如，如果你選擇一個版本並填寫表單剩餘部分，然後回頭更改版本，你就必須重新填完所有後續欄位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A7CC92-91FB-4772-8522-E73F490A18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65" t="31489" r="10481" b="40142"/>
          <a:stretch/>
        </p:blipFill>
        <p:spPr>
          <a:xfrm>
            <a:off x="2592924" y="1070042"/>
            <a:ext cx="8421481" cy="235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zh-TW" altLang="en-US" sz="3200"/>
              <a:t>形式的邏輯規則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zh-TW" altLang="en-US" sz="2800" dirty="0"/>
              <a:t>根據你的選擇，某些選項將無法使用。</a:t>
            </a:r>
            <a:r>
              <a:rPr lang="en-US" sz="2800" dirty="0"/>
              <a:t>.</a:t>
            </a:r>
          </a:p>
          <a:p>
            <a:pPr lvl="1"/>
            <a:r>
              <a:rPr lang="zh-TW" altLang="en-US" sz="2400" dirty="0"/>
              <a:t>有時候整個下拉功能。
有時只有下拉選單中的選擇</a:t>
            </a:r>
            <a:r>
              <a:rPr lang="en-US" sz="2400" dirty="0"/>
              <a:t>.</a:t>
            </a:r>
          </a:p>
          <a:p>
            <a:pPr lvl="2"/>
            <a:r>
              <a:rPr lang="zh-TW" altLang="en-US" sz="2000" dirty="0"/>
              <a:t>例如：如果您選擇了有版權的版本，我們無法提供經文，只能提供指引</a:t>
            </a:r>
            <a:r>
              <a:rPr lang="en-US" sz="2000" dirty="0"/>
              <a:t>.</a:t>
            </a:r>
          </a:p>
          <a:p>
            <a:pPr lvl="3"/>
            <a:r>
              <a:rPr lang="zh-TW" altLang="en-US" sz="1800" dirty="0"/>
              <a:t>選擇書籍將被鎖定。
包含經文將被鎖定</a:t>
            </a:r>
            <a:r>
              <a:rPr lang="en-US" sz="1800" dirty="0"/>
              <a:t>. </a:t>
            </a:r>
          </a:p>
          <a:p>
            <a:pPr lvl="4"/>
            <a:r>
              <a:rPr lang="zh-TW" altLang="en-US" sz="1800" dirty="0"/>
              <a:t>不。提供指南 只有預設</a:t>
            </a:r>
            <a:r>
              <a:rPr lang="en-US" sz="1800" dirty="0"/>
              <a:t>.</a:t>
            </a:r>
          </a:p>
          <a:p>
            <a:pPr lvl="3"/>
            <a:r>
              <a:rPr lang="zh-TW" altLang="en-US" sz="1800" dirty="0"/>
              <a:t>包含交叉參考將被鎖定。
選擇段落</a:t>
            </a:r>
            <a:r>
              <a:rPr lang="en-US" altLang="zh-TW" sz="1800" dirty="0"/>
              <a:t>/</a:t>
            </a:r>
            <a:r>
              <a:rPr lang="zh-TW" altLang="en-US" sz="1800" dirty="0"/>
              <a:t>經文將被鎖定。
選擇電子書格式將被鎖定</a:t>
            </a:r>
            <a:r>
              <a:rPr lang="en-US" sz="1800" dirty="0"/>
              <a:t>.</a:t>
            </a:r>
          </a:p>
          <a:p>
            <a:pPr lvl="4"/>
            <a:r>
              <a:rPr lang="en-US" sz="1800" dirty="0"/>
              <a:t>PDF </a:t>
            </a:r>
            <a:r>
              <a:rPr lang="ja-JP" altLang="en-US" sz="1800" dirty="0"/>
              <a:t>圖表將預設</a:t>
            </a:r>
            <a:r>
              <a:rPr lang="en-US" sz="1800" dirty="0"/>
              <a:t>.</a:t>
            </a:r>
          </a:p>
          <a:p>
            <a:pPr lvl="3"/>
            <a:r>
              <a:rPr lang="zh-TW" altLang="en-US" sz="1800" dirty="0"/>
              <a:t>耶穌說話經文的可選字型將被鎖定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zh-TW" altLang="en-US" sz="3200"/>
              <a:t>形式的邏輯規則繼續存在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83577"/>
          </a:xfrm>
        </p:spPr>
        <p:txBody>
          <a:bodyPr>
            <a:normAutofit/>
          </a:bodyPr>
          <a:lstStyle/>
          <a:p>
            <a:r>
              <a:rPr lang="zh-TW" altLang="en-US"/>
              <a:t>另一個例子：如果你從第二組中選擇主題</a:t>
            </a:r>
            <a:r>
              <a:rPr lang="en-US" altLang="zh-TW"/>
              <a:t>......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/>
              <a:t>「長度」下拉選單中的章節長度會顯示灰色且無法選擇。
評論將被鎖定。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9759FD-47AA-4811-BAB4-09FE8DD6D3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71" r="25108" b="21138"/>
          <a:stretch/>
        </p:blipFill>
        <p:spPr>
          <a:xfrm>
            <a:off x="2665009" y="1354015"/>
            <a:ext cx="3859563" cy="4017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66A4DD-81E3-40CE-BE38-D1192B3A0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857" y="1354015"/>
            <a:ext cx="2404348" cy="408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zh-TW" altLang="en-US" sz="3200"/>
              <a:t>形式的邏輯規則繼續存在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有時，多個選擇決定另一個選擇是否被鎖定</a:t>
            </a:r>
            <a:r>
              <a:rPr lang="en-US" sz="2400" dirty="0"/>
              <a:t>.</a:t>
            </a:r>
          </a:p>
          <a:p>
            <a:pPr lvl="1"/>
            <a:r>
              <a:rPr lang="zh-TW" altLang="en-US" sz="2000" dirty="0"/>
              <a:t>為了讓評論可選擇</a:t>
            </a:r>
            <a:r>
              <a:rPr lang="en-US" sz="2000" dirty="0"/>
              <a:t>:</a:t>
            </a:r>
          </a:p>
          <a:p>
            <a:pPr lvl="2"/>
            <a:r>
              <a:rPr lang="zh-TW" altLang="en-US" sz="1800" dirty="0"/>
              <a:t>該版本無法受版權保護。
主題必須在第一組主題中。
時長必須是章節長度</a:t>
            </a:r>
            <a:r>
              <a:rPr lang="en-US" sz="1800" dirty="0"/>
              <a:t>.</a:t>
            </a:r>
          </a:p>
          <a:p>
            <a:pPr lvl="2"/>
            <a:endParaRPr lang="en-US" sz="1800" dirty="0"/>
          </a:p>
          <a:p>
            <a:pPr lvl="1"/>
            <a:r>
              <a:rPr lang="zh-TW" altLang="en-US" sz="2000" dirty="0"/>
              <a:t>為了讓選擇段落或詩歌格式成為可選擇</a:t>
            </a:r>
            <a:r>
              <a:rPr lang="en-US" sz="2000" dirty="0"/>
              <a:t>:</a:t>
            </a:r>
          </a:p>
          <a:p>
            <a:pPr lvl="2"/>
            <a:r>
              <a:rPr lang="zh-TW" altLang="en-US" sz="1800" dirty="0"/>
              <a:t>該版本無法受版權保護。
包含聖經必須是肯定的。
必須跳過包含交叉參考，或必須選擇「無交叉參考」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1468</TotalTime>
  <Words>4580</Words>
  <Application>Microsoft Office PowerPoint</Application>
  <PresentationFormat>Widescreen</PresentationFormat>
  <Paragraphs>219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worldbibleplans.com/languages/traditional-chinese/index.html</vt:lpstr>
      <vt:lpstr>PowerPoint Presentation</vt:lpstr>
      <vt:lpstr>歡迎來到世界聖經計畫</vt:lpstr>
      <vt:lpstr>前往電子書申請頁面</vt:lpstr>
      <vt:lpstr>這是申請表——我們將在以下投影片中詳細說明</vt:lpstr>
      <vt:lpstr>形式的機制</vt:lpstr>
      <vt:lpstr>形式的邏輯規則</vt:lpstr>
      <vt:lpstr>形式的邏輯規則繼續存在</vt:lpstr>
      <vt:lpstr>形式的邏輯規則繼續存在</vt:lpstr>
      <vt:lpstr>告訴我們你是誰</vt:lpstr>
      <vt:lpstr>從下拉選單中選擇您的居住國家</vt:lpstr>
      <vt:lpstr>請輸入您的電子郵件地址</vt:lpstr>
      <vt:lpstr>選擇你的語言</vt:lpstr>
      <vt:lpstr>你選擇語言的版本列表會自動填入</vt:lpstr>
      <vt:lpstr>這就是你可能看到的例子</vt:lpstr>
      <vt:lpstr>在列表中搜尋</vt:lpstr>
      <vt:lpstr>版權版本  如果您選擇受版權保護的聖經版本，表單上的部分欄位將被鎖定。依法，我們只能提供版權版本的指南。您會在版本說明的末尾看到版權符號 ©. </vt:lpstr>
      <vt:lpstr>在你選擇的開頭點選圓形按鈕</vt:lpstr>
      <vt:lpstr>下拉選單會關閉，表單會顯示你選擇的版本</vt:lpstr>
      <vt:lpstr>主題 </vt:lpstr>
      <vt:lpstr>主題持續 </vt:lpstr>
      <vt:lpstr>主題持續 </vt:lpstr>
      <vt:lpstr>主題持續</vt:lpstr>
      <vt:lpstr>主題持續 </vt:lpstr>
      <vt:lpstr>如果你選擇了「1 本書深度探討」主題，請選擇一本書。否則，這個選項會被鎖定</vt:lpstr>
      <vt:lpstr>包含聖經經文</vt:lpstr>
      <vt:lpstr>可選擇包含交叉參考</vt:lpstr>
      <vt:lpstr>包含交叉參考 – 縮寫範例</vt:lpstr>
      <vt:lpstr>包含交叉參考 – 全文範例</vt:lpstr>
      <vt:lpstr>閱讀時長</vt:lpstr>
      <vt:lpstr>選擇閱讀頻率</vt:lpstr>
      <vt:lpstr>每日精選閱讀</vt:lpstr>
      <vt:lpstr>選擇段落或詩體格式</vt:lpstr>
      <vt:lpstr>包含評論 - 逐章選擇評論納入你的計畫。</vt:lpstr>
      <vt:lpstr>依日期、日期或兩者選擇</vt:lpstr>
      <vt:lpstr>點擊行事曆以選擇閱讀開始日期。如果您選擇了自訂時長，請選擇閱讀結束日期</vt:lpstr>
      <vt:lpstr>選擇電子書格式</vt:lpstr>
      <vt:lpstr>耶穌說話經文的可選字型</vt:lpstr>
      <vt:lpstr>可選：若您希望未來不再收到 WBP 的電子郵件，請選擇「否」</vt:lpstr>
      <vt:lpstr>可選：請在此輸入任何額外請求</vt:lpstr>
      <vt:lpstr>請告訴我們你是怎麼知道我們的，以及這是你第一次讀聖經</vt:lpstr>
      <vt:lpstr>點擊提交</vt:lpstr>
      <vt:lpstr>堅振頁</vt:lpstr>
      <vt:lpstr>確認頁續</vt:lpstr>
      <vt:lpstr>成功投稿頁面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226</cp:revision>
  <dcterms:created xsi:type="dcterms:W3CDTF">2024-04-27T16:46:20Z</dcterms:created>
  <dcterms:modified xsi:type="dcterms:W3CDTF">2026-09-09T16:17:26Z</dcterms:modified>
</cp:coreProperties>
</file>