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79" r:id="rId3"/>
    <p:sldId id="257" r:id="rId4"/>
    <p:sldId id="293" r:id="rId5"/>
    <p:sldId id="259" r:id="rId6"/>
    <p:sldId id="260" r:id="rId7"/>
    <p:sldId id="277" r:id="rId8"/>
    <p:sldId id="276" r:id="rId9"/>
    <p:sldId id="261" r:id="rId10"/>
    <p:sldId id="262" r:id="rId11"/>
    <p:sldId id="263" r:id="rId12"/>
    <p:sldId id="287" r:id="rId13"/>
    <p:sldId id="264" r:id="rId14"/>
    <p:sldId id="285" r:id="rId15"/>
    <p:sldId id="265" r:id="rId16"/>
    <p:sldId id="297" r:id="rId17"/>
    <p:sldId id="294" r:id="rId18"/>
    <p:sldId id="295" r:id="rId19"/>
    <p:sldId id="296" r:id="rId20"/>
    <p:sldId id="298" r:id="rId21"/>
    <p:sldId id="299" r:id="rId22"/>
    <p:sldId id="300" r:id="rId23"/>
    <p:sldId id="281" r:id="rId24"/>
    <p:sldId id="268" r:id="rId25"/>
    <p:sldId id="280" r:id="rId26"/>
    <p:sldId id="269" r:id="rId27"/>
    <p:sldId id="291" r:id="rId28"/>
    <p:sldId id="283" r:id="rId29"/>
    <p:sldId id="275" r:id="rId30"/>
    <p:sldId id="301" r:id="rId31"/>
    <p:sldId id="292" r:id="rId32"/>
    <p:sldId id="288" r:id="rId33"/>
    <p:sldId id="289" r:id="rId34"/>
    <p:sldId id="286" r:id="rId35"/>
    <p:sldId id="273"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1/25/2026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1/25/2026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1/25/2026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1/25/2026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1/25/2026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1/25/2026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1/25/2026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1/25/2026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1/25/2026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1/25/2026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1/25/2026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1/25/2026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1/25/2026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1/25/2026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1/25/2026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1/25/2026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1/25/2026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p:txBody>
          <a:bodyPr>
            <a:normAutofit/>
          </a:bodyPr>
          <a:lstStyle/>
          <a:p>
            <a:r>
              <a:rPr lang="en-US" sz="3500" dirty="0"/>
              <a:t>worldbibleplans.com</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dirty="0"/>
              <a:t>Steg-</a:t>
            </a:r>
            <a:r>
              <a:rPr lang="en-US" sz="2400" dirty="0" err="1"/>
              <a:t>för</a:t>
            </a:r>
            <a:r>
              <a:rPr lang="en-US" sz="2400" dirty="0"/>
              <a:t>-Steg-</a:t>
            </a:r>
            <a:r>
              <a:rPr lang="en-US" sz="2400" dirty="0" err="1"/>
              <a:t>Instruktioner</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sv-SE" dirty="0"/>
              <a:t>Versionslistan som är kopplad till ditt språkval fylls i automatiskt</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sv-SE" dirty="0"/>
              <a:t>Versionslistan är alfabetisk.  Beskrivningen av den specifika översättningen kommer att berätta om översättningen är</a:t>
            </a:r>
            <a:r>
              <a:rPr lang="en-US" dirty="0"/>
              <a:t>:</a:t>
            </a:r>
          </a:p>
          <a:p>
            <a:pPr lvl="1"/>
            <a:r>
              <a:rPr lang="sv-SE" dirty="0"/>
              <a:t>Komplett Bibel utan apokryfer - 66 böcker (Gamla och Nya testamentet)
Komplett bibel med ? Apokryfiska böcker (Gamla och Nya testamentet med några apokryfiska böcker. "?" representerar antalet böcker.
Endast Nya testamentet - De 27 böckerna i Nya testamentet
Nya testamentet med andra böcker - De 27 böckerna i Nya testamentet plus ett antal böcker i Gamla testamentet
Endast Gamla testamentet – De 39 böckerna i Gamla testamentet
Saknas "?" Bok(ar) – Vissa översättningar saknar böcker.  "?" representerar antalet böcker som saknas
“?” Böcker – Vissa översättningar har ett begränsat antal böcker.  "?" representerar antalet böcker i översättningen</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72380C8-4A15-43D7-91B5-4350D564837D}"/>
              </a:ext>
            </a:extLst>
          </p:cNvPr>
          <p:cNvPicPr>
            <a:picLocks noChangeAspect="1"/>
          </p:cNvPicPr>
          <p:nvPr/>
        </p:nvPicPr>
        <p:blipFill rotWithShape="1">
          <a:blip r:embed="rId2"/>
          <a:srcRect l="16286" t="36747" r="38643" b="252"/>
          <a:stretch/>
        </p:blipFill>
        <p:spPr>
          <a:xfrm>
            <a:off x="2691691" y="1398458"/>
            <a:ext cx="6164927" cy="466769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1280890"/>
          </a:xfrm>
        </p:spPr>
        <p:txBody>
          <a:bodyPr/>
          <a:lstStyle/>
          <a:p>
            <a:r>
              <a:rPr lang="sv-SE" dirty="0"/>
              <a:t>Det här är ett modifierat exempel på vad du kan se</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sv-SE" dirty="0"/>
              <a:t>(IC xxxx) är en intern kod som vi använder för att behandla din begäran</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092639" y="4049486"/>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136571" y="4488869"/>
            <a:ext cx="3048000" cy="157728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Sök</a:t>
            </a:r>
            <a:r>
              <a:rPr lang="en-US" dirty="0"/>
              <a:t> </a:t>
            </a:r>
            <a:r>
              <a:rPr lang="en-US" dirty="0" err="1"/>
              <a:t>i</a:t>
            </a:r>
            <a:r>
              <a:rPr lang="en-US" dirty="0"/>
              <a:t> </a:t>
            </a:r>
            <a:r>
              <a:rPr lang="en-US" dirty="0" err="1"/>
              <a:t>listan</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831346" y="2272937"/>
            <a:ext cx="860345" cy="93723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n-US" sz="3200" dirty="0" err="1"/>
              <a:t>Upphovsrättsskyddade</a:t>
            </a:r>
            <a:r>
              <a:rPr lang="en-US" sz="3200" dirty="0"/>
              <a:t> </a:t>
            </a:r>
            <a:r>
              <a:rPr lang="en-US" sz="3200" dirty="0" err="1"/>
              <a:t>versioner</a:t>
            </a:r>
            <a:r>
              <a:rPr lang="en-US" sz="1200" dirty="0"/>
              <a:t> </a:t>
            </a:r>
            <a:br>
              <a:rPr lang="en-US" sz="1200" dirty="0"/>
            </a:br>
            <a:br>
              <a:rPr lang="en-US" sz="1200" dirty="0"/>
            </a:br>
            <a:r>
              <a:rPr lang="sv-SE" sz="1600" b="1" dirty="0">
                <a:solidFill>
                  <a:srgbClr val="2F4858"/>
                </a:solidFill>
                <a:latin typeface="Philosopher"/>
              </a:rPr>
              <a:t>Vissa fält i formuläret kommer att låsas om du väljer en upphovsrättsskyddad bibelversion. Enligt lag kan vi endast tillhandahålla en guide för upphovsrättsskyddade versioner.  Du kommer att se copyrightsymbolen "©" i slutet av versionsbeskrivningen</a:t>
            </a:r>
            <a:r>
              <a:rPr lang="en-US" sz="1600" b="1" i="0" dirty="0">
                <a:solidFill>
                  <a:srgbClr val="2F4858"/>
                </a:solidFill>
                <a:effectLst/>
                <a:latin typeface="Philosopher"/>
              </a:rPr>
              <a:t>.</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3579233"/>
            <a:ext cx="8915400" cy="3196046"/>
          </a:xfrm>
        </p:spPr>
        <p:txBody>
          <a:bodyPr>
            <a:normAutofit fontScale="92500" lnSpcReduction="20000"/>
          </a:bodyPr>
          <a:lstStyle/>
          <a:p>
            <a:r>
              <a:rPr lang="sv-SE" dirty="0">
                <a:cs typeface="Times New Roman" panose="02020603050405020304" pitchFamily="18" charset="0"/>
              </a:rPr>
              <a:t>Enligt lag har vi inte rätt att tillhandahålla den bibliska texten för bibelöversättningar under nuvarande upphovsrätt.  Alla versioner som är under en aktuell upphovsrätt kommer att ha symbolen "©" i slutet.  För dessa versioner kan vi bara tillhandahålla en guide</a:t>
            </a:r>
            <a:r>
              <a:rPr lang="en-US" dirty="0">
                <a:cs typeface="Times New Roman" panose="02020603050405020304" pitchFamily="18" charset="0"/>
              </a:rPr>
              <a:t>.</a:t>
            </a:r>
          </a:p>
          <a:p>
            <a:r>
              <a:rPr lang="en-US" dirty="0">
                <a:cs typeface="Times New Roman" panose="02020603050405020304" pitchFamily="18" charset="0"/>
              </a:rPr>
              <a:t> </a:t>
            </a:r>
            <a:r>
              <a:rPr lang="sv-SE" dirty="0">
                <a:cs typeface="Times New Roman" panose="02020603050405020304" pitchFamily="18" charset="0"/>
              </a:rPr>
              <a:t>Om du väljer en version som omfattas av upphovsrätt</a:t>
            </a:r>
            <a:endParaRPr lang="en-US" dirty="0">
              <a:cs typeface="Times New Roman" panose="02020603050405020304" pitchFamily="18" charset="0"/>
            </a:endParaRPr>
          </a:p>
          <a:p>
            <a:pPr lvl="1"/>
            <a:r>
              <a:rPr lang="sv-SE" dirty="0">
                <a:cs typeface="Times New Roman" panose="02020603050405020304" pitchFamily="18" charset="0"/>
              </a:rPr>
              <a:t>Inkludera skrifter kommer som standard att vara "Nej" och fältet kommer att låsas
Välj Format kommer att låsas
Välj e-boksformat kommer som standard att vara "PDF Chart" och fältet kommer att låsas</a:t>
            </a:r>
            <a:endParaRPr lang="en-US" dirty="0">
              <a:cs typeface="Times New Roman" panose="02020603050405020304" pitchFamily="18" charset="0"/>
            </a:endParaRPr>
          </a:p>
          <a:p>
            <a:pPr lvl="2"/>
            <a:r>
              <a:rPr lang="en-US" dirty="0">
                <a:cs typeface="Times New Roman" panose="02020603050405020304" pitchFamily="18" charset="0"/>
              </a:rPr>
              <a:t> </a:t>
            </a:r>
            <a:r>
              <a:rPr lang="sv-SE" dirty="0">
                <a:cs typeface="Times New Roman" panose="02020603050405020304" pitchFamily="18" charset="0"/>
              </a:rPr>
              <a:t>Om du inte också väljer en kommentar</a:t>
            </a:r>
            <a:endParaRPr lang="en-US" dirty="0">
              <a:cs typeface="Times New Roman" panose="02020603050405020304" pitchFamily="18" charset="0"/>
            </a:endParaRPr>
          </a:p>
          <a:p>
            <a:pPr lvl="1"/>
            <a:r>
              <a:rPr lang="sv-SE" dirty="0">
                <a:cs typeface="Times New Roman" panose="02020603050405020304" pitchFamily="18" charset="0"/>
              </a:rPr>
              <a:t>Röda bokstavsverser kommer att låsas</a:t>
            </a:r>
            <a:endParaRPr lang="en-US" dirty="0">
              <a:cs typeface="Times New Roman" panose="02020603050405020304" pitchFamily="18" charset="0"/>
            </a:endParaRPr>
          </a:p>
          <a:p>
            <a:pPr lvl="1"/>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84C743-561D-4E23-BBB5-6926CC626177}"/>
              </a:ext>
            </a:extLst>
          </p:cNvPr>
          <p:cNvPicPr>
            <a:picLocks noChangeAspect="1"/>
          </p:cNvPicPr>
          <p:nvPr/>
        </p:nvPicPr>
        <p:blipFill rotWithShape="1">
          <a:blip r:embed="rId2"/>
          <a:srcRect l="16786" t="63718" r="41071" b="13257"/>
          <a:stretch/>
        </p:blipFill>
        <p:spPr>
          <a:xfrm>
            <a:off x="2589212" y="1791781"/>
            <a:ext cx="7246381" cy="2144486"/>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sv-SE" dirty="0"/>
              <a:t>Klicka på den radiella knappen i början av ditt val</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sv-SE" dirty="0"/>
              <a:t>I det här exemplet har jag valt</a:t>
            </a:r>
            <a:r>
              <a:rPr lang="en-US" dirty="0"/>
              <a:t> “American King James Version (AKJV) (1999) (Complete Bible) (IC 0507)</a:t>
            </a:r>
          </a:p>
          <a:p>
            <a:pPr lvl="1"/>
            <a:r>
              <a:rPr lang="sv-SE" dirty="0"/>
              <a:t>Du kan bara göra ett val per begäran.  Om du vill ha flera versioner måste du skicka in flera begäranden</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517589" y="2464641"/>
            <a:ext cx="643467" cy="49106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3004457" y="2955708"/>
            <a:ext cx="435029" cy="120989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508619"/>
          </a:xfrm>
        </p:spPr>
        <p:txBody>
          <a:bodyPr>
            <a:normAutofit/>
          </a:bodyPr>
          <a:lstStyle/>
          <a:p>
            <a:r>
              <a:rPr lang="sv-SE" sz="1800" dirty="0"/>
              <a:t>Rullgardinsmenyn stängs och formuläret visar den version du valde</a:t>
            </a:r>
            <a:endParaRPr lang="en-US" sz="18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9"/>
            <a:ext cx="8915400" cy="708292"/>
          </a:xfrm>
        </p:spPr>
        <p:txBody>
          <a:bodyPr>
            <a:normAutofit/>
          </a:bodyPr>
          <a:lstStyle/>
          <a:p>
            <a:r>
              <a:rPr lang="sv-SE" dirty="0"/>
              <a:t>Du kan ändra ditt val genom att klicka på knappen ” Tillbaka till versionerna"</a:t>
            </a:r>
            <a:endParaRPr lang="en-US" dirty="0"/>
          </a:p>
        </p:txBody>
      </p:sp>
      <p:pic>
        <p:nvPicPr>
          <p:cNvPr id="5" name="Picture 4">
            <a:extLst>
              <a:ext uri="{FF2B5EF4-FFF2-40B4-BE49-F238E27FC236}">
                <a16:creationId xmlns:a16="http://schemas.microsoft.com/office/drawing/2014/main" id="{5FFC1BD4-BF5C-4D8B-9AF8-3E399BAB340D}"/>
              </a:ext>
            </a:extLst>
          </p:cNvPr>
          <p:cNvPicPr>
            <a:picLocks noChangeAspect="1"/>
          </p:cNvPicPr>
          <p:nvPr/>
        </p:nvPicPr>
        <p:blipFill rotWithShape="1">
          <a:blip r:embed="rId2"/>
          <a:srcRect l="16596" t="35824" r="47340" b="39089"/>
          <a:stretch/>
        </p:blipFill>
        <p:spPr>
          <a:xfrm>
            <a:off x="2592925" y="1118681"/>
            <a:ext cx="6972600" cy="2607013"/>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624110"/>
            <a:ext cx="8911687" cy="1492557"/>
          </a:xfrm>
        </p:spPr>
        <p:txBody>
          <a:bodyPr>
            <a:normAutofit/>
          </a:bodyPr>
          <a:lstStyle/>
          <a:p>
            <a:r>
              <a:rPr lang="sv-SE" dirty="0"/>
              <a:t>Klicka på rullgardinsmenyn "Inkludera skriftställen".</a:t>
            </a:r>
            <a:endParaRPr lang="en-US"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4445000"/>
            <a:ext cx="8915400" cy="1839226"/>
          </a:xfrm>
        </p:spPr>
        <p:txBody>
          <a:bodyPr>
            <a:normAutofit fontScale="92500" lnSpcReduction="10000"/>
          </a:bodyPr>
          <a:lstStyle/>
          <a:p>
            <a:r>
              <a:rPr lang="sv-SE" dirty="0"/>
              <a:t>Det här alternativet är att välja mellan</a:t>
            </a:r>
            <a:endParaRPr lang="en-US" dirty="0"/>
          </a:p>
          <a:p>
            <a:pPr lvl="1"/>
            <a:r>
              <a:rPr lang="sv-SE" dirty="0"/>
              <a:t>Ja.  Tillhandahåll skrifter - Inkludera skrifterna i din läsplan (beroende på upphovsrätt)
Nej. Ge endast vägledning – Ta inte med skrifterna</a:t>
            </a:r>
            <a:endParaRPr lang="en-US" dirty="0"/>
          </a:p>
          <a:p>
            <a:pPr lvl="2"/>
            <a:r>
              <a:rPr lang="sv-SE" dirty="0"/>
              <a:t>Det här alternativet inkluderar endast de dagliga rubrikerna (finns i pdf-diagramformat)
Det här alternativet är för dem som vill använda sin egen papperskopia av Bibeln eller för bibelversioner under en aktuell upphovsrätt</a:t>
            </a:r>
            <a:endParaRPr lang="en-US" dirty="0"/>
          </a:p>
        </p:txBody>
      </p:sp>
      <p:pic>
        <p:nvPicPr>
          <p:cNvPr id="6" name="Picture 5">
            <a:extLst>
              <a:ext uri="{FF2B5EF4-FFF2-40B4-BE49-F238E27FC236}">
                <a16:creationId xmlns:a16="http://schemas.microsoft.com/office/drawing/2014/main" id="{094696C2-130D-454B-8858-E0AA4F8A69FC}"/>
              </a:ext>
            </a:extLst>
          </p:cNvPr>
          <p:cNvPicPr>
            <a:picLocks noChangeAspect="1"/>
          </p:cNvPicPr>
          <p:nvPr/>
        </p:nvPicPr>
        <p:blipFill rotWithShape="1">
          <a:blip r:embed="rId2"/>
          <a:srcRect l="16995" t="29974" r="51090" b="48293"/>
          <a:stretch/>
        </p:blipFill>
        <p:spPr>
          <a:xfrm>
            <a:off x="2665377" y="1854019"/>
            <a:ext cx="6123527" cy="2241325"/>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259343E-1011-423A-9806-43F76B84BC50}"/>
              </a:ext>
            </a:extLst>
          </p:cNvPr>
          <p:cNvPicPr>
            <a:picLocks noChangeAspect="1"/>
          </p:cNvPicPr>
          <p:nvPr/>
        </p:nvPicPr>
        <p:blipFill rotWithShape="1">
          <a:blip r:embed="rId2"/>
          <a:srcRect l="61676" t="32262" r="18697" b="12423"/>
          <a:stretch/>
        </p:blipFill>
        <p:spPr>
          <a:xfrm>
            <a:off x="4487698" y="657328"/>
            <a:ext cx="2481565" cy="3759029"/>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rmAutofit/>
          </a:bodyPr>
          <a:lstStyle/>
          <a:p>
            <a:r>
              <a:rPr lang="sv-SE" sz="2000" dirty="0"/>
              <a:t>Välj rullgardinsmenyn "Lästid" och klicka på ditt val</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4498330"/>
            <a:ext cx="10713303" cy="2144866"/>
          </a:xfrm>
        </p:spPr>
        <p:txBody>
          <a:bodyPr>
            <a:normAutofit fontScale="85000" lnSpcReduction="20000"/>
          </a:bodyPr>
          <a:lstStyle/>
          <a:p>
            <a:r>
              <a:rPr lang="sv-SE" dirty="0"/>
              <a:t>Välj mellan så lite som 30 dagar eller så lång tid som 3 år.
Eller välj mellan 1–6 kapitel per dag</a:t>
            </a:r>
            <a:endParaRPr lang="en-US" dirty="0"/>
          </a:p>
          <a:p>
            <a:pPr lvl="1"/>
            <a:r>
              <a:rPr lang="sv-SE" dirty="0"/>
              <a:t>1–6 kapitellängder är endast tillgängliga för "linjära" teman (1 bok Deep Dive, Straight (Första Moseboken till Uppenbarelseboken), Endast Gamla testamentet, Endast Nya testamentet, Psaltaren och Ordspråken, Apostlarna och Paulus, Gamla testamentets stora och mindre profeter samt Torah)
Längden på kapitlen beror på vilken översättning du väljer
Kommentarer finns endast tillgängliga med kapitellängd (inklusive 1 år per kapitel)</a:t>
            </a:r>
            <a:endParaRPr lang="en-US" b="1" dirty="0"/>
          </a:p>
          <a:p>
            <a:r>
              <a:rPr lang="sv-SE" dirty="0"/>
              <a:t>Eller skapa en anpassad längd genom att ange start- och slutdatum nedan</a:t>
            </a:r>
            <a:endParaRPr lang="en-US" dirty="0"/>
          </a:p>
        </p:txBody>
      </p:sp>
      <p:sp>
        <p:nvSpPr>
          <p:cNvPr id="7" name="Content Placeholder 2">
            <a:extLst>
              <a:ext uri="{FF2B5EF4-FFF2-40B4-BE49-F238E27FC236}">
                <a16:creationId xmlns:a16="http://schemas.microsoft.com/office/drawing/2014/main" id="{B1A529FC-F2FC-41CF-B518-73D944388CFB}"/>
              </a:ext>
            </a:extLst>
          </p:cNvPr>
          <p:cNvSpPr txBox="1">
            <a:spLocks/>
          </p:cNvSpPr>
          <p:nvPr/>
        </p:nvSpPr>
        <p:spPr>
          <a:xfrm>
            <a:off x="397975" y="3486417"/>
            <a:ext cx="3629244" cy="101191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sv-SE" sz="1600" dirty="0"/>
              <a:t>Välj Anpassat om du vill sätta start- och slutdatum längre ner i formuläret</a:t>
            </a:r>
            <a:endParaRPr lang="en-US" sz="1600"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a:off x="3332285" y="4145737"/>
            <a:ext cx="1178437" cy="109747"/>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3" name="Content Placeholder 2">
            <a:extLst>
              <a:ext uri="{FF2B5EF4-FFF2-40B4-BE49-F238E27FC236}">
                <a16:creationId xmlns:a16="http://schemas.microsoft.com/office/drawing/2014/main" id="{109E1035-DF97-4963-8780-D5EB99C7B5B0}"/>
              </a:ext>
            </a:extLst>
          </p:cNvPr>
          <p:cNvSpPr txBox="1">
            <a:spLocks/>
          </p:cNvSpPr>
          <p:nvPr/>
        </p:nvSpPr>
        <p:spPr>
          <a:xfrm>
            <a:off x="7760068" y="3180945"/>
            <a:ext cx="3629244" cy="1153254"/>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sv-SE" sz="1600" dirty="0"/>
              <a:t>Välj 1 år per kapitel teman för gammal/nytt och nytt/gammalt per kapitel-teman</a:t>
            </a:r>
            <a:endParaRPr lang="en-US" sz="1600" dirty="0"/>
          </a:p>
        </p:txBody>
      </p:sp>
      <p:cxnSp>
        <p:nvCxnSpPr>
          <p:cNvPr id="14" name="Straight Arrow Connector 13">
            <a:extLst>
              <a:ext uri="{FF2B5EF4-FFF2-40B4-BE49-F238E27FC236}">
                <a16:creationId xmlns:a16="http://schemas.microsoft.com/office/drawing/2014/main" id="{A5FCBC57-5442-44B1-9743-FC67009B7ED7}"/>
              </a:ext>
            </a:extLst>
          </p:cNvPr>
          <p:cNvCxnSpPr>
            <a:cxnSpLocks/>
          </p:cNvCxnSpPr>
          <p:nvPr/>
        </p:nvCxnSpPr>
        <p:spPr>
          <a:xfrm flipH="1">
            <a:off x="5733938" y="3830209"/>
            <a:ext cx="2161554" cy="22304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23641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sv-SE" sz="2000" dirty="0"/>
              <a:t>Välj valfritt rullgardinsmenyn "Inkludera korsreferenser?" och välj</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85000" lnSpcReduction="20000"/>
          </a:bodyPr>
          <a:lstStyle/>
          <a:p>
            <a:r>
              <a:rPr lang="sv-SE" altLang="en-US" dirty="0">
                <a:solidFill>
                  <a:srgbClr val="676768"/>
                </a:solidFill>
                <a:latin typeface="Poppins" panose="00000500000000000000" pitchFamily="2" charset="0"/>
                <a:cs typeface="Poppins" panose="00000500000000000000" pitchFamily="2" charset="0"/>
              </a:rPr>
              <a:t>Välj mellan förkortningar och skriftliga korsreferenser</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sv-SE" altLang="en-US" dirty="0">
                <a:solidFill>
                  <a:srgbClr val="676768"/>
                </a:solidFill>
                <a:latin typeface="Poppins" panose="00000500000000000000" pitchFamily="2" charset="0"/>
                <a:cs typeface="Poppins" panose="00000500000000000000" pitchFamily="2" charset="0"/>
              </a:rPr>
              <a:t>För fullständig verstext erbjuder WBP Nya testamentets referenser för Gamla testamentets verser och vice versa.
När det gäller förkortningar erbjuder WBP alla korsreferenser eller Nya testamentets referenser för Gamla testamentets verser och vice versa</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sv-SE" altLang="en-US" dirty="0">
                <a:solidFill>
                  <a:srgbClr val="676768"/>
                </a:solidFill>
                <a:latin typeface="Poppins" panose="00000500000000000000" pitchFamily="2" charset="0"/>
                <a:cs typeface="Poppins" panose="00000500000000000000" pitchFamily="2" charset="0"/>
              </a:rPr>
              <a:t>Korsreferenser finns inte tillgängliga för upphovsrättsskyddade versioner.
Din plan måste innehålla skrifter.
Fungerar endast med versformatet</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1050" b="0" i="0" u="none" strike="noStrike" cap="none" normalizeH="0" baseline="0" dirty="0">
                <a:ln>
                  <a:noFill/>
                </a:ln>
                <a:solidFill>
                  <a:schemeClr val="tx1"/>
                </a:solidFill>
                <a:effectLst/>
              </a:rPr>
              <a:t> </a:t>
            </a:r>
            <a:endParaRPr kumimoji="0" lang="en-US" altLang="en-US" sz="28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sv-SE" sz="1100" dirty="0"/>
              <a:t>Google AI – En bibelkorsreferens är en notis som leder läsaren till en annan vers eller passage i Bibeln med ett relaterat tema, ord eller idé, vilket hjälper till att koppla samman olika delar av skriften och öka förståelsen. Dessa referenser länkar samman relaterade begrepp, profetior och händelser, vilket gör att ett avsnitt kan kasta ljus över ett annat.</a:t>
            </a:r>
            <a:endParaRPr lang="en-US" sz="1100" dirty="0"/>
          </a:p>
        </p:txBody>
      </p:sp>
      <p:pic>
        <p:nvPicPr>
          <p:cNvPr id="6" name="Picture 5">
            <a:extLst>
              <a:ext uri="{FF2B5EF4-FFF2-40B4-BE49-F238E27FC236}">
                <a16:creationId xmlns:a16="http://schemas.microsoft.com/office/drawing/2014/main" id="{31ECDBB7-B458-44B7-A566-0FA62270A340}"/>
              </a:ext>
            </a:extLst>
          </p:cNvPr>
          <p:cNvPicPr>
            <a:picLocks noChangeAspect="1"/>
          </p:cNvPicPr>
          <p:nvPr/>
        </p:nvPicPr>
        <p:blipFill rotWithShape="1">
          <a:blip r:embed="rId2"/>
          <a:srcRect l="39495" t="26323" r="40399" b="30629"/>
          <a:stretch/>
        </p:blipFill>
        <p:spPr>
          <a:xfrm>
            <a:off x="2003896" y="710119"/>
            <a:ext cx="2451371" cy="2821022"/>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en-US" sz="2000" dirty="0" err="1"/>
              <a:t>Inkludera</a:t>
            </a:r>
            <a:r>
              <a:rPr lang="en-US" sz="2000" dirty="0"/>
              <a:t> </a:t>
            </a:r>
            <a:r>
              <a:rPr lang="en-US" sz="2000" dirty="0" err="1"/>
              <a:t>korsreferens</a:t>
            </a:r>
            <a:r>
              <a:rPr lang="en-US" sz="2000" dirty="0"/>
              <a:t>?" </a:t>
            </a:r>
            <a:r>
              <a:rPr lang="en-US" sz="2000" dirty="0" err="1"/>
              <a:t>Exempel</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845035"/>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1200" dirty="0"/>
              <a:t>Exempel 2 – Förkortning endast för motsatta testamentet.  I detta exempel finns endast referenser till Gamla testamentet</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792480"/>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1200" dirty="0"/>
              <a:t>Exempel 1 – Alla förkortningar.  I detta exempel finns referenser till Gamla testamentet och Nya testamentet</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1576868"/>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1580703"/>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3288323" y="214805"/>
            <a:ext cx="5644662" cy="577675"/>
          </a:xfrm>
        </p:spPr>
        <p:txBody>
          <a:bodyPr>
            <a:normAutofit/>
          </a:bodyPr>
          <a:lstStyle/>
          <a:p>
            <a:r>
              <a:rPr lang="en-US" sz="2000" dirty="0" err="1"/>
              <a:t>Inkludera</a:t>
            </a:r>
            <a:r>
              <a:rPr lang="en-US" sz="2000" dirty="0"/>
              <a:t> </a:t>
            </a:r>
            <a:r>
              <a:rPr lang="en-US" sz="2000" dirty="0" err="1"/>
              <a:t>korsreferens</a:t>
            </a:r>
            <a:r>
              <a:rPr lang="en-US" sz="2000" dirty="0"/>
              <a:t>?" </a:t>
            </a:r>
            <a:r>
              <a:rPr lang="en-US" sz="2000" dirty="0" err="1"/>
              <a:t>Exempel</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845035"/>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1200" dirty="0"/>
              <a:t>Exempel 4 – Fullständiga versreferenser.  I detta exempel finns endast Gamla testamentets referenser i versform</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792480"/>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1200" dirty="0"/>
              <a:t>Exempel 3 – Fullständiga vers-korsreferenser.  I detta exempel finns endast Gamla testamentets referenser i styckeformat</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1576869"/>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1629424"/>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Har du som kristen någonsin läst igenom hela Bibeln?</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Var det fördelaktigt för ditt liv?</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Nej</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Varför inte?  Skulle en enkel läsplan ha hjälpt till att öka fördelarna?</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Nej</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Använde</a:t>
            </a:r>
            <a:r>
              <a:rPr lang="en-US" sz="1200" dirty="0">
                <a:solidFill>
                  <a:schemeClr val="tx1"/>
                </a:solidFill>
              </a:rPr>
              <a:t> du en </a:t>
            </a:r>
            <a:r>
              <a:rPr lang="en-US" sz="1200" dirty="0" err="1">
                <a:solidFill>
                  <a:schemeClr val="tx1"/>
                </a:solidFill>
              </a:rPr>
              <a:t>läsplan</a:t>
            </a:r>
            <a:r>
              <a:rPr lang="en-US" sz="1200" dirty="0">
                <a:solidFill>
                  <a:schemeClr val="tx1"/>
                </a:solidFill>
              </a:rPr>
              <a:t>?</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Tycker du att det är viktigt som kristen att läsa hela Bibeln?</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Vad hindrar dig från att läsa hela Bibeln?</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Tar det för lång tid?</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Nej</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Varför</a:t>
            </a:r>
            <a:r>
              <a:rPr lang="en-US" sz="1200" dirty="0">
                <a:solidFill>
                  <a:schemeClr val="tx1"/>
                </a:solidFill>
              </a:rPr>
              <a:t> </a:t>
            </a:r>
            <a:r>
              <a:rPr lang="en-US" sz="1200" dirty="0" err="1">
                <a:solidFill>
                  <a:schemeClr val="tx1"/>
                </a:solidFill>
              </a:rPr>
              <a:t>inte</a:t>
            </a:r>
            <a:r>
              <a:rPr lang="en-US" sz="1200" dirty="0">
                <a:solidFill>
                  <a:schemeClr val="tx1"/>
                </a:solidFill>
              </a:rPr>
              <a:t>?</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Är det för skrämmande?  Det är en stor svår bok att läsa?</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690762"/>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WBP har GRATIS bibelläsningsplaner som stöder alla tidsåtaganden från 5 minuter till 60 minuter per dag eller valfritt antal dagar i veckan.</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688317"/>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WBP tillhandahåller GRATIS planer i lättlästa översättningar.  Även de största uppgifterna blir genomförbara när de delas upp i små, lätthanterliga steg.</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Gjorde läsplanen uppgiften mer hanterbar?</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Skulle en specialgjord läsplan ha gjort uppgiften mer hanterbar?</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Nej</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690762"/>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På WBP tror vi att läsning av Bibeln ger enorma fördelar i alla våra liv.</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51169" y="3508206"/>
            <a:ext cx="1372167"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688318"/>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Vilken plan använde du?  WBP har ett stort utbud att välja mellan.</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230079" y="3590907"/>
            <a:ext cx="1294745"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691423"/>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Prova en GRATIS plan på WBP</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Nej</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688317"/>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WBP tillhandahåller GRATIS planer med flera teman som kronologisk, M'Cheyne, etc. för att lägga till lite variation</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Är</a:t>
            </a:r>
            <a:r>
              <a:rPr lang="en-US" sz="1200" dirty="0">
                <a:solidFill>
                  <a:schemeClr val="tx1"/>
                </a:solidFill>
              </a:rPr>
              <a:t> det </a:t>
            </a:r>
            <a:r>
              <a:rPr lang="en-US" sz="1200" dirty="0" err="1">
                <a:solidFill>
                  <a:schemeClr val="tx1"/>
                </a:solidFill>
              </a:rPr>
              <a:t>för</a:t>
            </a:r>
            <a:r>
              <a:rPr lang="en-US" sz="1200" dirty="0">
                <a:solidFill>
                  <a:schemeClr val="tx1"/>
                </a:solidFill>
              </a:rPr>
              <a:t> </a:t>
            </a:r>
            <a:r>
              <a:rPr lang="en-US" sz="1200" dirty="0" err="1">
                <a:solidFill>
                  <a:schemeClr val="tx1"/>
                </a:solidFill>
              </a:rPr>
              <a:t>tråkigt</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61538" y="3966717"/>
            <a:ext cx="1203175"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57501" y="3513483"/>
            <a:ext cx="1604436"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071451"/>
            <a:ext cx="11903617" cy="7449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Om du har försökt och misslyckats med att läsa Bibeln, besök oss på https://worldbibleplans.com/languages/swedish/index.html och skapa en GRATIS anpassad bibelläsningsplan.  Välj bland en mängd olika språk, översättningar, tidsåtgångar, teman och e-boksformat.  Så här enkelt är det.  Skapa en plan, WBP skapar den, och på mindre än 1 dag får du en länk för att ladda ner din anpassade GRATIS utformade bibelläsningsplan med eller utan skrifter.  Nämnde vi att allt är GRATIS!</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913056" y="4093317"/>
            <a:ext cx="449900"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Nej</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Ja</a:t>
            </a: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Är det för dyrt att ha planer som innehåller skrifter?</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70701" y="4085013"/>
            <a:ext cx="445550"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896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103513"/>
            <a:ext cx="8911687" cy="686218"/>
          </a:xfrm>
        </p:spPr>
        <p:txBody>
          <a:bodyPr>
            <a:normAutofit fontScale="90000"/>
          </a:bodyPr>
          <a:lstStyle/>
          <a:p>
            <a:r>
              <a:rPr lang="sv-SE" sz="2000" dirty="0"/>
              <a:t>Det finns kompatibilitetsproblem med vissa teman, varaktigheter och frekvenser.  Använd denna matris som en vägledning</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6040315"/>
            <a:ext cx="8915400" cy="686218"/>
          </a:xfrm>
        </p:spPr>
        <p:txBody>
          <a:bodyPr>
            <a:normAutofit lnSpcReduction="10000"/>
          </a:bodyPr>
          <a:lstStyle/>
          <a:p>
            <a:r>
              <a:rPr lang="sv-SE" dirty="0"/>
              <a:t>Vissa teman har specifika begränsningar</a:t>
            </a:r>
            <a:endParaRPr lang="en-US" dirty="0"/>
          </a:p>
          <a:p>
            <a:pPr lvl="1"/>
            <a:r>
              <a:rPr lang="sv-SE" dirty="0"/>
              <a:t>Till exempel måste 10x5-temat ha en varaktighet på 1 år och en daglig frekvens</a:t>
            </a:r>
            <a:endParaRPr lang="en-US" dirty="0"/>
          </a:p>
        </p:txBody>
      </p:sp>
      <p:pic>
        <p:nvPicPr>
          <p:cNvPr id="6" name="Picture 5">
            <a:extLst>
              <a:ext uri="{FF2B5EF4-FFF2-40B4-BE49-F238E27FC236}">
                <a16:creationId xmlns:a16="http://schemas.microsoft.com/office/drawing/2014/main" id="{2C8694A8-2144-457C-9A5D-1D2DCB5B277D}"/>
              </a:ext>
            </a:extLst>
          </p:cNvPr>
          <p:cNvPicPr>
            <a:picLocks noChangeAspect="1"/>
          </p:cNvPicPr>
          <p:nvPr/>
        </p:nvPicPr>
        <p:blipFill rotWithShape="1">
          <a:blip r:embed="rId2"/>
          <a:srcRect l="6259" t="24114" r="32120" b="11924"/>
          <a:stretch/>
        </p:blipFill>
        <p:spPr>
          <a:xfrm>
            <a:off x="2018760" y="789731"/>
            <a:ext cx="6706951" cy="5122083"/>
          </a:xfrm>
          <a:prstGeom prst="rect">
            <a:avLst/>
          </a:prstGeom>
        </p:spPr>
      </p:pic>
    </p:spTree>
    <p:extLst>
      <p:ext uri="{BB962C8B-B14F-4D97-AF65-F5344CB8AC3E}">
        <p14:creationId xmlns:p14="http://schemas.microsoft.com/office/powerpoint/2010/main" val="17527276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39"/>
            <a:ext cx="8911687" cy="517101"/>
          </a:xfrm>
        </p:spPr>
        <p:txBody>
          <a:bodyPr>
            <a:normAutofit/>
          </a:bodyPr>
          <a:lstStyle/>
          <a:p>
            <a:r>
              <a:rPr lang="sv-SE" sz="2000" dirty="0"/>
              <a:t>Klicka på rullgardinsmenyn "Välj tema" och gör ditt val</a:t>
            </a: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6078583"/>
            <a:ext cx="8915400" cy="647950"/>
          </a:xfrm>
        </p:spPr>
        <p:txBody>
          <a:bodyPr>
            <a:normAutofit fontScale="92500" lnSpcReduction="20000"/>
          </a:bodyPr>
          <a:lstStyle/>
          <a:p>
            <a:r>
              <a:rPr lang="sv-SE" dirty="0"/>
              <a:t>Om du väljer en tidsperiod (3 månader, 3 år, etc.) är alla teman tillgängliga
Välj mellan 29 olika teman (delvis lista i screentryck)</a:t>
            </a:r>
            <a:endParaRPr lang="en-US" dirty="0"/>
          </a:p>
        </p:txBody>
      </p:sp>
      <p:pic>
        <p:nvPicPr>
          <p:cNvPr id="6" name="Picture 5">
            <a:extLst>
              <a:ext uri="{FF2B5EF4-FFF2-40B4-BE49-F238E27FC236}">
                <a16:creationId xmlns:a16="http://schemas.microsoft.com/office/drawing/2014/main" id="{C5D0C135-8902-40C2-BAD3-5C4D89B7DCF3}"/>
              </a:ext>
            </a:extLst>
          </p:cNvPr>
          <p:cNvPicPr>
            <a:picLocks noChangeAspect="1"/>
          </p:cNvPicPr>
          <p:nvPr/>
        </p:nvPicPr>
        <p:blipFill rotWithShape="1">
          <a:blip r:embed="rId2"/>
          <a:srcRect l="17953" t="32410" r="39521" b="3612"/>
          <a:stretch/>
        </p:blipFill>
        <p:spPr>
          <a:xfrm>
            <a:off x="2018760" y="680936"/>
            <a:ext cx="6415121" cy="5187462"/>
          </a:xfrm>
          <a:prstGeom prst="rect">
            <a:avLst/>
          </a:prstGeom>
        </p:spPr>
      </p:pic>
    </p:spTree>
    <p:extLst>
      <p:ext uri="{BB962C8B-B14F-4D97-AF65-F5344CB8AC3E}">
        <p14:creationId xmlns:p14="http://schemas.microsoft.com/office/powerpoint/2010/main" val="2958364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169637"/>
            <a:ext cx="8911687" cy="644404"/>
          </a:xfrm>
        </p:spPr>
        <p:txBody>
          <a:bodyPr>
            <a:normAutofit fontScale="90000"/>
          </a:bodyPr>
          <a:lstStyle/>
          <a:p>
            <a:r>
              <a:rPr lang="sv-SE" sz="2000" dirty="0"/>
              <a:t>Om du väljer en "Kapitel"-längd (inklusive 1 år per kapitel) är de gråmarkerade teman inte tillgängliga</a:t>
            </a:r>
            <a:endParaRPr lang="en-US" sz="2000" u="sng"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6171263"/>
            <a:ext cx="8915400" cy="517101"/>
          </a:xfrm>
        </p:spPr>
        <p:txBody>
          <a:bodyPr/>
          <a:lstStyle/>
          <a:p>
            <a:r>
              <a:rPr lang="sv-SE" dirty="0"/>
              <a:t>Välj mellan 11 olika teman (Screenprint Incomplete)</a:t>
            </a:r>
            <a:endParaRPr lang="en-US" dirty="0"/>
          </a:p>
        </p:txBody>
      </p:sp>
      <p:pic>
        <p:nvPicPr>
          <p:cNvPr id="5" name="Picture 4">
            <a:extLst>
              <a:ext uri="{FF2B5EF4-FFF2-40B4-BE49-F238E27FC236}">
                <a16:creationId xmlns:a16="http://schemas.microsoft.com/office/drawing/2014/main" id="{DC08E5F3-1449-482A-ACEF-5A8F67D1356A}"/>
              </a:ext>
            </a:extLst>
          </p:cNvPr>
          <p:cNvPicPr>
            <a:picLocks noChangeAspect="1"/>
          </p:cNvPicPr>
          <p:nvPr/>
        </p:nvPicPr>
        <p:blipFill rotWithShape="1">
          <a:blip r:embed="rId2"/>
          <a:srcRect l="17872" t="32261" r="39601" b="2721"/>
          <a:stretch/>
        </p:blipFill>
        <p:spPr>
          <a:xfrm>
            <a:off x="2018760" y="814040"/>
            <a:ext cx="6395666" cy="5255727"/>
          </a:xfrm>
          <a:prstGeom prst="rect">
            <a:avLst/>
          </a:prstGeom>
        </p:spPr>
      </p:pic>
    </p:spTree>
    <p:extLst>
      <p:ext uri="{BB962C8B-B14F-4D97-AF65-F5344CB8AC3E}">
        <p14:creationId xmlns:p14="http://schemas.microsoft.com/office/powerpoint/2010/main" val="2307325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sv-SE" sz="2200" dirty="0"/>
              <a:t>Om du väljer temat "Djupdykning i 1 bok" väljer du en bok.  Annars kommer det här alternativet att låsas</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317715"/>
          </a:xfrm>
        </p:spPr>
        <p:txBody>
          <a:bodyPr>
            <a:normAutofit lnSpcReduction="10000"/>
          </a:bodyPr>
          <a:lstStyle/>
          <a:p>
            <a:r>
              <a:rPr lang="sv-SE" dirty="0"/>
              <a:t>Endast en bok kan väljas
Vilka böcker som är tillgängliga beror på vilken version du har</a:t>
            </a:r>
            <a:endParaRPr lang="en-US" dirty="0"/>
          </a:p>
          <a:p>
            <a:pPr lvl="1"/>
            <a:r>
              <a:rPr lang="sv-SE" dirty="0"/>
              <a:t>Om du till exempel väljer en version som endast är Nya testamentet kan du inte välja "Första Mosebok"</a:t>
            </a:r>
            <a:endParaRPr lang="en-US" dirty="0"/>
          </a:p>
        </p:txBody>
      </p:sp>
      <p:pic>
        <p:nvPicPr>
          <p:cNvPr id="5" name="Picture 4">
            <a:extLst>
              <a:ext uri="{FF2B5EF4-FFF2-40B4-BE49-F238E27FC236}">
                <a16:creationId xmlns:a16="http://schemas.microsoft.com/office/drawing/2014/main" id="{3A5D6F22-2525-4A35-8643-C7A721BEDD69}"/>
              </a:ext>
            </a:extLst>
          </p:cNvPr>
          <p:cNvPicPr>
            <a:picLocks noChangeAspect="1"/>
          </p:cNvPicPr>
          <p:nvPr/>
        </p:nvPicPr>
        <p:blipFill rotWithShape="1">
          <a:blip r:embed="rId2"/>
          <a:srcRect l="50000" t="22019" r="17979" b="27214"/>
          <a:stretch/>
        </p:blipFill>
        <p:spPr>
          <a:xfrm>
            <a:off x="2701045" y="1084218"/>
            <a:ext cx="4653065" cy="3965154"/>
          </a:xfrm>
          <a:prstGeom prst="rect">
            <a:avLst/>
          </a:prstGeom>
        </p:spPr>
      </p:pic>
    </p:spTree>
    <p:extLst>
      <p:ext uri="{BB962C8B-B14F-4D97-AF65-F5344CB8AC3E}">
        <p14:creationId xmlns:p14="http://schemas.microsoft.com/office/powerpoint/2010/main" val="3950321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32277"/>
            <a:ext cx="8911687" cy="1280890"/>
          </a:xfrm>
        </p:spPr>
        <p:txBody>
          <a:bodyPr>
            <a:normAutofit/>
          </a:bodyPr>
          <a:lstStyle/>
          <a:p>
            <a:r>
              <a:rPr lang="sv-SE" dirty="0"/>
              <a:t>Klicka på rullgardinsmenyn "Välj läsfrekvens" och gör ditt val</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868811"/>
            <a:ext cx="8915400" cy="1550889"/>
          </a:xfrm>
        </p:spPr>
        <p:txBody>
          <a:bodyPr/>
          <a:lstStyle/>
          <a:p>
            <a:r>
              <a:rPr lang="en-US" dirty="0" err="1"/>
              <a:t>Välj</a:t>
            </a:r>
            <a:r>
              <a:rPr lang="en-US" dirty="0"/>
              <a:t> </a:t>
            </a:r>
            <a:r>
              <a:rPr lang="en-US" dirty="0" err="1"/>
              <a:t>mellan</a:t>
            </a:r>
            <a:r>
              <a:rPr lang="en-US" dirty="0"/>
              <a:t>:</a:t>
            </a:r>
          </a:p>
          <a:p>
            <a:pPr lvl="1"/>
            <a:r>
              <a:rPr lang="sv-SE" dirty="0"/>
              <a:t>Varje dag
Varannan dag
1-6 dagar i veckan</a:t>
            </a:r>
            <a:endParaRPr lang="en-US" dirty="0"/>
          </a:p>
        </p:txBody>
      </p:sp>
      <p:pic>
        <p:nvPicPr>
          <p:cNvPr id="6" name="Picture 5">
            <a:extLst>
              <a:ext uri="{FF2B5EF4-FFF2-40B4-BE49-F238E27FC236}">
                <a16:creationId xmlns:a16="http://schemas.microsoft.com/office/drawing/2014/main" id="{4576DC2B-D326-4B54-93EB-966D81E9F872}"/>
              </a:ext>
            </a:extLst>
          </p:cNvPr>
          <p:cNvPicPr>
            <a:picLocks noChangeAspect="1"/>
          </p:cNvPicPr>
          <p:nvPr/>
        </p:nvPicPr>
        <p:blipFill rotWithShape="1">
          <a:blip r:embed="rId2"/>
          <a:srcRect l="17473" t="32261" r="50931" b="29292"/>
          <a:stretch/>
        </p:blipFill>
        <p:spPr>
          <a:xfrm>
            <a:off x="2665379" y="1536970"/>
            <a:ext cx="4747098" cy="3104795"/>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1926077" y="624110"/>
            <a:ext cx="9578535" cy="1280890"/>
          </a:xfrm>
        </p:spPr>
        <p:txBody>
          <a:bodyPr>
            <a:normAutofit/>
          </a:bodyPr>
          <a:lstStyle/>
          <a:p>
            <a:r>
              <a:rPr lang="sv-SE" dirty="0"/>
              <a:t>Klicka på rullgardinsmenyn "Välj avläsningar per dag" och gör ditt val</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Välj</a:t>
            </a:r>
            <a:r>
              <a:rPr lang="en-US" dirty="0"/>
              <a:t> </a:t>
            </a:r>
            <a:r>
              <a:rPr lang="en-US" dirty="0" err="1"/>
              <a:t>mellan</a:t>
            </a:r>
            <a:r>
              <a:rPr lang="en-US" dirty="0"/>
              <a:t>:</a:t>
            </a:r>
          </a:p>
          <a:p>
            <a:pPr lvl="1"/>
            <a:r>
              <a:rPr lang="sv-SE" dirty="0"/>
              <a:t>En gång per dag (f.m. eller p.m.)
Två gånger om dagen (fm och p.m.)</a:t>
            </a:r>
            <a:endParaRPr lang="en-US" dirty="0"/>
          </a:p>
        </p:txBody>
      </p:sp>
      <p:pic>
        <p:nvPicPr>
          <p:cNvPr id="5" name="Picture 4">
            <a:extLst>
              <a:ext uri="{FF2B5EF4-FFF2-40B4-BE49-F238E27FC236}">
                <a16:creationId xmlns:a16="http://schemas.microsoft.com/office/drawing/2014/main" id="{BF8C51B1-1E50-4878-9974-81D196923D44}"/>
              </a:ext>
            </a:extLst>
          </p:cNvPr>
          <p:cNvPicPr>
            <a:picLocks noChangeAspect="1"/>
          </p:cNvPicPr>
          <p:nvPr/>
        </p:nvPicPr>
        <p:blipFill rotWithShape="1">
          <a:blip r:embed="rId2"/>
          <a:srcRect l="50000" t="32706" r="17500" b="47748"/>
          <a:stretch/>
        </p:blipFill>
        <p:spPr>
          <a:xfrm>
            <a:off x="2360578" y="1943912"/>
            <a:ext cx="6835959" cy="2209800"/>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1280890"/>
          </a:xfrm>
        </p:spPr>
        <p:txBody>
          <a:bodyPr>
            <a:normAutofit/>
          </a:bodyPr>
          <a:lstStyle/>
          <a:p>
            <a:r>
              <a:rPr lang="sv-SE" sz="3000" dirty="0"/>
              <a:t>Klicka på rullgardinsmenyn "Välj stycke- eller versformat" och gör ditt val</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581109"/>
            <a:ext cx="3007255" cy="420729"/>
          </a:xfrm>
        </p:spPr>
        <p:txBody>
          <a:bodyPr/>
          <a:lstStyle/>
          <a:p>
            <a:r>
              <a:rPr lang="en-US" dirty="0" err="1"/>
              <a:t>Exempel</a:t>
            </a:r>
            <a:r>
              <a:rPr lang="en-US" dirty="0"/>
              <a:t> </a:t>
            </a:r>
            <a:r>
              <a:rPr lang="en-US" dirty="0" err="1"/>
              <a:t>på</a:t>
            </a:r>
            <a:r>
              <a:rPr lang="en-US" dirty="0"/>
              <a:t> </a:t>
            </a:r>
            <a:r>
              <a:rPr lang="en-US" dirty="0" err="1"/>
              <a:t>Stycke</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539164"/>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Exempel</a:t>
            </a:r>
            <a:r>
              <a:rPr lang="en-US" dirty="0"/>
              <a:t> </a:t>
            </a:r>
            <a:r>
              <a:rPr lang="en-US" dirty="0" err="1"/>
              <a:t>på</a:t>
            </a:r>
            <a:r>
              <a:rPr lang="en-US" dirty="0"/>
              <a:t> </a:t>
            </a:r>
            <a:r>
              <a:rPr lang="en-US" dirty="0" err="1"/>
              <a:t>Vers</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4001838"/>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4043784"/>
            <a:ext cx="4961720" cy="2641018"/>
          </a:xfrm>
          <a:prstGeom prst="rect">
            <a:avLst/>
          </a:prstGeom>
        </p:spPr>
      </p:pic>
      <p:pic>
        <p:nvPicPr>
          <p:cNvPr id="5" name="Picture 4">
            <a:extLst>
              <a:ext uri="{FF2B5EF4-FFF2-40B4-BE49-F238E27FC236}">
                <a16:creationId xmlns:a16="http://schemas.microsoft.com/office/drawing/2014/main" id="{464EE1A3-B841-4DE1-B01E-A80C028AC7B5}"/>
              </a:ext>
            </a:extLst>
          </p:cNvPr>
          <p:cNvPicPr>
            <a:picLocks noChangeAspect="1"/>
          </p:cNvPicPr>
          <p:nvPr/>
        </p:nvPicPr>
        <p:blipFill rotWithShape="1">
          <a:blip r:embed="rId4"/>
          <a:srcRect l="17554" t="22910" r="50692" b="57544"/>
          <a:stretch/>
        </p:blipFill>
        <p:spPr>
          <a:xfrm>
            <a:off x="3412633" y="1356766"/>
            <a:ext cx="5366733" cy="1775540"/>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1280890"/>
          </a:xfrm>
        </p:spPr>
        <p:txBody>
          <a:bodyPr>
            <a:noAutofit/>
          </a:bodyPr>
          <a:lstStyle/>
          <a:p>
            <a:r>
              <a:rPr lang="sv-SE" sz="2800" dirty="0"/>
              <a:t>Klicka på "Inkludera kommentarer?" Välj en kommentar kapitel för kapitel som ingår i din plan.</a:t>
            </a:r>
            <a:endParaRPr lang="en-US" sz="28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5811037"/>
            <a:ext cx="8391298" cy="1015663"/>
          </a:xfrm>
          <a:prstGeom prst="rect">
            <a:avLst/>
          </a:prstGeom>
          <a:noFill/>
        </p:spPr>
        <p:txBody>
          <a:bodyPr wrap="square">
            <a:spAutoFit/>
          </a:bodyPr>
          <a:lstStyle/>
          <a:p>
            <a:r>
              <a:rPr lang="sv-SE" sz="1200" dirty="0"/>
              <a:t>Kommentarer kapitel för kapitel är endast tillgängliga med hjälp av "kapitel"-varaktigheter och med följande teman: 1 Bok Djupdykning, Rak (Första Moseboken till Uppenbarelseboken), Endast Gamla Testamentet, Endast Nya Testamentet, Psaltaren och Ordspråksboken, Apostlarna och Paulus, Gamla Testamentets större och mindre profeter, och Torah.  De finns för närvarande på engelska, spanska, franska, italienska, portugisiska och ryska</a:t>
            </a:r>
            <a:r>
              <a:rPr lang="en-US" sz="1200" dirty="0"/>
              <a:t>.</a:t>
            </a:r>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8"/>
            <a:ext cx="8915400" cy="830996"/>
          </a:xfrm>
        </p:spPr>
        <p:txBody>
          <a:bodyPr>
            <a:normAutofit/>
          </a:bodyPr>
          <a:lstStyle/>
          <a:p>
            <a:r>
              <a:rPr lang="sv-SE" dirty="0"/>
              <a:t>Välj bland 155 kommentarer på 15 språk</a:t>
            </a:r>
            <a:endParaRPr lang="en-US" dirty="0"/>
          </a:p>
          <a:p>
            <a:pPr lvl="1"/>
            <a:r>
              <a:rPr lang="sv-SE" dirty="0"/>
              <a:t>Detta är valfritt.  Om du inte vill ha en kommentar, lämna som "Ingen"</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p:txBody>
          <a:bodyPr>
            <a:normAutofit fontScale="90000"/>
          </a:bodyPr>
          <a:lstStyle/>
          <a:p>
            <a:r>
              <a:rPr lang="sv-SE" dirty="0"/>
              <a:t>Klicka på rullgardinsmenyn "Välj per dag, datum eller båda:" och gör ditt val</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587667"/>
            <a:ext cx="8915400" cy="1829108"/>
          </a:xfrm>
        </p:spPr>
        <p:txBody>
          <a:bodyPr/>
          <a:lstStyle/>
          <a:p>
            <a:r>
              <a:rPr lang="sv-SE" dirty="0"/>
              <a:t>Per dag – Exempel – dag 1, dag 2, etc.
Efter datum – Exempel – 1 januari, 2 januari, etc
Efter dag och datum – Rubriken kommer att visa båda med dagen först
Efter datum och dag - Rubriken visar båda med datumet först</a:t>
            </a:r>
            <a:endParaRPr lang="en-US" dirty="0"/>
          </a:p>
        </p:txBody>
      </p:sp>
      <p:pic>
        <p:nvPicPr>
          <p:cNvPr id="6" name="Picture 5">
            <a:extLst>
              <a:ext uri="{FF2B5EF4-FFF2-40B4-BE49-F238E27FC236}">
                <a16:creationId xmlns:a16="http://schemas.microsoft.com/office/drawing/2014/main" id="{53F41F9F-ACBF-4C90-BE66-05ECA77B1B5C}"/>
              </a:ext>
            </a:extLst>
          </p:cNvPr>
          <p:cNvPicPr>
            <a:picLocks noChangeAspect="1"/>
          </p:cNvPicPr>
          <p:nvPr/>
        </p:nvPicPr>
        <p:blipFill rotWithShape="1">
          <a:blip r:embed="rId2"/>
          <a:srcRect l="17393" t="26744" r="61862" b="52004"/>
          <a:stretch/>
        </p:blipFill>
        <p:spPr>
          <a:xfrm>
            <a:off x="2665379" y="1778540"/>
            <a:ext cx="4601183" cy="2533601"/>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1280890"/>
          </a:xfrm>
        </p:spPr>
        <p:txBody>
          <a:bodyPr>
            <a:noAutofit/>
          </a:bodyPr>
          <a:lstStyle/>
          <a:p>
            <a:r>
              <a:rPr lang="sv-SE" sz="2800" dirty="0"/>
              <a:t>Klicka på kalendern för att välja ett startdatum för läsningen.  Om du väljer Anpassad varaktighet väljer du ett slutdatum för läsningen</a:t>
            </a:r>
            <a:endParaRPr lang="en-US" sz="2800"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1628499" y="5810056"/>
            <a:ext cx="4049489" cy="619255"/>
          </a:xfrm>
        </p:spPr>
        <p:txBody>
          <a:bodyPr>
            <a:normAutofit fontScale="77500" lnSpcReduction="20000"/>
          </a:bodyPr>
          <a:lstStyle/>
          <a:p>
            <a:r>
              <a:rPr lang="sv-SE" dirty="0"/>
              <a:t>Hoppa över det här steget om du valde att läsa "Per dag" i föregående steg</a:t>
            </a:r>
            <a:endParaRPr lang="en-US"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969631"/>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908664"/>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810056"/>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sv-SE" dirty="0"/>
              <a:t>Ange bara ett värde om du väljer "Anpassad varaktighet".</a:t>
            </a:r>
            <a:endParaRPr lang="en-US" dirty="0"/>
          </a:p>
        </p:txBody>
      </p:sp>
      <p:pic>
        <p:nvPicPr>
          <p:cNvPr id="5" name="Picture 4">
            <a:extLst>
              <a:ext uri="{FF2B5EF4-FFF2-40B4-BE49-F238E27FC236}">
                <a16:creationId xmlns:a16="http://schemas.microsoft.com/office/drawing/2014/main" id="{A11060AE-1E90-4447-BE1A-0488C590C380}"/>
              </a:ext>
            </a:extLst>
          </p:cNvPr>
          <p:cNvPicPr>
            <a:picLocks noChangeAspect="1"/>
          </p:cNvPicPr>
          <p:nvPr/>
        </p:nvPicPr>
        <p:blipFill rotWithShape="1">
          <a:blip r:embed="rId4"/>
          <a:srcRect l="38697" t="22613" r="18458" b="66848"/>
          <a:stretch/>
        </p:blipFill>
        <p:spPr>
          <a:xfrm>
            <a:off x="1654441" y="1828804"/>
            <a:ext cx="8755301" cy="1157593"/>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Välkommen</a:t>
            </a:r>
            <a:r>
              <a:rPr lang="en-US" dirty="0"/>
              <a:t> till Planer </a:t>
            </a:r>
            <a:r>
              <a:rPr lang="en-US" dirty="0" err="1"/>
              <a:t>för</a:t>
            </a:r>
            <a:r>
              <a:rPr lang="en-US" dirty="0"/>
              <a:t> </a:t>
            </a:r>
            <a:r>
              <a:rPr lang="en-US" dirty="0" err="1"/>
              <a:t>Världsbibeln</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sv-SE" dirty="0"/>
              <a:t>Enkel att följa steg för steg instruktioner för att skapa din anpassade bibelläsningsplan i bildformat.</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1280890"/>
          </a:xfrm>
        </p:spPr>
        <p:txBody>
          <a:bodyPr>
            <a:normAutofit/>
          </a:bodyPr>
          <a:lstStyle/>
          <a:p>
            <a:r>
              <a:rPr lang="sv-SE" dirty="0"/>
              <a:t>Klicka på rullgardinsmenyn "Välj e-boksformat" och gör ditt val</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979332"/>
            <a:ext cx="9614266" cy="2396068"/>
          </a:xfrm>
        </p:spPr>
        <p:txBody>
          <a:bodyPr>
            <a:normAutofit fontScale="85000" lnSpcReduction="10000"/>
          </a:bodyPr>
          <a:lstStyle/>
          <a:p>
            <a:r>
              <a:rPr lang="sv-SE" dirty="0"/>
              <a:t>Ditt val beror på vilken e-läsare du vill använda</a:t>
            </a:r>
            <a:r>
              <a:rPr lang="en-US" dirty="0"/>
              <a:t>.  </a:t>
            </a:r>
          </a:p>
          <a:p>
            <a:pPr lvl="1"/>
            <a:r>
              <a:rPr lang="sv-SE" dirty="0"/>
              <a:t>PDF – Ett universellt format som används av webbläsare och andra e-läsare
PDF-diagram – Både 4 och 8 kolumner – Detta är reserverat specifikt för guidevalet
EPUB – Detta val används i Barnes and Noble Nook-appen och de flesta andra e-läsare-appar</a:t>
            </a:r>
            <a:endParaRPr lang="en-US" dirty="0"/>
          </a:p>
          <a:p>
            <a:pPr marL="0" indent="0">
              <a:buNone/>
            </a:pPr>
            <a:r>
              <a:rPr lang="sv-SE" dirty="0"/>
              <a:t>Du kan bara välja en av dessa.  Om du vill ha din läsplan i ett annat format kan du göra en ny önskan eller meddela oss i textrutan "Ange eventuella ytterligare önskemål här" så försöker vi tillgodose det.
För PC-användning rekommenderar vi EPUB-formatet, som stöds av den kostnadsfria Glassläsaren som finns på Gratis EPUB Läsare för Windows - Glassappar</a:t>
            </a:r>
            <a:r>
              <a:rPr lang="en-US" dirty="0">
                <a:solidFill>
                  <a:srgbClr val="0070C0"/>
                </a:solidFill>
              </a:rPr>
              <a:t>.</a:t>
            </a:r>
            <a:r>
              <a:rPr lang="en-US" dirty="0"/>
              <a:t>  </a:t>
            </a:r>
          </a:p>
        </p:txBody>
      </p:sp>
      <p:pic>
        <p:nvPicPr>
          <p:cNvPr id="6" name="Picture 5">
            <a:extLst>
              <a:ext uri="{FF2B5EF4-FFF2-40B4-BE49-F238E27FC236}">
                <a16:creationId xmlns:a16="http://schemas.microsoft.com/office/drawing/2014/main" id="{2E6D6AC0-ADD9-4921-AAC6-1523D234B86E}"/>
              </a:ext>
            </a:extLst>
          </p:cNvPr>
          <p:cNvPicPr>
            <a:picLocks noChangeAspect="1"/>
          </p:cNvPicPr>
          <p:nvPr/>
        </p:nvPicPr>
        <p:blipFill rotWithShape="1">
          <a:blip r:embed="rId2"/>
          <a:srcRect l="17473" t="29441" r="50931" b="52894"/>
          <a:stretch/>
        </p:blipFill>
        <p:spPr>
          <a:xfrm>
            <a:off x="1987063" y="1575879"/>
            <a:ext cx="6765546" cy="2033083"/>
          </a:xfrm>
          <a:prstGeom prst="rect">
            <a:avLst/>
          </a:prstGeom>
        </p:spPr>
      </p:pic>
    </p:spTree>
    <p:extLst>
      <p:ext uri="{BB962C8B-B14F-4D97-AF65-F5344CB8AC3E}">
        <p14:creationId xmlns:p14="http://schemas.microsoft.com/office/powerpoint/2010/main" val="39014915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1124611"/>
          </a:xfrm>
        </p:spPr>
        <p:txBody>
          <a:bodyPr>
            <a:normAutofit/>
          </a:bodyPr>
          <a:lstStyle/>
          <a:p>
            <a:r>
              <a:rPr lang="sv-SE" sz="2800" dirty="0"/>
              <a:t>Klicka på rullgardinsmenyn "Valfritt typsnitt för verser där Jesus talar" och gör ditt val</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510564"/>
            <a:ext cx="8915400" cy="1402555"/>
          </a:xfrm>
        </p:spPr>
        <p:txBody>
          <a:bodyPr>
            <a:normAutofit lnSpcReduction="10000"/>
          </a:bodyPr>
          <a:lstStyle/>
          <a:p>
            <a:r>
              <a:rPr lang="sv-SE" dirty="0"/>
              <a:t>Hela versen, där Jesus talar, kan eventuellt vara i ett rött eller fetstilt, kursivt typsnitt</a:t>
            </a:r>
            <a:r>
              <a:rPr lang="en-US" dirty="0"/>
              <a:t>.</a:t>
            </a:r>
          </a:p>
          <a:p>
            <a:pPr lvl="1"/>
            <a:r>
              <a:rPr lang="sv-SE" dirty="0"/>
              <a:t>Välj "Nej" för att använda standardteckensnittet</a:t>
            </a:r>
            <a:endParaRPr lang="en-US" dirty="0"/>
          </a:p>
          <a:p>
            <a:r>
              <a:rPr lang="sv-SE" dirty="0"/>
              <a:t>Det här alternativet gäller bara om du "Inkludera skriftställen"</a:t>
            </a:r>
            <a:endParaRPr lang="en-US" dirty="0"/>
          </a:p>
        </p:txBody>
      </p:sp>
      <p:pic>
        <p:nvPicPr>
          <p:cNvPr id="6" name="Picture 5">
            <a:extLst>
              <a:ext uri="{FF2B5EF4-FFF2-40B4-BE49-F238E27FC236}">
                <a16:creationId xmlns:a16="http://schemas.microsoft.com/office/drawing/2014/main" id="{5CE3D7B1-AADA-4D4F-B0BC-E4C52BCB9380}"/>
              </a:ext>
            </a:extLst>
          </p:cNvPr>
          <p:cNvPicPr>
            <a:picLocks noChangeAspect="1"/>
          </p:cNvPicPr>
          <p:nvPr/>
        </p:nvPicPr>
        <p:blipFill rotWithShape="1">
          <a:blip r:embed="rId2"/>
          <a:srcRect l="49229" t="23355" r="17739" b="52746"/>
          <a:stretch/>
        </p:blipFill>
        <p:spPr>
          <a:xfrm>
            <a:off x="2733472" y="1489462"/>
            <a:ext cx="6750866" cy="2625338"/>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sv-SE" dirty="0"/>
              <a:t>Valfritt: Välj "Nej" om du inte vill ta emot e-post från WBP</a:t>
            </a:r>
            <a:endParaRPr lang="en-US" dirty="0"/>
          </a:p>
        </p:txBody>
      </p:sp>
      <p:pic>
        <p:nvPicPr>
          <p:cNvPr id="4" name="Picture 3">
            <a:extLst>
              <a:ext uri="{FF2B5EF4-FFF2-40B4-BE49-F238E27FC236}">
                <a16:creationId xmlns:a16="http://schemas.microsoft.com/office/drawing/2014/main" id="{87ABE0D5-C541-454E-B883-D509BC08B947}"/>
              </a:ext>
            </a:extLst>
          </p:cNvPr>
          <p:cNvPicPr>
            <a:picLocks noChangeAspect="1"/>
          </p:cNvPicPr>
          <p:nvPr/>
        </p:nvPicPr>
        <p:blipFill rotWithShape="1">
          <a:blip r:embed="rId2"/>
          <a:srcRect l="17394" t="33746" r="50691" b="46708"/>
          <a:stretch/>
        </p:blipFill>
        <p:spPr>
          <a:xfrm>
            <a:off x="2694562" y="1723375"/>
            <a:ext cx="7678330" cy="2527611"/>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sv-SE" dirty="0"/>
              <a:t>Valfritt: Ange eventuella ytterligare begäranden här</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4114800"/>
            <a:ext cx="8915400" cy="2237362"/>
          </a:xfrm>
        </p:spPr>
        <p:txBody>
          <a:bodyPr>
            <a:normAutofit fontScale="92500" lnSpcReduction="20000"/>
          </a:bodyPr>
          <a:lstStyle/>
          <a:p>
            <a:r>
              <a:rPr lang="sv-SE" dirty="0"/>
              <a:t>Du kan göra en ytterligare begäran i textrutan för fritt formulär.  
Du kanske till exempel vill ha din läsplan i flera format eller ett annat format än det som står i listan.  Vi kommer att tillgodose alla önskemål om vi kan. 
Du kanske vill mixa och matcha.  Välj till exempel Gamla testamentet från en version och Nya testamentet från en annan</a:t>
            </a:r>
            <a:r>
              <a:rPr lang="en-US" dirty="0"/>
              <a:t>.</a:t>
            </a:r>
          </a:p>
          <a:p>
            <a:pPr lvl="1"/>
            <a:r>
              <a:rPr lang="sv-SE" dirty="0"/>
              <a:t>Detta kan göras via en ytterligare begäran eller genom att skicka ett meddelande till oss från vår Kontakta oss-sida
Denna typ av begäran kommer att ta lite längre tid att behandla från vår sida</a:t>
            </a:r>
            <a:r>
              <a:rPr lang="en-US" dirty="0"/>
              <a:t> </a:t>
            </a:r>
          </a:p>
        </p:txBody>
      </p:sp>
      <p:pic>
        <p:nvPicPr>
          <p:cNvPr id="5" name="Picture 4">
            <a:extLst>
              <a:ext uri="{FF2B5EF4-FFF2-40B4-BE49-F238E27FC236}">
                <a16:creationId xmlns:a16="http://schemas.microsoft.com/office/drawing/2014/main" id="{9B838C96-C8B6-48C4-A68C-193483B08E9E}"/>
              </a:ext>
            </a:extLst>
          </p:cNvPr>
          <p:cNvPicPr>
            <a:picLocks noChangeAspect="1"/>
          </p:cNvPicPr>
          <p:nvPr/>
        </p:nvPicPr>
        <p:blipFill rotWithShape="1">
          <a:blip r:embed="rId2"/>
          <a:srcRect l="49389" t="33597" r="17819" b="55121"/>
          <a:stretch/>
        </p:blipFill>
        <p:spPr>
          <a:xfrm>
            <a:off x="2589211" y="2003898"/>
            <a:ext cx="8259165" cy="1527242"/>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sv-SE" dirty="0"/>
              <a:t>Berätta hur du hörde talas om oss</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sv-SE" sz="2000" dirty="0"/>
              <a:t>Denna information hjälper oss att nå så många människor som möjligt</a:t>
            </a:r>
            <a:endParaRPr lang="en-US" sz="2000" dirty="0"/>
          </a:p>
        </p:txBody>
      </p:sp>
      <p:pic>
        <p:nvPicPr>
          <p:cNvPr id="4" name="Picture 3">
            <a:extLst>
              <a:ext uri="{FF2B5EF4-FFF2-40B4-BE49-F238E27FC236}">
                <a16:creationId xmlns:a16="http://schemas.microsoft.com/office/drawing/2014/main" id="{B11F682C-AF99-473C-9153-EDE0634816D5}"/>
              </a:ext>
            </a:extLst>
          </p:cNvPr>
          <p:cNvPicPr>
            <a:picLocks noChangeAspect="1"/>
          </p:cNvPicPr>
          <p:nvPr/>
        </p:nvPicPr>
        <p:blipFill rotWithShape="1">
          <a:blip r:embed="rId2"/>
          <a:srcRect l="16914" t="43543" r="55399" b="48107"/>
          <a:stretch/>
        </p:blipFill>
        <p:spPr>
          <a:xfrm>
            <a:off x="2592925" y="1479404"/>
            <a:ext cx="7901507" cy="1280890"/>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p:txBody>
          <a:bodyPr/>
          <a:lstStyle/>
          <a:p>
            <a:r>
              <a:rPr lang="en-US" dirty="0" err="1"/>
              <a:t>Klicka</a:t>
            </a:r>
            <a:r>
              <a:rPr lang="en-US" dirty="0"/>
              <a:t> </a:t>
            </a:r>
            <a:r>
              <a:rPr lang="en-US" dirty="0" err="1"/>
              <a:t>slutligen</a:t>
            </a:r>
            <a:r>
              <a:rPr lang="en-US" dirty="0"/>
              <a:t> </a:t>
            </a:r>
            <a:r>
              <a:rPr lang="en-US" dirty="0" err="1"/>
              <a:t>på</a:t>
            </a:r>
            <a:r>
              <a:rPr lang="en-US" dirty="0"/>
              <a:t> </a:t>
            </a:r>
            <a:r>
              <a:rPr lang="en-US" dirty="0" err="1"/>
              <a:t>skicka</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3843866"/>
            <a:ext cx="8915400" cy="2067355"/>
          </a:xfrm>
        </p:spPr>
        <p:txBody>
          <a:bodyPr>
            <a:normAutofit lnSpcReduction="10000"/>
          </a:bodyPr>
          <a:lstStyle/>
          <a:p>
            <a:r>
              <a:rPr lang="sv-SE" dirty="0"/>
              <a:t>När du har skickat in din begäran kommer WBP att ta emot och behandla din förfrågan, samt skicka en nedladdningslänk till din WBP-läsplan via e-post på vår Google Drive</a:t>
            </a:r>
            <a:endParaRPr lang="en-US" dirty="0"/>
          </a:p>
          <a:p>
            <a:pPr lvl="1"/>
            <a:r>
              <a:rPr lang="sv-SE" dirty="0"/>
              <a:t>Om filen är tillräckligt liten kommer vi att mejla den till dig.  Om inte, kommer vi att posta det och ge en länk.
Räkna med upp till 24 timmar för att få din nedladdningslänk.  Vi är en mycket liten verksamhet.  Sällan kan bearbetningen ta mer än 24 timmar</a:t>
            </a:r>
            <a:r>
              <a:rPr lang="en-US" dirty="0"/>
              <a:t>.</a:t>
            </a:r>
          </a:p>
        </p:txBody>
      </p:sp>
      <p:pic>
        <p:nvPicPr>
          <p:cNvPr id="5" name="Picture 4">
            <a:extLst>
              <a:ext uri="{FF2B5EF4-FFF2-40B4-BE49-F238E27FC236}">
                <a16:creationId xmlns:a16="http://schemas.microsoft.com/office/drawing/2014/main" id="{411B8B56-6D80-4C28-AB7A-2053F0009848}"/>
              </a:ext>
            </a:extLst>
          </p:cNvPr>
          <p:cNvPicPr>
            <a:picLocks noChangeAspect="1"/>
          </p:cNvPicPr>
          <p:nvPr/>
        </p:nvPicPr>
        <p:blipFill rotWithShape="1">
          <a:blip r:embed="rId2"/>
          <a:srcRect l="16516" t="53637" r="73112" b="38644"/>
          <a:stretch/>
        </p:blipFill>
        <p:spPr>
          <a:xfrm>
            <a:off x="2589212" y="1527242"/>
            <a:ext cx="2893978" cy="1157591"/>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ECB131-56D3-4B51-A725-34E5EA3E711E}"/>
              </a:ext>
            </a:extLst>
          </p:cNvPr>
          <p:cNvPicPr>
            <a:picLocks noChangeAspect="1"/>
          </p:cNvPicPr>
          <p:nvPr/>
        </p:nvPicPr>
        <p:blipFill rotWithShape="1">
          <a:blip r:embed="rId2"/>
          <a:srcRect l="14601" t="11628" r="14947" b="56903"/>
          <a:stretch/>
        </p:blipFill>
        <p:spPr>
          <a:xfrm>
            <a:off x="687387" y="1592093"/>
            <a:ext cx="11358157" cy="2726987"/>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sv-SE" dirty="0"/>
              <a:t>Navigera till sidan "Begäran om e-bok"</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640396" y="1904999"/>
            <a:ext cx="1032777" cy="63391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521926" y="1295400"/>
            <a:ext cx="382122" cy="7024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242039" y="119008"/>
            <a:ext cx="9262574" cy="525421"/>
          </a:xfrm>
        </p:spPr>
        <p:txBody>
          <a:bodyPr>
            <a:normAutofit fontScale="90000"/>
          </a:bodyPr>
          <a:lstStyle/>
          <a:p>
            <a:r>
              <a:rPr lang="sv-SE" sz="2000" dirty="0"/>
              <a:t>Det här är förfrågningsformuläret – Vi kommer att dela upp det i följande bilder</a:t>
            </a:r>
            <a:endParaRPr lang="en-US" sz="2000" dirty="0"/>
          </a:p>
        </p:txBody>
      </p:sp>
      <p:pic>
        <p:nvPicPr>
          <p:cNvPr id="5" name="Picture 4">
            <a:extLst>
              <a:ext uri="{FF2B5EF4-FFF2-40B4-BE49-F238E27FC236}">
                <a16:creationId xmlns:a16="http://schemas.microsoft.com/office/drawing/2014/main" id="{7F436704-64B2-4BA1-A178-C184E83789B2}"/>
              </a:ext>
            </a:extLst>
          </p:cNvPr>
          <p:cNvPicPr>
            <a:picLocks noChangeAspect="1"/>
          </p:cNvPicPr>
          <p:nvPr/>
        </p:nvPicPr>
        <p:blipFill rotWithShape="1">
          <a:blip r:embed="rId2"/>
          <a:srcRect l="33029" t="22093" r="33726" b="11225"/>
          <a:stretch/>
        </p:blipFill>
        <p:spPr>
          <a:xfrm>
            <a:off x="3077307" y="644429"/>
            <a:ext cx="5460023" cy="5886402"/>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en-US" sz="3200" dirty="0" err="1"/>
              <a:t>Berätta</a:t>
            </a:r>
            <a:r>
              <a:rPr lang="en-US" sz="3200" dirty="0"/>
              <a:t> </a:t>
            </a:r>
            <a:r>
              <a:rPr lang="en-US" sz="3200" dirty="0" err="1"/>
              <a:t>vem</a:t>
            </a:r>
            <a:r>
              <a:rPr lang="en-US" sz="3200" dirty="0"/>
              <a:t> du </a:t>
            </a:r>
            <a:r>
              <a:rPr lang="en-US" sz="3200" dirty="0" err="1"/>
              <a:t>är</a:t>
            </a:r>
            <a:endParaRPr lang="en-US" sz="3200" dirty="0"/>
          </a:p>
        </p:txBody>
      </p:sp>
      <p:pic>
        <p:nvPicPr>
          <p:cNvPr id="4" name="Picture 3">
            <a:extLst>
              <a:ext uri="{FF2B5EF4-FFF2-40B4-BE49-F238E27FC236}">
                <a16:creationId xmlns:a16="http://schemas.microsoft.com/office/drawing/2014/main" id="{4BE8B2F8-AAC7-4755-AA3A-BE4D25FA5574}"/>
              </a:ext>
            </a:extLst>
          </p:cNvPr>
          <p:cNvPicPr>
            <a:picLocks noChangeAspect="1"/>
          </p:cNvPicPr>
          <p:nvPr/>
        </p:nvPicPr>
        <p:blipFill rotWithShape="1">
          <a:blip r:embed="rId2"/>
          <a:srcRect l="16835" t="44582" r="17580" b="43543"/>
          <a:stretch/>
        </p:blipFill>
        <p:spPr>
          <a:xfrm>
            <a:off x="1274321" y="1515893"/>
            <a:ext cx="10311689" cy="1003571"/>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305455" y="307590"/>
            <a:ext cx="9199157" cy="624395"/>
          </a:xfrm>
        </p:spPr>
        <p:txBody>
          <a:bodyPr>
            <a:normAutofit/>
          </a:bodyPr>
          <a:lstStyle/>
          <a:p>
            <a:r>
              <a:rPr lang="sv-SE" sz="2700" i="1" dirty="0"/>
              <a:t>Välj ditt bosättningsland från rullgardinsmenyn</a:t>
            </a:r>
            <a:endParaRPr lang="en-US" sz="3200" i="1"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2451370" y="790001"/>
            <a:ext cx="8521430" cy="5760409"/>
          </a:xfrm>
        </p:spPr>
        <p:txBody>
          <a:bodyPr>
            <a:normAutofit/>
          </a:bodyPr>
          <a:lstStyle/>
          <a:p>
            <a:r>
              <a:rPr lang="sv-SE" dirty="0"/>
              <a:t>Klicka på rullgardinsmenyn för att se listan över bosättningsland</a:t>
            </a:r>
            <a:endParaRPr lang="en-US" dirty="0"/>
          </a:p>
          <a:p>
            <a:pPr lvl="1"/>
            <a:r>
              <a:rPr lang="sv-SE" dirty="0"/>
              <a:t>Bläddra till det land där du är bosatt eller
Börja skriva för att snabbare komma till det land där du bor</a:t>
            </a:r>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sv-SE" dirty="0"/>
              <a:t>Klicka på det land där du är bosatt</a:t>
            </a:r>
            <a:endParaRPr lang="en-US" dirty="0"/>
          </a:p>
          <a:p>
            <a:pPr lvl="2"/>
            <a:r>
              <a:rPr lang="en-US" dirty="0"/>
              <a:t>“Sweden” I det </a:t>
            </a:r>
            <a:r>
              <a:rPr lang="en-US" dirty="0" err="1"/>
              <a:t>här</a:t>
            </a:r>
            <a:r>
              <a:rPr lang="en-US" dirty="0"/>
              <a:t> </a:t>
            </a:r>
            <a:r>
              <a:rPr lang="en-US" dirty="0" err="1"/>
              <a:t>exemplet</a:t>
            </a:r>
            <a:endParaRPr lang="en-US" dirty="0"/>
          </a:p>
        </p:txBody>
      </p:sp>
      <p:pic>
        <p:nvPicPr>
          <p:cNvPr id="4" name="Picture 3">
            <a:extLst>
              <a:ext uri="{FF2B5EF4-FFF2-40B4-BE49-F238E27FC236}">
                <a16:creationId xmlns:a16="http://schemas.microsoft.com/office/drawing/2014/main" id="{AA697F80-3395-491B-B421-61B179DB319E}"/>
              </a:ext>
            </a:extLst>
          </p:cNvPr>
          <p:cNvPicPr>
            <a:picLocks noChangeAspect="1"/>
          </p:cNvPicPr>
          <p:nvPr/>
        </p:nvPicPr>
        <p:blipFill rotWithShape="1">
          <a:blip r:embed="rId2"/>
          <a:srcRect l="17792" t="27362" r="51090" b="25731"/>
          <a:stretch/>
        </p:blipFill>
        <p:spPr>
          <a:xfrm>
            <a:off x="3111246" y="1974713"/>
            <a:ext cx="4349869" cy="3524509"/>
          </a:xfrm>
          <a:prstGeom prst="rect">
            <a:avLst/>
          </a:prstGeom>
        </p:spPr>
      </p:pic>
    </p:spTree>
    <p:extLst>
      <p:ext uri="{BB962C8B-B14F-4D97-AF65-F5344CB8AC3E}">
        <p14:creationId xmlns:p14="http://schemas.microsoft.com/office/powerpoint/2010/main" val="1351129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p:txBody>
          <a:bodyPr>
            <a:normAutofit/>
          </a:bodyPr>
          <a:lstStyle/>
          <a:p>
            <a:r>
              <a:rPr lang="en-US" sz="3200" dirty="0"/>
              <a:t>Ange din e-</a:t>
            </a:r>
            <a:r>
              <a:rPr lang="en-US" sz="3200" dirty="0" err="1"/>
              <a:t>postadress</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sv-SE" dirty="0"/>
              <a:t>Vi behöver din e-postadress för att skicka dig en länk för att ladda ner din skräddarsydda bibelläsningsplan.  Om du inte ber oss att inte göra det när du skickar in din begäran kommer WBP att skicka e-postmeddelanden då och då med uppdateringar, nya översättningar och nya planer</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sv-SE" dirty="0"/>
              <a:t>Vi kommer aldrig att dela din e-postadress med någon av någon anledning</a:t>
            </a:r>
            <a:endParaRPr lang="en-US" dirty="0"/>
          </a:p>
        </p:txBody>
      </p:sp>
      <p:pic>
        <p:nvPicPr>
          <p:cNvPr id="4" name="Picture 3">
            <a:extLst>
              <a:ext uri="{FF2B5EF4-FFF2-40B4-BE49-F238E27FC236}">
                <a16:creationId xmlns:a16="http://schemas.microsoft.com/office/drawing/2014/main" id="{2F6D60D8-7382-473A-916E-4C6FE9300DBA}"/>
              </a:ext>
            </a:extLst>
          </p:cNvPr>
          <p:cNvPicPr>
            <a:picLocks noChangeAspect="1"/>
          </p:cNvPicPr>
          <p:nvPr/>
        </p:nvPicPr>
        <p:blipFill rotWithShape="1">
          <a:blip r:embed="rId2"/>
          <a:srcRect l="50000" t="26744" r="17739" b="62741"/>
          <a:stretch/>
        </p:blipFill>
        <p:spPr>
          <a:xfrm>
            <a:off x="2924783" y="2739961"/>
            <a:ext cx="8070059" cy="1413750"/>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623921A-FD5F-4C82-8B87-266A2EC44B02}"/>
              </a:ext>
            </a:extLst>
          </p:cNvPr>
          <p:cNvPicPr>
            <a:picLocks noChangeAspect="1"/>
          </p:cNvPicPr>
          <p:nvPr/>
        </p:nvPicPr>
        <p:blipFill rotWithShape="1">
          <a:blip r:embed="rId2"/>
          <a:srcRect l="17553" t="27363" r="51250" b="24542"/>
          <a:stretch/>
        </p:blipFill>
        <p:spPr>
          <a:xfrm>
            <a:off x="2986391" y="2451371"/>
            <a:ext cx="3803515" cy="3151762"/>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624110"/>
            <a:ext cx="8911687" cy="823690"/>
          </a:xfrm>
        </p:spPr>
        <p:txBody>
          <a:bodyPr/>
          <a:lstStyle/>
          <a:p>
            <a:r>
              <a:rPr lang="en-US" dirty="0" err="1"/>
              <a:t>Välj</a:t>
            </a:r>
            <a:r>
              <a:rPr lang="en-US" dirty="0"/>
              <a:t> </a:t>
            </a:r>
            <a:r>
              <a:rPr lang="en-US" dirty="0" err="1"/>
              <a:t>ditt</a:t>
            </a:r>
            <a:r>
              <a:rPr lang="en-US" dirty="0"/>
              <a:t> </a:t>
            </a:r>
            <a:r>
              <a:rPr lang="en-US" dirty="0" err="1"/>
              <a:t>Språk</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2589212" y="1405462"/>
            <a:ext cx="8915400" cy="5046137"/>
          </a:xfrm>
        </p:spPr>
        <p:txBody>
          <a:bodyPr>
            <a:normAutofit fontScale="92500" lnSpcReduction="10000"/>
          </a:bodyPr>
          <a:lstStyle/>
          <a:p>
            <a:r>
              <a:rPr lang="sv-SE" dirty="0"/>
              <a:t>Klicka på rullgardinsmenyn för att se språklistan</a:t>
            </a:r>
            <a:endParaRPr lang="en-US" dirty="0"/>
          </a:p>
          <a:p>
            <a:pPr lvl="1"/>
            <a:r>
              <a:rPr lang="sv-SE" dirty="0"/>
              <a:t>Bläddra till ditt språkval eller
Börja skriva för att snabbare komma till ditt språkval</a:t>
            </a:r>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1"/>
            <a:r>
              <a:rPr lang="en-US" dirty="0" err="1"/>
              <a:t>Klicka</a:t>
            </a:r>
            <a:r>
              <a:rPr lang="en-US" dirty="0"/>
              <a:t> </a:t>
            </a:r>
            <a:r>
              <a:rPr lang="en-US" dirty="0" err="1"/>
              <a:t>på</a:t>
            </a:r>
            <a:r>
              <a:rPr lang="en-US" dirty="0"/>
              <a:t> </a:t>
            </a:r>
            <a:r>
              <a:rPr lang="en-US" dirty="0" err="1"/>
              <a:t>ditt</a:t>
            </a:r>
            <a:r>
              <a:rPr lang="en-US" dirty="0"/>
              <a:t> </a:t>
            </a:r>
            <a:r>
              <a:rPr lang="en-US" dirty="0" err="1"/>
              <a:t>språkval</a:t>
            </a:r>
            <a:endParaRPr lang="en-US" dirty="0"/>
          </a:p>
          <a:p>
            <a:pPr lvl="2"/>
            <a:r>
              <a:rPr lang="en-US" dirty="0"/>
              <a:t>“Swedish” I det </a:t>
            </a:r>
            <a:r>
              <a:rPr lang="en-US" dirty="0" err="1"/>
              <a:t>här</a:t>
            </a:r>
            <a:r>
              <a:rPr lang="en-US" dirty="0"/>
              <a:t> </a:t>
            </a:r>
            <a:r>
              <a:rPr lang="en-US" dirty="0" err="1"/>
              <a:t>exemplet</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2844104" y="3788198"/>
            <a:ext cx="914400"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1012537"/>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963</TotalTime>
  <Words>2259</Words>
  <Application>Microsoft Office PowerPoint</Application>
  <PresentationFormat>Widescreen</PresentationFormat>
  <Paragraphs>159</Paragraphs>
  <Slides>35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35</vt:i4>
      </vt:variant>
    </vt:vector>
  </HeadingPairs>
  <TitlesOfParts>
    <vt:vector size="41" baseType="lpstr">
      <vt:lpstr>Arial</vt:lpstr>
      <vt:lpstr>Century Gothic</vt:lpstr>
      <vt:lpstr>Philosopher</vt:lpstr>
      <vt:lpstr>Poppins</vt:lpstr>
      <vt:lpstr>Wingdings 3</vt:lpstr>
      <vt:lpstr>Wisp</vt:lpstr>
      <vt:lpstr>worldbibleplans.com</vt:lpstr>
      <vt:lpstr>PowerPoint Presentation</vt:lpstr>
      <vt:lpstr>Välkommen till Planer för Världsbibeln</vt:lpstr>
      <vt:lpstr>Navigera till sidan "Begäran om e-bok"</vt:lpstr>
      <vt:lpstr>Det här är förfrågningsformuläret – Vi kommer att dela upp det i följande bilder</vt:lpstr>
      <vt:lpstr>Berätta vem du är</vt:lpstr>
      <vt:lpstr>Välj ditt bosättningsland från rullgardinsmenyn</vt:lpstr>
      <vt:lpstr>Ange din e-postadress</vt:lpstr>
      <vt:lpstr>Välj ditt Språk</vt:lpstr>
      <vt:lpstr>Versionslistan som är kopplad till ditt språkval fylls i automatiskt</vt:lpstr>
      <vt:lpstr>Det här är ett modifierat exempel på vad du kan se</vt:lpstr>
      <vt:lpstr>Upphovsrättsskyddade versioner   Vissa fält i formuläret kommer att låsas om du väljer en upphovsrättsskyddad bibelversion. Enligt lag kan vi endast tillhandahålla en guide för upphovsrättsskyddade versioner.  Du kommer att se copyrightsymbolen "©" i slutet av versionsbeskrivningen. </vt:lpstr>
      <vt:lpstr>Klicka på den radiella knappen i början av ditt val</vt:lpstr>
      <vt:lpstr>Rullgardinsmenyn stängs och formuläret visar den version du valde</vt:lpstr>
      <vt:lpstr>Klicka på rullgardinsmenyn "Inkludera skriftställen".</vt:lpstr>
      <vt:lpstr>Välj rullgardinsmenyn "Lästid" och klicka på ditt val</vt:lpstr>
      <vt:lpstr>Välj valfritt rullgardinsmenyn "Inkludera korsreferenser?" och välj</vt:lpstr>
      <vt:lpstr>Inkludera korsreferens?" Exempel</vt:lpstr>
      <vt:lpstr>Inkludera korsreferens?" Exempel</vt:lpstr>
      <vt:lpstr>Det finns kompatibilitetsproblem med vissa teman, varaktigheter och frekvenser.  Använd denna matris som en vägledning</vt:lpstr>
      <vt:lpstr>Klicka på rullgardinsmenyn "Välj tema" och gör ditt val</vt:lpstr>
      <vt:lpstr>Om du väljer en "Kapitel"-längd (inklusive 1 år per kapitel) är de gråmarkerade teman inte tillgängliga</vt:lpstr>
      <vt:lpstr>Om du väljer temat "Djupdykning i 1 bok" väljer du en bok.  Annars kommer det här alternativet att låsas</vt:lpstr>
      <vt:lpstr>Klicka på rullgardinsmenyn "Välj läsfrekvens" och gör ditt val</vt:lpstr>
      <vt:lpstr>Klicka på rullgardinsmenyn "Välj avläsningar per dag" och gör ditt val</vt:lpstr>
      <vt:lpstr>Klicka på rullgardinsmenyn "Välj stycke- eller versformat" och gör ditt val</vt:lpstr>
      <vt:lpstr>Klicka på "Inkludera kommentarer?" Välj en kommentar kapitel för kapitel som ingår i din plan.</vt:lpstr>
      <vt:lpstr>Klicka på rullgardinsmenyn "Välj per dag, datum eller båda:" och gör ditt val</vt:lpstr>
      <vt:lpstr>Klicka på kalendern för att välja ett startdatum för läsningen.  Om du väljer Anpassad varaktighet väljer du ett slutdatum för läsningen</vt:lpstr>
      <vt:lpstr>Klicka på rullgardinsmenyn "Välj e-boksformat" och gör ditt val</vt:lpstr>
      <vt:lpstr>Klicka på rullgardinsmenyn "Valfritt typsnitt för verser där Jesus talar" och gör ditt val</vt:lpstr>
      <vt:lpstr>Valfritt: Välj "Nej" om du inte vill ta emot e-post från WBP</vt:lpstr>
      <vt:lpstr>Valfritt: Ange eventuella ytterligare begäranden här</vt:lpstr>
      <vt:lpstr>Berätta hur du hörde talas om oss</vt:lpstr>
      <vt:lpstr>Klicka slutligen på skicka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freedaily.worldbibleplans.com</dc:title>
  <dc:creator>WBP</dc:creator>
  <cp:lastModifiedBy>World BP</cp:lastModifiedBy>
  <cp:revision>140</cp:revision>
  <dcterms:created xsi:type="dcterms:W3CDTF">2024-04-27T16:46:20Z</dcterms:created>
  <dcterms:modified xsi:type="dcterms:W3CDTF">2026-01-25T18:40:18Z</dcterms:modified>
</cp:coreProperties>
</file>