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9/7/2026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spanish/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spanish</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Instrucciones</a:t>
            </a:r>
            <a:r>
              <a:rPr lang="en-US" sz="2400" dirty="0"/>
              <a:t> Paso a Paso</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dirty="0" err="1"/>
              <a:t>Cuéntanos</a:t>
            </a:r>
            <a:r>
              <a:rPr lang="en-US" sz="3200" dirty="0"/>
              <a:t> </a:t>
            </a:r>
            <a:r>
              <a:rPr lang="en-US" sz="3200" dirty="0" err="1"/>
              <a:t>quién</a:t>
            </a:r>
            <a:r>
              <a:rPr lang="en-US" sz="3200" dirty="0"/>
              <a:t> </a:t>
            </a:r>
            <a:r>
              <a:rPr lang="en-US" sz="3200" dirty="0" err="1"/>
              <a:t>eres</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Estos</a:t>
            </a:r>
            <a:r>
              <a:rPr lang="en-US" dirty="0"/>
              <a:t> </a:t>
            </a:r>
            <a:r>
              <a:rPr lang="en-US" dirty="0" err="1"/>
              <a:t>campos</a:t>
            </a:r>
            <a:r>
              <a:rPr lang="en-US" dirty="0"/>
              <a:t> son </a:t>
            </a:r>
            <a:r>
              <a:rPr lang="en-US" dirty="0" err="1"/>
              <a:t>obligatorios</a:t>
            </a:r>
            <a:r>
              <a:rPr lang="en-US" dirty="0"/>
              <a:t>.</a:t>
            </a:r>
          </a:p>
          <a:p>
            <a:pPr lvl="1"/>
            <a:r>
              <a:rPr lang="es-ES" dirty="0"/>
              <a:t>Cualquier campo obligatorio que no se rellene o seleccione causará un error al enviar el campo y tendrás que rellenarlo tú</a:t>
            </a:r>
            <a:r>
              <a:rPr lang="en-US" dirty="0"/>
              <a:t>.</a:t>
            </a:r>
          </a:p>
        </p:txBody>
      </p:sp>
      <p:pic>
        <p:nvPicPr>
          <p:cNvPr id="7" name="Picture 6">
            <a:extLst>
              <a:ext uri="{FF2B5EF4-FFF2-40B4-BE49-F238E27FC236}">
                <a16:creationId xmlns:a16="http://schemas.microsoft.com/office/drawing/2014/main" id="{A9590F29-52B0-467D-97E8-9E08BDEAF0B5}"/>
              </a:ext>
            </a:extLst>
          </p:cNvPr>
          <p:cNvPicPr>
            <a:picLocks noChangeAspect="1"/>
          </p:cNvPicPr>
          <p:nvPr/>
        </p:nvPicPr>
        <p:blipFill rotWithShape="1">
          <a:blip r:embed="rId2"/>
          <a:srcRect l="16037" t="35972" r="17739" b="54056"/>
          <a:stretch/>
        </p:blipFill>
        <p:spPr>
          <a:xfrm>
            <a:off x="1040859" y="1532403"/>
            <a:ext cx="10430803" cy="844189"/>
          </a:xfrm>
          <a:prstGeom prst="rect">
            <a:avLst/>
          </a:prstGeom>
        </p:spPr>
      </p:pic>
      <p:pic>
        <p:nvPicPr>
          <p:cNvPr id="9" name="Picture 8">
            <a:extLst>
              <a:ext uri="{FF2B5EF4-FFF2-40B4-BE49-F238E27FC236}">
                <a16:creationId xmlns:a16="http://schemas.microsoft.com/office/drawing/2014/main" id="{D5BE0FEE-BC17-4FBE-9148-B56D84E90322}"/>
              </a:ext>
            </a:extLst>
          </p:cNvPr>
          <p:cNvPicPr>
            <a:picLocks noChangeAspect="1"/>
          </p:cNvPicPr>
          <p:nvPr/>
        </p:nvPicPr>
        <p:blipFill rotWithShape="1">
          <a:blip r:embed="rId3"/>
          <a:srcRect l="50000" t="53785" r="17979" b="31667"/>
          <a:stretch/>
        </p:blipFill>
        <p:spPr>
          <a:xfrm>
            <a:off x="3197418" y="4309912"/>
            <a:ext cx="6212283" cy="1516955"/>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8BFC2E-BD62-4C27-A638-2E3EC1D214AD}"/>
              </a:ext>
            </a:extLst>
          </p:cNvPr>
          <p:cNvPicPr>
            <a:picLocks noChangeAspect="1"/>
          </p:cNvPicPr>
          <p:nvPr/>
        </p:nvPicPr>
        <p:blipFill rotWithShape="1">
          <a:blip r:embed="rId2"/>
          <a:srcRect l="17518" t="25879" r="56675" b="26769"/>
          <a:stretch/>
        </p:blipFill>
        <p:spPr>
          <a:xfrm>
            <a:off x="2949606" y="2118946"/>
            <a:ext cx="3684658" cy="3633987"/>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es-ES" sz="2700" dirty="0"/>
              <a:t>Selecciona tu país de residencia en la lista desplegable</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es-ES" dirty="0"/>
              <a:t>Haz clic en tu país de residencia elegido</a:t>
            </a:r>
            <a:r>
              <a:rPr lang="en-US" dirty="0"/>
              <a:t>.</a:t>
            </a:r>
          </a:p>
          <a:p>
            <a:pPr lvl="2"/>
            <a:r>
              <a:rPr lang="en-US" dirty="0"/>
              <a:t>México en </a:t>
            </a:r>
            <a:r>
              <a:rPr lang="en-US" dirty="0" err="1"/>
              <a:t>este</a:t>
            </a:r>
            <a:r>
              <a:rPr lang="en-US" dirty="0"/>
              <a:t> </a:t>
            </a:r>
            <a:r>
              <a:rPr lang="en-US" dirty="0" err="1"/>
              <a:t>ejemplo</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Haz clic en el desplegable para ver la lista de países de residencia</a:t>
            </a:r>
            <a:r>
              <a:rPr lang="en-US" dirty="0"/>
              <a:t>.</a:t>
            </a:r>
          </a:p>
          <a:p>
            <a:pPr lvl="1"/>
            <a:r>
              <a:rPr lang="es-ES" dirty="0"/>
              <a:t>Desplázate hasta el país de residencia que elijas o
Empieza a escribir para llegar más rápido al país de residencia que elijas</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612381" y="3678517"/>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fontScale="90000"/>
          </a:bodyPr>
          <a:lstStyle/>
          <a:p>
            <a:r>
              <a:rPr lang="es-ES" sz="3200" dirty="0"/>
              <a:t>Introduce tu dirección de correo electrónico</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es-ES" dirty="0"/>
              <a:t>Necesitamos tu dirección de correo electrónico para enviarte un plan de lectura o un enlace para descargar tu plan personalizado de lectura bíblica. A menos que nos pidas que no lo hagamos cuando envíes tu solicitud, WBP enviará correos ocasionales con actualizaciones, nuevas traducciones y nuevos planes</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Nunca compartiremos tu dirección de correo electrónico con nadie por ningún motivo.</a:t>
            </a:r>
            <a:endParaRPr lang="en-US" dirty="0"/>
          </a:p>
        </p:txBody>
      </p:sp>
      <p:pic>
        <p:nvPicPr>
          <p:cNvPr id="4" name="Picture 3">
            <a:extLst>
              <a:ext uri="{FF2B5EF4-FFF2-40B4-BE49-F238E27FC236}">
                <a16:creationId xmlns:a16="http://schemas.microsoft.com/office/drawing/2014/main" id="{0C264A47-45FF-4184-BE80-EF4BF9EAA209}"/>
              </a:ext>
            </a:extLst>
          </p:cNvPr>
          <p:cNvPicPr>
            <a:picLocks noChangeAspect="1"/>
          </p:cNvPicPr>
          <p:nvPr/>
        </p:nvPicPr>
        <p:blipFill rotWithShape="1">
          <a:blip r:embed="rId2"/>
          <a:srcRect l="50000" t="25136" r="17979" b="62741"/>
          <a:stretch/>
        </p:blipFill>
        <p:spPr>
          <a:xfrm>
            <a:off x="2837233" y="2634577"/>
            <a:ext cx="8007289" cy="1629385"/>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5A8A1D-BAE6-4999-9FA0-69A6E11E79EA}"/>
              </a:ext>
            </a:extLst>
          </p:cNvPr>
          <p:cNvPicPr>
            <a:picLocks noChangeAspect="1"/>
          </p:cNvPicPr>
          <p:nvPr/>
        </p:nvPicPr>
        <p:blipFill rotWithShape="1">
          <a:blip r:embed="rId2"/>
          <a:srcRect l="17234" t="25433" r="49415" b="28253"/>
          <a:stretch/>
        </p:blipFill>
        <p:spPr>
          <a:xfrm>
            <a:off x="3466101" y="2081665"/>
            <a:ext cx="4431144" cy="3307457"/>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Selecciona</a:t>
            </a:r>
            <a:r>
              <a:rPr lang="en-US" dirty="0"/>
              <a:t> </a:t>
            </a:r>
            <a:r>
              <a:rPr lang="en-US" dirty="0" err="1"/>
              <a:t>tu</a:t>
            </a:r>
            <a:r>
              <a:rPr lang="en-US" dirty="0"/>
              <a:t> </a:t>
            </a:r>
            <a:r>
              <a:rPr lang="en-US" dirty="0" err="1"/>
              <a:t>idioma</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a:bodyPr>
          <a:lstStyle/>
          <a:p>
            <a:pPr lvl="1"/>
            <a:r>
              <a:rPr lang="es-ES" dirty="0"/>
              <a:t>Haz clic en tu idioma elegido</a:t>
            </a:r>
            <a:r>
              <a:rPr lang="en-US" dirty="0"/>
              <a:t>.</a:t>
            </a:r>
          </a:p>
          <a:p>
            <a:pPr lvl="2"/>
            <a:r>
              <a:rPr lang="en-US" dirty="0" err="1"/>
              <a:t>Español</a:t>
            </a:r>
            <a:r>
              <a:rPr lang="en-US" dirty="0"/>
              <a:t> en </a:t>
            </a:r>
            <a:r>
              <a:rPr lang="en-US" dirty="0" err="1"/>
              <a:t>este</a:t>
            </a:r>
            <a:r>
              <a:rPr lang="en-US" dirty="0"/>
              <a:t> </a:t>
            </a:r>
            <a:r>
              <a:rPr lang="en-US" dirty="0" err="1"/>
              <a:t>ejemplo</a:t>
            </a:r>
            <a:r>
              <a:rPr lang="en-US" dirty="0"/>
              <a:t>.</a:t>
            </a:r>
          </a:p>
          <a:p>
            <a:pPr marL="0" indent="0">
              <a:buNone/>
            </a:pPr>
            <a:r>
              <a:rPr lang="es-ES" dirty="0"/>
              <a:t>El idioma que elijas determinará la lista de versiones de la Biblia entre las que podrás elegir</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3492133" y="3599181"/>
            <a:ext cx="139115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Haz clic en el desplegable para ver la lista de idiomas</a:t>
            </a:r>
            <a:r>
              <a:rPr lang="en-US" dirty="0"/>
              <a:t>.</a:t>
            </a:r>
          </a:p>
          <a:p>
            <a:pPr lvl="1"/>
            <a:r>
              <a:rPr lang="es-ES" dirty="0"/>
              <a:t>Desplázate hasta tu idioma preferido o
Empieza a escribir para llegar más rápido a tu idioma</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es-ES" dirty="0"/>
              <a:t>La lista de versiones asociada a tu elección de idioma se rellenará automáticamente</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s-ES" dirty="0"/>
              <a:t>La lista de versiones es alfabética dentro del idioma que elegiste. La descripción de la traducción específica te dirá si la traducción es</a:t>
            </a:r>
            <a:r>
              <a:rPr lang="en-US" dirty="0"/>
              <a:t>:</a:t>
            </a:r>
          </a:p>
          <a:p>
            <a:pPr lvl="1"/>
            <a:r>
              <a:rPr lang="es-ES" dirty="0"/>
              <a:t>Biblia completa – 66 libros (Antiguo y Nuevo Testamento). 
Biblia completa con x libros apócrifos (el Antiguo y el Nuevo Testamento con algunos libros apócrifos). La x representa el número de libros. 
Solo Nuevo Testamento – Los 27 libros del Nuevo Testamento. 
Nuevo Testamento con otros libros - Los 27 libros del Nuevo Testamento más algunos libros del Antiguo Testamento. 
Solo Antiguo Testamento – Los 39 libros del Antiguo Testamento. 
Libro faltante x – Algunas traducciones son libros faltantes. La x representa el número de libros que faltan. 
x Libros – Algunas traducciones tienen un número limitado de libros. La x representa el número de libros en la traducción</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A17945-CC9D-4B4F-9E21-C42D1A80BB3F}"/>
              </a:ext>
            </a:extLst>
          </p:cNvPr>
          <p:cNvPicPr>
            <a:picLocks noChangeAspect="1"/>
          </p:cNvPicPr>
          <p:nvPr/>
        </p:nvPicPr>
        <p:blipFill rotWithShape="1">
          <a:blip r:embed="rId2"/>
          <a:srcRect l="16731" t="25877" r="25638" b="19051"/>
          <a:stretch/>
        </p:blipFill>
        <p:spPr>
          <a:xfrm>
            <a:off x="2404755" y="1141302"/>
            <a:ext cx="8705770" cy="447155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es-ES" dirty="0"/>
              <a:t>Este es un ejemplo de lo que podrías ver</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s-ES" dirty="0"/>
              <a:t>El (IC </a:t>
            </a:r>
            <a:r>
              <a:rPr lang="es-ES" dirty="0" err="1"/>
              <a:t>xxxx</a:t>
            </a:r>
            <a:r>
              <a:rPr lang="es-ES" dirty="0"/>
              <a:t>) es un código interno que usamos para procesar tu solicitud</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6878625" y="418567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4136571" y="4593821"/>
            <a:ext cx="2877288" cy="147233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203333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401437"/>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Busca dentro de la Lista para reducir las opciones</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77877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1B4906-17DD-49C1-B9CC-8E11F099C445}"/>
              </a:ext>
            </a:extLst>
          </p:cNvPr>
          <p:cNvPicPr>
            <a:picLocks noChangeAspect="1"/>
          </p:cNvPicPr>
          <p:nvPr/>
        </p:nvPicPr>
        <p:blipFill rotWithShape="1">
          <a:blip r:embed="rId2"/>
          <a:srcRect l="17280" t="36237" r="25160" b="16458"/>
          <a:stretch/>
        </p:blipFill>
        <p:spPr>
          <a:xfrm>
            <a:off x="2295417" y="1256336"/>
            <a:ext cx="9531814" cy="421061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s-ES" dirty="0"/>
              <a:t>Buscar dentro de la Lista</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Busca dentro de la Lista para reducir las opciones.</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s-ES" dirty="0"/>
              <a:t>En este ejemplo, busqué dentro de la lista</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148963"/>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s-ES" sz="3200" dirty="0"/>
              <a:t>Versiones con derechos de autor</a:t>
            </a:r>
            <a:br>
              <a:rPr lang="en-US" sz="1200" dirty="0"/>
            </a:br>
            <a:br>
              <a:rPr lang="en-US" sz="1200" dirty="0"/>
            </a:br>
            <a:r>
              <a:rPr lang="es-ES" sz="1600" b="1" dirty="0">
                <a:solidFill>
                  <a:srgbClr val="2F4858"/>
                </a:solidFill>
                <a:latin typeface="Philosopher"/>
              </a:rPr>
              <a:t>Algunos campos del formulario se bloquearán si eliges una versión de la Biblia con derechos de autor. Por ley, solo podemos proporcionar una guía para versiones protegidas. Verás el símbolo © de derechos de autor al final de la descripción de la versión</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es-ES" dirty="0">
                <a:cs typeface="Times New Roman" panose="02020603050405020304" pitchFamily="18" charset="0"/>
              </a:rPr>
              <a:t>Por ley, no se nos permite proporcionar el texto bíblico para las versiones bíblicas bajo un copyright vigente. Cualquier versión que esté bajo un copyright vigente tendrá el símbolo © al final. Para estas versiones, solo podemos proporcionar una guía</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460751"/>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CF637F0-5DC8-4F61-87B6-198E5BBB97AB}"/>
              </a:ext>
            </a:extLst>
          </p:cNvPr>
          <p:cNvPicPr>
            <a:picLocks noChangeAspect="1"/>
          </p:cNvPicPr>
          <p:nvPr/>
        </p:nvPicPr>
        <p:blipFill rotWithShape="1">
          <a:blip r:embed="rId2"/>
          <a:srcRect l="17280" t="46603" r="25160" b="26512"/>
          <a:stretch/>
        </p:blipFill>
        <p:spPr>
          <a:xfrm>
            <a:off x="2589212" y="1743683"/>
            <a:ext cx="8943133" cy="2245213"/>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s-ES" dirty="0"/>
              <a:t>Haz clic en el botón radial al inicio de tu elección</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s-ES" dirty="0"/>
              <a:t>En este ejemplo, he elegido el</a:t>
            </a:r>
            <a:r>
              <a:rPr lang="en-US" dirty="0"/>
              <a:t> </a:t>
            </a:r>
            <a:r>
              <a:rPr lang="es-ES" dirty="0" err="1"/>
              <a:t>The</a:t>
            </a:r>
            <a:r>
              <a:rPr lang="es-ES" dirty="0"/>
              <a:t> Bible in Simple </a:t>
            </a:r>
            <a:r>
              <a:rPr lang="es-ES" dirty="0" err="1"/>
              <a:t>Spanish</a:t>
            </a:r>
            <a:r>
              <a:rPr lang="es-ES" dirty="0"/>
              <a:t> (SPABES) (2019) (Complete Bible) La Biblia En Español Sencillo (IC 2541)</a:t>
            </a:r>
            <a:r>
              <a:rPr lang="en-US" dirty="0"/>
              <a:t>.</a:t>
            </a:r>
          </a:p>
          <a:p>
            <a:pPr lvl="1"/>
            <a:r>
              <a:rPr lang="es-ES" dirty="0"/>
              <a:t>Nota: Solo puedes elegir una sola por solicitud. Si quieres varias versiones, debes enviar varias solicitudes</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585313" y="3050553"/>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822705" y="3381865"/>
            <a:ext cx="338784" cy="8788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s-ES" sz="2400" dirty="0"/>
              <a:t>La lista desplegable se cerrará y el formulario mostrará la versión que elegiste</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s-ES" dirty="0"/>
              <a:t>Puedes cambiar tu selección haciendo clic en Volver a Versiones</a:t>
            </a:r>
            <a:r>
              <a:rPr lang="en-US" dirty="0"/>
              <a:t>.</a:t>
            </a:r>
          </a:p>
          <a:p>
            <a:pPr lvl="1"/>
            <a:r>
              <a:rPr lang="es-ES" dirty="0"/>
              <a:t>Si haces esto después de haber rellenado el resto del formulario, tendrás que rellenarlo de nuevo</a:t>
            </a:r>
            <a:r>
              <a:rPr lang="en-US" dirty="0"/>
              <a:t>.</a:t>
            </a:r>
          </a:p>
        </p:txBody>
      </p:sp>
      <p:pic>
        <p:nvPicPr>
          <p:cNvPr id="5" name="Picture 4">
            <a:extLst>
              <a:ext uri="{FF2B5EF4-FFF2-40B4-BE49-F238E27FC236}">
                <a16:creationId xmlns:a16="http://schemas.microsoft.com/office/drawing/2014/main" id="{55153B11-4D6A-4736-A488-A1794325F17D}"/>
              </a:ext>
            </a:extLst>
          </p:cNvPr>
          <p:cNvPicPr>
            <a:picLocks noChangeAspect="1"/>
          </p:cNvPicPr>
          <p:nvPr/>
        </p:nvPicPr>
        <p:blipFill rotWithShape="1">
          <a:blip r:embed="rId2"/>
          <a:srcRect l="17499" t="35082" r="33059" b="50000"/>
          <a:stretch/>
        </p:blipFill>
        <p:spPr>
          <a:xfrm>
            <a:off x="2010657" y="1332688"/>
            <a:ext cx="9350584"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Como cristiano, ¿alguna vez has leído toda la Biblia?</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08814" y="868250"/>
            <a:ext cx="383575"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880255" y="507902"/>
            <a:ext cx="386678" cy="208890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373891"/>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t>
            </a:r>
            <a:r>
              <a:rPr lang="en-US" sz="1200" dirty="0" err="1">
                <a:solidFill>
                  <a:schemeClr val="tx1"/>
                </a:solidFill>
              </a:rPr>
              <a:t>Fue</a:t>
            </a:r>
            <a:r>
              <a:rPr lang="en-US" sz="1200" dirty="0">
                <a:solidFill>
                  <a:schemeClr val="tx1"/>
                </a:solidFill>
              </a:rPr>
              <a:t> </a:t>
            </a:r>
            <a:r>
              <a:rPr lang="en-US" sz="1200" dirty="0" err="1">
                <a:solidFill>
                  <a:schemeClr val="tx1"/>
                </a:solidFill>
              </a:rPr>
              <a:t>beneficioso</a:t>
            </a:r>
            <a:r>
              <a:rPr lang="en-US" sz="1200" dirty="0">
                <a:solidFill>
                  <a:schemeClr val="tx1"/>
                </a:solidFill>
              </a:rPr>
              <a:t> para </a:t>
            </a:r>
            <a:r>
              <a:rPr lang="en-US" sz="1200" dirty="0" err="1">
                <a:solidFill>
                  <a:schemeClr val="tx1"/>
                </a:solidFill>
              </a:rPr>
              <a:t>tu</a:t>
            </a:r>
            <a:r>
              <a:rPr lang="en-US" sz="1200" dirty="0">
                <a:solidFill>
                  <a:schemeClr val="tx1"/>
                </a:solidFill>
              </a:rPr>
              <a:t> </a:t>
            </a:r>
            <a:r>
              <a:rPr lang="en-US" sz="1200" dirty="0" err="1">
                <a:solidFill>
                  <a:schemeClr val="tx1"/>
                </a:solidFill>
              </a:rPr>
              <a:t>vida</a:t>
            </a:r>
            <a:r>
              <a:rPr lang="en-US" sz="1200" dirty="0">
                <a:solidFill>
                  <a:schemeClr val="tx1"/>
                </a:solidFill>
              </a:rPr>
              <a:t>?</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37389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16900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551069"/>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¿Por qué no?  ¿Un simple plan de lectura habría ayudado a agregar beneficios?</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39566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38325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388471"/>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t>
            </a:r>
            <a:r>
              <a:rPr lang="en-US" sz="1200" dirty="0" err="1">
                <a:solidFill>
                  <a:schemeClr val="tx1"/>
                </a:solidFill>
              </a:rPr>
              <a:t>Usaste</a:t>
            </a:r>
            <a:r>
              <a:rPr lang="en-US" sz="1200" dirty="0">
                <a:solidFill>
                  <a:schemeClr val="tx1"/>
                </a:solidFill>
              </a:rPr>
              <a:t> un plan de </a:t>
            </a:r>
            <a:r>
              <a:rPr lang="en-US" sz="1200" dirty="0" err="1">
                <a:solidFill>
                  <a:schemeClr val="tx1"/>
                </a:solidFill>
              </a:rPr>
              <a:t>lectura</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376996"/>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¿Crees que es importante como cristiano leer toda la Biblia?</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19725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566612"/>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¿Qué te impide leer toda la Biblia?</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114398"/>
            <a:ext cx="0" cy="4522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648629"/>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t>
            </a:r>
            <a:r>
              <a:rPr lang="en-US" sz="1200" dirty="0" err="1">
                <a:solidFill>
                  <a:schemeClr val="tx1"/>
                </a:solidFill>
              </a:rPr>
              <a:t>Lleva</a:t>
            </a:r>
            <a:r>
              <a:rPr lang="en-US" sz="1200" dirty="0">
                <a:solidFill>
                  <a:schemeClr val="tx1"/>
                </a:solidFill>
              </a:rPr>
              <a:t> </a:t>
            </a:r>
            <a:r>
              <a:rPr lang="en-US" sz="1200" dirty="0" err="1">
                <a:solidFill>
                  <a:schemeClr val="tx1"/>
                </a:solidFill>
              </a:rPr>
              <a:t>demasiado</a:t>
            </a:r>
            <a:r>
              <a:rPr lang="en-US" sz="1200" dirty="0">
                <a:solidFill>
                  <a:schemeClr val="tx1"/>
                </a:solidFill>
              </a:rPr>
              <a:t> </a:t>
            </a:r>
            <a:r>
              <a:rPr lang="en-US" sz="1200" dirty="0" err="1">
                <a:solidFill>
                  <a:schemeClr val="tx1"/>
                </a:solidFill>
              </a:rPr>
              <a:t>tiempo</a:t>
            </a:r>
            <a:r>
              <a:rPr lang="en-US" sz="1200" dirty="0">
                <a:solidFill>
                  <a:schemeClr val="tx1"/>
                </a:solidFill>
              </a:rPr>
              <a:t>?</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38943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p:cNvCxnSpPr>
          <p:nvPr/>
        </p:nvCxnSpPr>
        <p:spPr>
          <a:xfrm flipH="1" flipV="1">
            <a:off x="1762097" y="1742592"/>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383619"/>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t>
            </a:r>
            <a:r>
              <a:rPr lang="en-US" sz="1200">
                <a:solidFill>
                  <a:schemeClr val="tx1"/>
                </a:solidFill>
              </a:rPr>
              <a:t>Por qué no?</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564737"/>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¿Es demasiado desalentador?  ¿Es un libro grande y difícil de leer?</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699739"/>
            <a:ext cx="2330172" cy="12882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WBP tiene planes de lectura de la Biblia GRATUITOS que admiten cualquier compromiso de tiempo de 5 minutos a 60 minutos por día o cualquier número de días a la semana.</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894810"/>
            <a:ext cx="405497" cy="386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697574"/>
            <a:ext cx="2607098" cy="12882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WBP ofrece planes GRATUITOS en traducciones fáciles de leer.  Incluso las tareas más grandes se vuelven factibles cuando se dividen en pasos pequeños y fáciles de administrar.</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203294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564737"/>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¿El plan de lectura hizo que la tarea fuera más manejable?</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557282"/>
            <a:ext cx="1505741" cy="13187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¿Un plan de lectura personalizado habría hecho que la tarea fuera más manejable?</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76810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690766"/>
            <a:ext cx="2039615" cy="12774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En WBP, creemos que leer la Biblia agrega un tremendo beneficio a todas nuestras vidas.</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323751" y="3580793"/>
            <a:ext cx="1227002"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9" y="4690766"/>
            <a:ext cx="1276388" cy="12774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¿Qué plan usaste?  WBP tiene una gran variedad para elegir.</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249586" y="3716569"/>
            <a:ext cx="1152024" cy="79636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0972950" y="4668130"/>
            <a:ext cx="1025249" cy="13001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Prueba un plan GRATUITO en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592770" y="410641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83394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572229" y="394650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16757"/>
            <a:ext cx="2166425" cy="10474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ofrece</a:t>
            </a:r>
            <a:r>
              <a:rPr lang="en-US" sz="1200" dirty="0">
                <a:solidFill>
                  <a:schemeClr val="tx1"/>
                </a:solidFill>
              </a:rPr>
              <a:t> planes GRATUITOS con </a:t>
            </a:r>
            <a:r>
              <a:rPr lang="en-US" sz="1200" dirty="0" err="1">
                <a:solidFill>
                  <a:schemeClr val="tx1"/>
                </a:solidFill>
              </a:rPr>
              <a:t>múltiples</a:t>
            </a:r>
            <a:r>
              <a:rPr lang="en-US" sz="1200" dirty="0">
                <a:solidFill>
                  <a:schemeClr val="tx1"/>
                </a:solidFill>
              </a:rPr>
              <a:t> </a:t>
            </a:r>
            <a:r>
              <a:rPr lang="en-US" sz="1200" dirty="0" err="1">
                <a:solidFill>
                  <a:schemeClr val="tx1"/>
                </a:solidFill>
              </a:rPr>
              <a:t>temas</a:t>
            </a:r>
            <a:r>
              <a:rPr lang="en-US" sz="1200" dirty="0">
                <a:solidFill>
                  <a:schemeClr val="tx1"/>
                </a:solidFill>
              </a:rPr>
              <a:t> </a:t>
            </a:r>
            <a:r>
              <a:rPr lang="en-US" sz="1200" dirty="0" err="1">
                <a:solidFill>
                  <a:schemeClr val="tx1"/>
                </a:solidFill>
              </a:rPr>
              <a:t>como</a:t>
            </a:r>
            <a:r>
              <a:rPr lang="en-US" sz="1200" dirty="0">
                <a:solidFill>
                  <a:schemeClr val="tx1"/>
                </a:solidFill>
              </a:rPr>
              <a:t> Cronológico, M'Cheyne, etc. para </a:t>
            </a:r>
            <a:r>
              <a:rPr lang="en-US" sz="1200" dirty="0" err="1">
                <a:solidFill>
                  <a:schemeClr val="tx1"/>
                </a:solidFill>
              </a:rPr>
              <a:t>agregar</a:t>
            </a:r>
            <a:r>
              <a:rPr lang="en-US" sz="1200" dirty="0">
                <a:solidFill>
                  <a:schemeClr val="tx1"/>
                </a:solidFill>
              </a:rPr>
              <a:t> algo de </a:t>
            </a:r>
            <a:r>
              <a:rPr lang="en-US" sz="1200" dirty="0" err="1">
                <a:solidFill>
                  <a:schemeClr val="tx1"/>
                </a:solidFill>
              </a:rPr>
              <a:t>variedad</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557746"/>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¿Es </a:t>
            </a:r>
            <a:r>
              <a:rPr lang="en-US" sz="1200" dirty="0" err="1">
                <a:solidFill>
                  <a:schemeClr val="tx1"/>
                </a:solidFill>
              </a:rPr>
              <a:t>demasiado</a:t>
            </a:r>
            <a:r>
              <a:rPr lang="en-US" sz="1200" dirty="0">
                <a:solidFill>
                  <a:schemeClr val="tx1"/>
                </a:solidFill>
              </a:rPr>
              <a:t> </a:t>
            </a:r>
            <a:r>
              <a:rPr lang="en-US" sz="1200" dirty="0" err="1">
                <a:solidFill>
                  <a:schemeClr val="tx1"/>
                </a:solidFill>
              </a:rPr>
              <a:t>aburrido</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889903"/>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1016733" y="4199288"/>
            <a:ext cx="792116" cy="14556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962002" y="3627240"/>
            <a:ext cx="1395435"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69227"/>
            <a:ext cx="11903617" cy="7471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Si ha intentado leer la Biblia y no ha podido leerla, visítenos en </a:t>
            </a:r>
            <a:r>
              <a:rPr lang="es-ES" sz="1200" u="sng" dirty="0">
                <a:solidFill>
                  <a:srgbClr val="0070C0"/>
                </a:solidFill>
                <a:hlinkClick r:id="rId2"/>
              </a:rPr>
              <a:t>https://worldbibleplans.com/languages/spanish/index.html</a:t>
            </a:r>
            <a:r>
              <a:rPr lang="es-ES" sz="1200" u="sng" dirty="0">
                <a:solidFill>
                  <a:srgbClr val="0070C0"/>
                </a:solidFill>
              </a:rPr>
              <a:t> </a:t>
            </a:r>
            <a:r>
              <a:rPr lang="es-ES" sz="1200" dirty="0">
                <a:solidFill>
                  <a:schemeClr val="tx1"/>
                </a:solidFill>
              </a:rPr>
              <a:t>y elabore un plan de lectura de la Biblia personalizado GRATIS.  Seleccione entre una variedad de idiomas, traducciones, compromisos de tiempo, temas y formatos de libros electrónicos.  Es así de simple.  Elabore un plan, WBP lo crea y en menos de 1 día obtiene un enlace para descargar su Plan de lectura bíblica personalizado GRATIS con o sin escrituras.  ¿Mencionamos que todo es GRATIS?</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742591"/>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flipV="1">
            <a:off x="10176581" y="3080057"/>
            <a:ext cx="410556" cy="370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64553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68285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32766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725549" y="3548566"/>
            <a:ext cx="1494698" cy="84168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81152" y="4170390"/>
            <a:ext cx="313708"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17166" y="1834909"/>
            <a:ext cx="439776"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40814" y="1412473"/>
            <a:ext cx="438864"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cxnSpLocks/>
            <a:stCxn id="26" idx="2"/>
            <a:endCxn id="59" idx="0"/>
          </p:cNvCxnSpPr>
          <p:nvPr/>
        </p:nvCxnSpPr>
        <p:spPr>
          <a:xfrm rot="16200000" flipH="1">
            <a:off x="11100839" y="2318112"/>
            <a:ext cx="431409"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18338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9819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Sí</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652979"/>
            <a:ext cx="1649248"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¿Los planes que incluyen las escrituras son demasiado caros?</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223740"/>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84488" y="2828186"/>
            <a:ext cx="429972" cy="121961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805212" y="4095670"/>
            <a:ext cx="309358" cy="89878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011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es-ES" sz="2400" dirty="0"/>
              <a:t>Los temas ofrecen diferentes formas de leer las escrituras</a:t>
            </a:r>
            <a:r>
              <a:rPr lang="en-US" sz="2400" dirty="0"/>
              <a:t>.</a:t>
            </a:r>
          </a:p>
          <a:p>
            <a:pPr lvl="1"/>
            <a:r>
              <a:rPr lang="es-ES" sz="2200" dirty="0"/>
              <a:t>Algunos temas proporcionan un orden de lectura</a:t>
            </a:r>
            <a:r>
              <a:rPr lang="en-US" sz="2200" dirty="0"/>
              <a:t>.</a:t>
            </a:r>
          </a:p>
          <a:p>
            <a:pPr lvl="2"/>
            <a:r>
              <a:rPr lang="en-US" sz="2000" dirty="0" err="1"/>
              <a:t>Ejemplos</a:t>
            </a:r>
            <a:r>
              <a:rPr lang="en-US" sz="2000" dirty="0"/>
              <a:t>:</a:t>
            </a:r>
          </a:p>
          <a:p>
            <a:pPr lvl="3"/>
            <a:r>
              <a:rPr lang="en-US" sz="1800" dirty="0"/>
              <a:t>Heterosexual (Génesis a Apocalipsis).</a:t>
            </a:r>
          </a:p>
          <a:p>
            <a:pPr lvl="3"/>
            <a:r>
              <a:rPr lang="en-US" sz="1800" dirty="0"/>
              <a:t>Orden cronológico.</a:t>
            </a:r>
            <a:endParaRPr lang="en-US" sz="1600" dirty="0"/>
          </a:p>
          <a:p>
            <a:pPr lvl="1"/>
            <a:r>
              <a:rPr lang="es-ES" sz="2200" dirty="0"/>
              <a:t>Otros temas te mantienen centrado en una idea concreta o presentan las escrituras de una manera significativa</a:t>
            </a:r>
            <a:r>
              <a:rPr lang="en-US" sz="2200" dirty="0"/>
              <a:t>.</a:t>
            </a:r>
          </a:p>
          <a:p>
            <a:pPr lvl="2"/>
            <a:r>
              <a:rPr lang="en-US" sz="2000" dirty="0" err="1"/>
              <a:t>Ejemplos</a:t>
            </a:r>
            <a:r>
              <a:rPr lang="en-US" sz="2200" dirty="0"/>
              <a:t>:</a:t>
            </a:r>
          </a:p>
          <a:p>
            <a:pPr lvl="3"/>
            <a:r>
              <a:rPr lang="en-US" sz="1800" dirty="0" err="1"/>
              <a:t>Basado</a:t>
            </a:r>
            <a:r>
              <a:rPr lang="en-US" sz="1800" dirty="0"/>
              <a:t> en </a:t>
            </a:r>
            <a:r>
              <a:rPr lang="en-US" sz="1800" dirty="0" err="1"/>
              <a:t>géneros</a:t>
            </a:r>
            <a:r>
              <a:rPr lang="en-US" sz="1800" dirty="0"/>
              <a:t>.</a:t>
            </a:r>
          </a:p>
          <a:p>
            <a:pPr lvl="3"/>
            <a:r>
              <a:rPr lang="en-US" sz="1800" dirty="0"/>
              <a:t>M'Cheyne.</a:t>
            </a:r>
          </a:p>
          <a:p>
            <a:pPr lvl="1"/>
            <a:r>
              <a:rPr lang="es-ES" sz="2200" dirty="0"/>
              <a:t>Algunos temas te hacen centrarte en un solo libro o en una selección de libros</a:t>
            </a:r>
            <a:r>
              <a:rPr lang="en-US" sz="2200" dirty="0"/>
              <a:t>.</a:t>
            </a:r>
          </a:p>
          <a:p>
            <a:pPr lvl="2"/>
            <a:r>
              <a:rPr lang="en-US" sz="2000" dirty="0" err="1"/>
              <a:t>Ejemplos</a:t>
            </a:r>
            <a:r>
              <a:rPr lang="en-US" sz="2000" dirty="0"/>
              <a:t>:</a:t>
            </a:r>
          </a:p>
          <a:p>
            <a:pPr lvl="3"/>
            <a:r>
              <a:rPr lang="en-US" sz="1800" dirty="0"/>
              <a:t>1 Libro Deep Diving.</a:t>
            </a:r>
          </a:p>
          <a:p>
            <a:pPr lvl="3"/>
            <a:r>
              <a:rPr lang="en-US" sz="1800" dirty="0" err="1"/>
              <a:t>Apóstoles</a:t>
            </a:r>
            <a:r>
              <a:rPr lang="en-US" sz="1800" dirty="0"/>
              <a:t> y Pablo.</a:t>
            </a:r>
          </a:p>
          <a:p>
            <a:pPr lvl="2"/>
            <a:endParaRPr lang="en-US" sz="2000" dirty="0"/>
          </a:p>
          <a:p>
            <a:pPr marL="0" indent="0">
              <a:buNone/>
            </a:pPr>
            <a:r>
              <a:rPr lang="es-ES" sz="2400" dirty="0"/>
              <a:t>Todos los temas se explican en detalle en la página de Planes de Lectura, accesible a través del menú</a:t>
            </a:r>
            <a:r>
              <a:rPr lang="en-US" sz="2400" dirty="0"/>
              <a:t>.</a:t>
            </a:r>
          </a:p>
          <a:p>
            <a:pPr marL="0" indent="0">
              <a:buNone/>
            </a:pPr>
            <a:endParaRPr lang="en-US" sz="2400" dirty="0"/>
          </a:p>
          <a:p>
            <a:pPr marL="0" indent="0">
              <a:buNone/>
            </a:pPr>
            <a:r>
              <a:rPr lang="es-ES" sz="2400" dirty="0"/>
              <a:t>Descubre el tema que mejor se adapte a ti</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es-ES" dirty="0"/>
              <a:t>Los temas se dividen en cuatro grupos según la flexibilidad de duración (duración de la lectura) y frecuencia (cuántos días a la semana lees)</a:t>
            </a:r>
            <a:r>
              <a:rPr lang="en-US" dirty="0"/>
              <a:t>.</a:t>
            </a:r>
          </a:p>
          <a:p>
            <a:pPr lvl="1"/>
            <a:r>
              <a:rPr lang="es-ES" dirty="0"/>
              <a:t>Grupo 1 - Para este primer grupo, puedes seleccionar Tiempo (30 días, 12 meses, etc.) o 1-6 capítulos por día de duración de lectura</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1773117" y="6154615"/>
            <a:ext cx="10034953" cy="498232"/>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b="1" dirty="0"/>
              <a:t>Los comentarios solo están disponibles con este grupo de temas y solo si seleccionas la duración de un capítulo</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C81260E1-EAC2-477D-A51C-627CC3A8B767}"/>
              </a:ext>
            </a:extLst>
          </p:cNvPr>
          <p:cNvPicPr>
            <a:picLocks noChangeAspect="1"/>
          </p:cNvPicPr>
          <p:nvPr/>
        </p:nvPicPr>
        <p:blipFill rotWithShape="1">
          <a:blip r:embed="rId2"/>
          <a:srcRect l="17872" t="40128" r="47580" b="5839"/>
          <a:stretch/>
        </p:blipFill>
        <p:spPr>
          <a:xfrm>
            <a:off x="2578517" y="2508488"/>
            <a:ext cx="4212076" cy="354086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es-ES" dirty="0"/>
              <a:t>Grupo 2 - Para el segundo grupo, solo se permiten duraciones de tiempo (30 días, 12 meses, etc.)</a:t>
            </a:r>
            <a:r>
              <a:rPr lang="en-US" dirty="0"/>
              <a:t>.</a:t>
            </a:r>
          </a:p>
          <a:p>
            <a:pPr lvl="1"/>
            <a:r>
              <a:rPr lang="es-ES" dirty="0"/>
              <a:t>La duración de los capítulos estarán en gris y no se podrán seleccionar</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b="1" dirty="0"/>
              <a:t>No hay comentarios disponibles con este grupo</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4C19DB4B-A0C4-4017-A0CE-086C85744C42}"/>
              </a:ext>
            </a:extLst>
          </p:cNvPr>
          <p:cNvPicPr>
            <a:picLocks noChangeAspect="1"/>
          </p:cNvPicPr>
          <p:nvPr/>
        </p:nvPicPr>
        <p:blipFill rotWithShape="1">
          <a:blip r:embed="rId2"/>
          <a:srcRect l="930" t="4935" r="24211" b="9059"/>
          <a:stretch/>
        </p:blipFill>
        <p:spPr>
          <a:xfrm>
            <a:off x="2519465" y="2092220"/>
            <a:ext cx="4873558" cy="4009989"/>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es-ES" dirty="0"/>
              <a:t>Grupo 3 - Para el tercer grupo, solo hay duraciones de 1 a 6 capítulos disponibles</a:t>
            </a:r>
            <a:r>
              <a:rPr lang="en-US" dirty="0"/>
              <a:t>.</a:t>
            </a:r>
          </a:p>
          <a:p>
            <a:pPr lvl="1"/>
            <a:r>
              <a:rPr lang="es-ES" dirty="0"/>
              <a:t>Las duraciones temporales estarán </a:t>
            </a:r>
            <a:r>
              <a:rPr lang="es-ES" dirty="0" err="1"/>
              <a:t>destenuadas</a:t>
            </a:r>
            <a:r>
              <a:rPr lang="es-ES" dirty="0"/>
              <a:t> y no se podrán seleccionar</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b="1" dirty="0"/>
              <a:t>No hay comentarios disponibles con este grupo.</a:t>
            </a: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E34BDE96-B8F2-482D-9322-26A21C70CBAC}"/>
              </a:ext>
            </a:extLst>
          </p:cNvPr>
          <p:cNvPicPr>
            <a:picLocks noChangeAspect="1"/>
          </p:cNvPicPr>
          <p:nvPr/>
        </p:nvPicPr>
        <p:blipFill rotWithShape="1">
          <a:blip r:embed="rId2"/>
          <a:srcRect l="1233" t="16270" r="2473" b="53007"/>
          <a:stretch/>
        </p:blipFill>
        <p:spPr>
          <a:xfrm>
            <a:off x="2171262" y="2121877"/>
            <a:ext cx="8402703" cy="1937504"/>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10000"/>
          </a:bodyPr>
          <a:lstStyle/>
          <a:p>
            <a:r>
              <a:rPr lang="es-ES" dirty="0"/>
              <a:t>Grupo 4 - El cuarto y último grupo tiene duraciones y frecuencias preestablecidas</a:t>
            </a:r>
            <a:r>
              <a:rPr lang="en-US" dirty="0"/>
              <a:t>.</a:t>
            </a:r>
          </a:p>
          <a:p>
            <a:pPr lvl="1"/>
            <a:r>
              <a:rPr lang="es-ES" dirty="0"/>
              <a:t>Estos temas tienen una frecuencia diaria salvo que se indique lo contrario</a:t>
            </a:r>
            <a:r>
              <a:rPr lang="en-US" dirty="0"/>
              <a:t>.</a:t>
            </a:r>
          </a:p>
          <a:p>
            <a:pPr lvl="1"/>
            <a:r>
              <a:rPr lang="es-ES" dirty="0"/>
              <a:t>Para estos temas, la duración y las selecciones de frecuencia estarán deshabilitadas y no se podrán seleccionar.</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es-ES" b="1" dirty="0">
                <a:solidFill>
                  <a:prstClr val="black">
                    <a:lumMod val="75000"/>
                    <a:lumOff val="25000"/>
                  </a:prstClr>
                </a:solidFill>
              </a:rPr>
              <a:t>No hay comentarios disponibles con este grupo</a:t>
            </a:r>
            <a:r>
              <a:rPr kumimoji="0" lang="en-US" sz="1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dirty="0"/>
              <a:t>Esta es solo una lista parcial.</a:t>
            </a:r>
            <a:endParaRPr lang="en-US" dirty="0"/>
          </a:p>
        </p:txBody>
      </p:sp>
      <p:pic>
        <p:nvPicPr>
          <p:cNvPr id="7" name="Picture 6">
            <a:extLst>
              <a:ext uri="{FF2B5EF4-FFF2-40B4-BE49-F238E27FC236}">
                <a16:creationId xmlns:a16="http://schemas.microsoft.com/office/drawing/2014/main" id="{9D8D7FEF-7D93-4DD9-9FBD-6669D0FC4457}"/>
              </a:ext>
            </a:extLst>
          </p:cNvPr>
          <p:cNvPicPr>
            <a:picLocks noChangeAspect="1"/>
          </p:cNvPicPr>
          <p:nvPr/>
        </p:nvPicPr>
        <p:blipFill rotWithShape="1">
          <a:blip r:embed="rId2"/>
          <a:srcRect t="4109" r="25104" b="8430"/>
          <a:stretch/>
        </p:blipFill>
        <p:spPr>
          <a:xfrm>
            <a:off x="3528347" y="2188724"/>
            <a:ext cx="4565066" cy="385261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s-ES" sz="2200" dirty="0"/>
              <a:t>Si elegiste el tema de Inmersión Profunda de 1 Libro, selecciona un libro. De lo contrario, esta opción quedará bloqueada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es-ES" dirty="0"/>
              <a:t>Solo se puede elegir un libro. 
Los libros disponibles dependen de tu versión</a:t>
            </a:r>
            <a:r>
              <a:rPr lang="en-US" dirty="0"/>
              <a:t>.</a:t>
            </a:r>
          </a:p>
          <a:p>
            <a:pPr lvl="1"/>
            <a:r>
              <a:rPr lang="es-ES" dirty="0"/>
              <a:t>La pantalla no es lo suficientemente inteligente como para saber los libros disponibles en cada versión.   
Depende de ti elegir un libro que esté disponible en la versión que elijas</a:t>
            </a:r>
            <a:r>
              <a:rPr lang="en-US" dirty="0"/>
              <a:t>.</a:t>
            </a:r>
          </a:p>
          <a:p>
            <a:pPr lvl="2"/>
            <a:r>
              <a:rPr lang="es-ES" dirty="0"/>
              <a:t>Por ejemplo, si elegiste una versión que sea solo del Nuevo Testamento, no selecciones aquí el Génesis</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s-ES" dirty="0"/>
              <a:t>Los libros apócrifos no están incluidos en la lista. Solo desde el Génesis hasta el Apocalipsis.</a:t>
            </a:r>
            <a:endParaRPr lang="en-US" dirty="0"/>
          </a:p>
        </p:txBody>
      </p:sp>
      <p:pic>
        <p:nvPicPr>
          <p:cNvPr id="7" name="Picture 6">
            <a:extLst>
              <a:ext uri="{FF2B5EF4-FFF2-40B4-BE49-F238E27FC236}">
                <a16:creationId xmlns:a16="http://schemas.microsoft.com/office/drawing/2014/main" id="{00C194D2-3642-4E0D-AB1E-C613DE7D51A2}"/>
              </a:ext>
            </a:extLst>
          </p:cNvPr>
          <p:cNvPicPr>
            <a:picLocks noChangeAspect="1"/>
          </p:cNvPicPr>
          <p:nvPr/>
        </p:nvPicPr>
        <p:blipFill rotWithShape="1">
          <a:blip r:embed="rId2"/>
          <a:srcRect l="50585" t="30034" r="18378" b="18902"/>
          <a:stretch/>
        </p:blipFill>
        <p:spPr>
          <a:xfrm>
            <a:off x="2791839" y="1042461"/>
            <a:ext cx="4365258" cy="3860279"/>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Incluye</a:t>
            </a:r>
            <a:r>
              <a:rPr lang="en-US" sz="3200" dirty="0"/>
              <a:t> las Escrituras</a:t>
            </a:r>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es-ES" dirty="0"/>
              <a:t>Esta selección solo está disponible para versiones sin derechos de autor. 
Elige entre</a:t>
            </a:r>
            <a:r>
              <a:rPr lang="en-US" dirty="0"/>
              <a:t>:</a:t>
            </a:r>
          </a:p>
          <a:p>
            <a:pPr lvl="1"/>
            <a:r>
              <a:rPr lang="es-ES" dirty="0"/>
              <a:t>Sí. Proporciona las escrituras – Incluye las escrituras en tu plan de lectura. 
No. Proporciona solo una guía – No incluyas las escrituras</a:t>
            </a:r>
            <a:r>
              <a:rPr lang="en-US" dirty="0"/>
              <a:t>.</a:t>
            </a:r>
          </a:p>
          <a:p>
            <a:pPr lvl="2"/>
            <a:r>
              <a:rPr lang="es-ES" dirty="0"/>
              <a:t>Esta opción solo incluye los encabezados diarios (disponibles en formato </a:t>
            </a:r>
            <a:r>
              <a:rPr lang="es-ES" dirty="0" err="1"/>
              <a:t>pdf</a:t>
            </a:r>
            <a:r>
              <a:rPr lang="es-ES" dirty="0"/>
              <a:t>). 
Esta opción es para quienes deseen usar su propia Biblia en papel o para versiones de la Biblia bajo derechos de autor vigentes</a:t>
            </a:r>
            <a:r>
              <a:rPr lang="en-US" dirty="0"/>
              <a:t>.</a:t>
            </a:r>
          </a:p>
        </p:txBody>
      </p:sp>
      <p:pic>
        <p:nvPicPr>
          <p:cNvPr id="6" name="Picture 5">
            <a:extLst>
              <a:ext uri="{FF2B5EF4-FFF2-40B4-BE49-F238E27FC236}">
                <a16:creationId xmlns:a16="http://schemas.microsoft.com/office/drawing/2014/main" id="{8439029C-5D8C-4EAF-A9F1-EBE59A45A718}"/>
              </a:ext>
            </a:extLst>
          </p:cNvPr>
          <p:cNvPicPr>
            <a:picLocks noChangeAspect="1"/>
          </p:cNvPicPr>
          <p:nvPr/>
        </p:nvPicPr>
        <p:blipFill rotWithShape="1">
          <a:blip r:embed="rId2"/>
          <a:srcRect l="17155" t="40426" r="55318" b="39832"/>
          <a:stretch/>
        </p:blipFill>
        <p:spPr>
          <a:xfrm>
            <a:off x="2739958" y="844062"/>
            <a:ext cx="5607636" cy="2161785"/>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dirty="0" err="1"/>
              <a:t>Opcionalmente</a:t>
            </a:r>
            <a:r>
              <a:rPr lang="en-US" sz="2000" dirty="0"/>
              <a:t>, </a:t>
            </a:r>
            <a:r>
              <a:rPr lang="en-US" sz="2000" dirty="0" err="1"/>
              <a:t>selecciona</a:t>
            </a:r>
            <a:r>
              <a:rPr lang="en-US" sz="2000" dirty="0"/>
              <a:t> </a:t>
            </a:r>
            <a:r>
              <a:rPr lang="en-US" sz="2000" dirty="0" err="1"/>
              <a:t>incluir</a:t>
            </a:r>
            <a:r>
              <a:rPr lang="en-US" sz="2000" dirty="0"/>
              <a:t> </a:t>
            </a:r>
            <a:r>
              <a:rPr lang="en-US" sz="2000" dirty="0" err="1"/>
              <a:t>referencias</a:t>
            </a:r>
            <a:r>
              <a:rPr lang="en-US" sz="2000" dirty="0"/>
              <a:t> </a:t>
            </a:r>
            <a:r>
              <a:rPr lang="en-US" sz="2000" dirty="0" err="1"/>
              <a:t>cruzadas</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en-US" altLang="en-US" dirty="0" err="1">
                <a:solidFill>
                  <a:srgbClr val="676768"/>
                </a:solidFill>
                <a:latin typeface="Poppins" panose="00000500000000000000" pitchFamily="2" charset="0"/>
                <a:cs typeface="Poppins" panose="00000500000000000000" pitchFamily="2" charset="0"/>
              </a:rPr>
              <a:t>Elige</a:t>
            </a:r>
            <a:r>
              <a:rPr lang="en-US" altLang="en-US" dirty="0">
                <a:solidFill>
                  <a:srgbClr val="676768"/>
                </a:solidFill>
                <a:latin typeface="Poppins" panose="00000500000000000000" pitchFamily="2" charset="0"/>
                <a:cs typeface="Poppins" panose="00000500000000000000" pitchFamily="2" charset="0"/>
              </a:rPr>
              <a:t> entre </a:t>
            </a:r>
            <a:r>
              <a:rPr lang="en-US" altLang="en-US" dirty="0" err="1">
                <a:solidFill>
                  <a:srgbClr val="676768"/>
                </a:solidFill>
                <a:latin typeface="Poppins" panose="00000500000000000000" pitchFamily="2" charset="0"/>
                <a:cs typeface="Poppins" panose="00000500000000000000" pitchFamily="2" charset="0"/>
              </a:rPr>
              <a:t>abreviaturas</a:t>
            </a:r>
            <a:r>
              <a:rPr lang="en-US" altLang="en-US" dirty="0">
                <a:solidFill>
                  <a:srgbClr val="676768"/>
                </a:solidFill>
                <a:latin typeface="Poppins" panose="00000500000000000000" pitchFamily="2" charset="0"/>
                <a:cs typeface="Poppins" panose="00000500000000000000" pitchFamily="2" charset="0"/>
              </a:rPr>
              <a:t> y </a:t>
            </a:r>
            <a:r>
              <a:rPr lang="en-US" altLang="en-US" dirty="0" err="1">
                <a:solidFill>
                  <a:srgbClr val="676768"/>
                </a:solidFill>
                <a:latin typeface="Poppins" panose="00000500000000000000" pitchFamily="2" charset="0"/>
                <a:cs typeface="Poppins" panose="00000500000000000000" pitchFamily="2" charset="0"/>
              </a:rPr>
              <a:t>referencias</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cruzadas</a:t>
            </a:r>
            <a:r>
              <a:rPr lang="en-US" altLang="en-US" dirty="0">
                <a:solidFill>
                  <a:srgbClr val="676768"/>
                </a:solidFill>
                <a:latin typeface="Poppins" panose="00000500000000000000" pitchFamily="2" charset="0"/>
                <a:cs typeface="Poppins" panose="00000500000000000000" pitchFamily="2" charset="0"/>
              </a:rPr>
              <a:t> a las </a:t>
            </a:r>
            <a:r>
              <a:rPr lang="en-US" altLang="en-US" dirty="0" err="1">
                <a:solidFill>
                  <a:srgbClr val="676768"/>
                </a:solidFill>
                <a:latin typeface="Poppins" panose="00000500000000000000" pitchFamily="2" charset="0"/>
                <a:cs typeface="Poppins" panose="00000500000000000000" pitchFamily="2" charset="0"/>
              </a:rPr>
              <a:t>escrituras</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es-ES" altLang="en-US" dirty="0">
                <a:solidFill>
                  <a:srgbClr val="676768"/>
                </a:solidFill>
                <a:latin typeface="Poppins" panose="00000500000000000000" pitchFamily="2" charset="0"/>
                <a:cs typeface="Poppins" panose="00000500000000000000" pitchFamily="2" charset="0"/>
              </a:rPr>
              <a:t>Para el texto completo del verso, WBP ofrece referencias al Nuevo Testamento para versículos del Antiguo Testamento y viceversa. 
Para abreviaturas, WBP ofrece todas las referencias cruzadas o referencias al Nuevo Testamento para versículos del Antiguo Testamento y viceversa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es-ES" altLang="en-US" dirty="0">
                <a:solidFill>
                  <a:srgbClr val="676768"/>
                </a:solidFill>
                <a:latin typeface="Poppins" panose="00000500000000000000" pitchFamily="2" charset="0"/>
                <a:cs typeface="Poppins" panose="00000500000000000000" pitchFamily="2" charset="0"/>
              </a:rPr>
              <a:t>No hay referencias cruzadas disponibles para las versiones protegidas por derechos de autor</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es-ES" altLang="en-US" dirty="0">
                <a:solidFill>
                  <a:srgbClr val="676768"/>
                </a:solidFill>
                <a:latin typeface="Poppins" panose="00000500000000000000" pitchFamily="2" charset="0"/>
                <a:cs typeface="Poppins" panose="00000500000000000000" pitchFamily="2" charset="0"/>
              </a:rPr>
              <a:t>Incluir las Escrituras debe ser Sí</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es-ES" altLang="en-US" dirty="0">
                <a:solidFill>
                  <a:srgbClr val="676768"/>
                </a:solidFill>
                <a:latin typeface="Poppins" panose="00000500000000000000" pitchFamily="2" charset="0"/>
                <a:cs typeface="Poppins" panose="00000500000000000000" pitchFamily="2" charset="0"/>
              </a:rPr>
              <a:t>Si eliges tener referencias cruzadas, la selección de Párrafo/Verso quedará bloqueada</a:t>
            </a:r>
            <a:r>
              <a:rPr lang="en-US" altLang="en-US" dirty="0">
                <a:solidFill>
                  <a:srgbClr val="676768"/>
                </a:solidFill>
                <a:latin typeface="Poppins" panose="00000500000000000000" pitchFamily="2" charset="0"/>
                <a:cs typeface="Poppins" panose="00000500000000000000" pitchFamily="2" charset="0"/>
              </a:rPr>
              <a:t>.</a:t>
            </a:r>
          </a:p>
          <a:p>
            <a:pPr lvl="1"/>
            <a:r>
              <a:rPr lang="en-US" altLang="en-US" dirty="0">
                <a:solidFill>
                  <a:srgbClr val="676768"/>
                </a:solidFill>
                <a:latin typeface="Poppins" panose="00000500000000000000" pitchFamily="2" charset="0"/>
                <a:cs typeface="Poppins" panose="00000500000000000000" pitchFamily="2" charset="0"/>
              </a:rPr>
              <a:t>Solo </a:t>
            </a:r>
            <a:r>
              <a:rPr lang="en-US" altLang="en-US" dirty="0" err="1">
                <a:solidFill>
                  <a:srgbClr val="676768"/>
                </a:solidFill>
                <a:latin typeface="Poppins" panose="00000500000000000000" pitchFamily="2" charset="0"/>
                <a:cs typeface="Poppins" panose="00000500000000000000" pitchFamily="2" charset="0"/>
              </a:rPr>
              <a:t>funciona</a:t>
            </a:r>
            <a:r>
              <a:rPr lang="en-US" altLang="en-US" dirty="0">
                <a:solidFill>
                  <a:srgbClr val="676768"/>
                </a:solidFill>
                <a:latin typeface="Poppins" panose="00000500000000000000" pitchFamily="2" charset="0"/>
                <a:cs typeface="Poppins" panose="00000500000000000000" pitchFamily="2" charset="0"/>
              </a:rPr>
              <a:t> con el </a:t>
            </a:r>
            <a:r>
              <a:rPr lang="en-US" altLang="en-US" dirty="0" err="1">
                <a:solidFill>
                  <a:srgbClr val="676768"/>
                </a:solidFill>
                <a:latin typeface="Poppins" panose="00000500000000000000" pitchFamily="2" charset="0"/>
                <a:cs typeface="Poppins" panose="00000500000000000000" pitchFamily="2" charset="0"/>
              </a:rPr>
              <a:t>formato</a:t>
            </a:r>
            <a:r>
              <a:rPr lang="en-US" altLang="en-US" dirty="0">
                <a:solidFill>
                  <a:srgbClr val="676768"/>
                </a:solidFill>
                <a:latin typeface="Poppins" panose="00000500000000000000" pitchFamily="2" charset="0"/>
                <a:cs typeface="Poppins" panose="00000500000000000000" pitchFamily="2" charset="0"/>
              </a:rPr>
              <a:t> de verso.</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es-ES" sz="1100" dirty="0"/>
              <a:t>Google AI - Una referencia cruzada bíblica es una nota que dirige al lector a otro versículo o pasaje de la Biblia con un tema, palabra o idea relacionada, ayudando a conectar diferentes partes de las escrituras y a mejorar la comprensión. Estas referencias vinculan conceptos, profecías y eventos relacionados, permitiendo que un pasaje arroje luz sobre otro.</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dirty="0"/>
              <a:t>Consulta las siguientes páginas para ejemplos</a:t>
            </a:r>
            <a:r>
              <a:rPr lang="en-US" dirty="0"/>
              <a:t>.</a:t>
            </a:r>
          </a:p>
        </p:txBody>
      </p:sp>
      <p:pic>
        <p:nvPicPr>
          <p:cNvPr id="6" name="Picture 5">
            <a:extLst>
              <a:ext uri="{FF2B5EF4-FFF2-40B4-BE49-F238E27FC236}">
                <a16:creationId xmlns:a16="http://schemas.microsoft.com/office/drawing/2014/main" id="{E822B6CB-BADD-458D-B28E-3B73ECE3EB2C}"/>
              </a:ext>
            </a:extLst>
          </p:cNvPr>
          <p:cNvPicPr>
            <a:picLocks noChangeAspect="1"/>
          </p:cNvPicPr>
          <p:nvPr/>
        </p:nvPicPr>
        <p:blipFill rotWithShape="1">
          <a:blip r:embed="rId2"/>
          <a:srcRect l="39415" t="40722" r="36091" b="15191"/>
          <a:stretch/>
        </p:blipFill>
        <p:spPr>
          <a:xfrm>
            <a:off x="2920907" y="792480"/>
            <a:ext cx="2986391" cy="288911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591426" cy="577675"/>
          </a:xfrm>
        </p:spPr>
        <p:txBody>
          <a:bodyPr>
            <a:normAutofit fontScale="90000"/>
          </a:bodyPr>
          <a:lstStyle/>
          <a:p>
            <a:r>
              <a:rPr lang="en-US" sz="2000" dirty="0" err="1"/>
              <a:t>Incluir</a:t>
            </a:r>
            <a:r>
              <a:rPr lang="en-US" sz="2000" dirty="0"/>
              <a:t> </a:t>
            </a:r>
            <a:r>
              <a:rPr lang="en-US" sz="2000" dirty="0" err="1"/>
              <a:t>ejemplos</a:t>
            </a:r>
            <a:r>
              <a:rPr lang="en-US" sz="2000" dirty="0"/>
              <a:t> de </a:t>
            </a:r>
            <a:r>
              <a:rPr lang="en-US" sz="2000" dirty="0" err="1"/>
              <a:t>referencia</a:t>
            </a:r>
            <a:r>
              <a:rPr lang="en-US" sz="2000" dirty="0"/>
              <a:t> </a:t>
            </a:r>
            <a:r>
              <a:rPr lang="en-US" sz="2000" dirty="0" err="1"/>
              <a:t>cruzada</a:t>
            </a:r>
            <a:r>
              <a:rPr lang="en-US" sz="2000" dirty="0"/>
              <a:t> – </a:t>
            </a:r>
            <a:r>
              <a:rPr lang="en-US" sz="2000" dirty="0" err="1"/>
              <a:t>abreviaturas</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1200" dirty="0"/>
              <a:t>Ejemplo 2 – Abreviatura solo de Testamento Opuesto. En este ejemplo, solo hay referencias al Antiguo Testamento.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1200" dirty="0"/>
              <a:t>Ejemplo 1 – Todas las abreviaturas. En este ejemplo, hay referencias al Antiguo y Nuevo Testamento.</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en-US" sz="2000" dirty="0" err="1"/>
              <a:t>Incluir</a:t>
            </a:r>
            <a:r>
              <a:rPr lang="en-US" sz="2000" dirty="0"/>
              <a:t> </a:t>
            </a:r>
            <a:r>
              <a:rPr lang="en-US" sz="2000" dirty="0" err="1"/>
              <a:t>referencia</a:t>
            </a:r>
            <a:r>
              <a:rPr lang="en-US" sz="2000" dirty="0"/>
              <a:t> </a:t>
            </a:r>
            <a:r>
              <a:rPr lang="en-US" sz="2000" dirty="0" err="1"/>
              <a:t>cruzada</a:t>
            </a:r>
            <a:r>
              <a:rPr lang="en-US" sz="2000" dirty="0"/>
              <a:t> – </a:t>
            </a:r>
            <a:r>
              <a:rPr lang="en-US" sz="2000" dirty="0" err="1"/>
              <a:t>ejemplos</a:t>
            </a:r>
            <a:r>
              <a:rPr lang="en-US" sz="2000" dirty="0"/>
              <a:t> de </a:t>
            </a:r>
            <a:r>
              <a:rPr lang="en-US" sz="2000" dirty="0" err="1"/>
              <a:t>texto</a:t>
            </a:r>
            <a:r>
              <a:rPr lang="en-US" sz="2000" dirty="0"/>
              <a:t> </a:t>
            </a:r>
            <a:r>
              <a:rPr lang="en-US" sz="2000" dirty="0" err="1"/>
              <a:t>completo</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1200" dirty="0"/>
              <a:t>Ejemplo 4 – Referencias cruzadas completas en versículo. En este ejemplo, solo hay referencias al Antiguo Testamento en formato de versículo.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1200" dirty="0"/>
              <a:t>Ejemplo 3 – Referencias cruzadas completas al versículo. En este ejemplo, solo hay referencias al Antiguo Testamento en formato de párrafo.</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a:xfrm>
            <a:off x="2188723" y="624110"/>
            <a:ext cx="9315889" cy="1280890"/>
          </a:xfrm>
        </p:spPr>
        <p:txBody>
          <a:bodyPr/>
          <a:lstStyle/>
          <a:p>
            <a:r>
              <a:rPr lang="en-US" dirty="0" err="1"/>
              <a:t>Bienvenidos</a:t>
            </a:r>
            <a:r>
              <a:rPr lang="en-US" dirty="0"/>
              <a:t> a Planes </a:t>
            </a:r>
            <a:r>
              <a:rPr lang="en-US" dirty="0" err="1"/>
              <a:t>Bíblicos</a:t>
            </a:r>
            <a:r>
              <a:rPr lang="en-US" dirty="0"/>
              <a:t> </a:t>
            </a:r>
            <a:r>
              <a:rPr lang="en-US" dirty="0" err="1"/>
              <a:t>Mundiales</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es-ES" dirty="0"/>
              <a:t>Instrucciones sencillas de seguir, paso a paso, en formato de diapositiva, para elaborar tu Plan de Lectura Bíblica personalizado</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0101A3-82CA-46E2-B7B6-51B88C8D8A34}"/>
              </a:ext>
            </a:extLst>
          </p:cNvPr>
          <p:cNvPicPr>
            <a:picLocks noChangeAspect="1"/>
          </p:cNvPicPr>
          <p:nvPr/>
        </p:nvPicPr>
        <p:blipFill rotWithShape="1">
          <a:blip r:embed="rId2"/>
          <a:srcRect l="61676" t="24246" r="15744" b="7175"/>
          <a:stretch/>
        </p:blipFill>
        <p:spPr>
          <a:xfrm>
            <a:off x="8229600" y="875488"/>
            <a:ext cx="3205790" cy="523348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Duración</a:t>
            </a:r>
            <a:r>
              <a:rPr lang="en-US" sz="3200" dirty="0"/>
              <a:t> de la </a:t>
            </a:r>
            <a:r>
              <a:rPr lang="en-US" sz="3200" dirty="0" err="1"/>
              <a:t>lectura</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es-ES" dirty="0"/>
              <a:t>Elige entre Duración de Tiempo y Duración de Capítulos</a:t>
            </a:r>
            <a:r>
              <a:rPr lang="en-US" dirty="0"/>
              <a:t>.</a:t>
            </a:r>
          </a:p>
          <a:p>
            <a:pPr lvl="1"/>
            <a:r>
              <a:rPr lang="es-ES" dirty="0"/>
              <a:t>Elige entre tan solo 30 días o hasta 3 años</a:t>
            </a:r>
            <a:r>
              <a:rPr lang="en-US" dirty="0"/>
              <a:t>.</a:t>
            </a:r>
          </a:p>
          <a:p>
            <a:pPr lvl="1"/>
            <a:r>
              <a:rPr lang="es-ES" dirty="0"/>
              <a:t>O elige entre 1 y 6 capítulos al día</a:t>
            </a:r>
            <a:r>
              <a:rPr lang="en-US" dirty="0"/>
              <a:t>.</a:t>
            </a:r>
          </a:p>
          <a:p>
            <a:pPr lvl="2"/>
            <a:r>
              <a:rPr lang="es-ES" dirty="0"/>
              <a:t>La duración de los capítulos depende de la traducción que elijas. Hay 1189 capítulos en una Biblia promedio de 66 libros</a:t>
            </a:r>
            <a:r>
              <a:rPr lang="en-US" dirty="0"/>
              <a:t>.</a:t>
            </a:r>
          </a:p>
          <a:p>
            <a:pPr lvl="3"/>
            <a:r>
              <a:rPr lang="es-ES" dirty="0"/>
              <a:t>1 capítulo por día = 1189 días = 3,27 años (3 años, 3 meses). 
2 capítulos por día = 595 días = 1,63 años (1 año, 7 meses y medio). 
3 capítulos por día = 396 días = 1,1 años (1 año, 1 mes). 
4 capítulos por día = 297 días = 0,81 años (10 meses). 
5 capítulos por día = 237 días = 0,65 años (8 meses). 
6 capítulos por día = 198 días = 0,54 años (6 meses y medio)</a:t>
            </a:r>
            <a:r>
              <a:rPr lang="en-US" dirty="0"/>
              <a:t>.</a:t>
            </a:r>
          </a:p>
          <a:p>
            <a:pPr lvl="1"/>
            <a:r>
              <a:rPr lang="es-ES" dirty="0"/>
              <a:t>O elige Personalizado si quieres seleccionar tu propia fecha de inicio y finalización</a:t>
            </a:r>
            <a:r>
              <a:rPr lang="en-US" dirty="0"/>
              <a:t>.</a:t>
            </a:r>
          </a:p>
          <a:p>
            <a:pPr lvl="1"/>
            <a:endParaRPr lang="en-US" b="1" dirty="0"/>
          </a:p>
          <a:p>
            <a:pPr lvl="1"/>
            <a:r>
              <a:rPr lang="es-ES" b="1" dirty="0"/>
              <a:t>Los comentarios solo están disponibles con la duración de los capítulos. 
Las posibles selecciones de duración dependen del tema que elijas</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Frecuencia</a:t>
            </a:r>
            <a:r>
              <a:rPr lang="en-US" dirty="0"/>
              <a:t> de </a:t>
            </a:r>
            <a:r>
              <a:rPr lang="en-US" dirty="0" err="1"/>
              <a:t>lectura</a:t>
            </a:r>
            <a:r>
              <a:rPr lang="en-US" dirty="0"/>
              <a:t> </a:t>
            </a:r>
            <a:r>
              <a:rPr lang="en-US" dirty="0" err="1"/>
              <a:t>seleccionada</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Elige</a:t>
            </a:r>
            <a:r>
              <a:rPr lang="en-US" dirty="0"/>
              <a:t> entre:</a:t>
            </a:r>
          </a:p>
          <a:p>
            <a:pPr lvl="1"/>
            <a:r>
              <a:rPr lang="es-ES" dirty="0"/>
              <a:t>Todos los días. 
Día sí y día no. 
1-6 días a la semana</a:t>
            </a:r>
            <a:r>
              <a:rPr lang="en-US" dirty="0"/>
              <a:t>.</a:t>
            </a:r>
          </a:p>
          <a:p>
            <a:pPr lvl="2"/>
            <a:r>
              <a:rPr lang="en-US" dirty="0" err="1"/>
              <a:t>Estos</a:t>
            </a:r>
            <a:r>
              <a:rPr lang="en-US" dirty="0"/>
              <a:t> </a:t>
            </a:r>
            <a:r>
              <a:rPr lang="en-US" dirty="0" err="1"/>
              <a:t>serán</a:t>
            </a:r>
            <a:r>
              <a:rPr lang="en-US" dirty="0"/>
              <a:t> días </a:t>
            </a:r>
            <a:r>
              <a:rPr lang="en-US" dirty="0" err="1"/>
              <a:t>consecutivos</a:t>
            </a:r>
            <a:r>
              <a:rPr lang="en-US" dirty="0"/>
              <a:t>.</a:t>
            </a:r>
          </a:p>
          <a:p>
            <a:pPr lvl="3"/>
            <a:r>
              <a:rPr lang="es-ES" dirty="0"/>
              <a:t>Si eliges 3 días a la semana, leerás durante tres días seguidos y tendrás 4 días libres</a:t>
            </a:r>
            <a:r>
              <a:rPr lang="en-US" dirty="0"/>
              <a:t>.</a:t>
            </a:r>
          </a:p>
        </p:txBody>
      </p:sp>
      <p:pic>
        <p:nvPicPr>
          <p:cNvPr id="6" name="Picture 5">
            <a:extLst>
              <a:ext uri="{FF2B5EF4-FFF2-40B4-BE49-F238E27FC236}">
                <a16:creationId xmlns:a16="http://schemas.microsoft.com/office/drawing/2014/main" id="{3303E268-5FD5-4350-A2F6-A16E596B119E}"/>
              </a:ext>
            </a:extLst>
          </p:cNvPr>
          <p:cNvPicPr>
            <a:picLocks noChangeAspect="1"/>
          </p:cNvPicPr>
          <p:nvPr/>
        </p:nvPicPr>
        <p:blipFill rotWithShape="1">
          <a:blip r:embed="rId2"/>
          <a:srcRect l="17792" t="34636" r="51570" b="27511"/>
          <a:stretch/>
        </p:blipFill>
        <p:spPr>
          <a:xfrm>
            <a:off x="2986391" y="1050586"/>
            <a:ext cx="4702235" cy="3122579"/>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Lecturas</a:t>
            </a:r>
            <a:r>
              <a:rPr lang="en-US" dirty="0"/>
              <a:t> </a:t>
            </a:r>
            <a:r>
              <a:rPr lang="en-US" dirty="0" err="1"/>
              <a:t>seleccionadas</a:t>
            </a:r>
            <a:r>
              <a:rPr lang="en-US" dirty="0"/>
              <a:t> por día</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Elige</a:t>
            </a:r>
            <a:r>
              <a:rPr lang="en-US" dirty="0"/>
              <a:t> entre:</a:t>
            </a:r>
          </a:p>
          <a:p>
            <a:pPr lvl="1"/>
            <a:r>
              <a:rPr lang="es-ES" dirty="0"/>
              <a:t>Una vez al día (a.m. o p.m.). 
Dos veces al día (a.m. y p.m.)</a:t>
            </a:r>
            <a:r>
              <a:rPr lang="en-US" dirty="0"/>
              <a:t>.</a:t>
            </a:r>
          </a:p>
          <a:p>
            <a:pPr lvl="2"/>
            <a:r>
              <a:rPr lang="es-ES" dirty="0"/>
              <a:t>Las lecturas diarias se repartirán de forma equitativa entre la mañana y la tarde</a:t>
            </a:r>
            <a:r>
              <a:rPr lang="en-US" dirty="0"/>
              <a:t>.</a:t>
            </a:r>
          </a:p>
          <a:p>
            <a:pPr lvl="2"/>
            <a:endParaRPr lang="en-US" dirty="0"/>
          </a:p>
        </p:txBody>
      </p:sp>
      <p:pic>
        <p:nvPicPr>
          <p:cNvPr id="5" name="Picture 4">
            <a:extLst>
              <a:ext uri="{FF2B5EF4-FFF2-40B4-BE49-F238E27FC236}">
                <a16:creationId xmlns:a16="http://schemas.microsoft.com/office/drawing/2014/main" id="{45B427FE-BAD9-42A4-B642-BB5F5F7089FD}"/>
              </a:ext>
            </a:extLst>
          </p:cNvPr>
          <p:cNvPicPr>
            <a:picLocks noChangeAspect="1"/>
          </p:cNvPicPr>
          <p:nvPr/>
        </p:nvPicPr>
        <p:blipFill rotWithShape="1">
          <a:blip r:embed="rId2"/>
          <a:srcRect l="50000" t="34636" r="18458" b="46066"/>
          <a:stretch/>
        </p:blipFill>
        <p:spPr>
          <a:xfrm>
            <a:off x="2944237" y="1439693"/>
            <a:ext cx="6655962" cy="218872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dirty="0" err="1"/>
              <a:t>Seleccionar</a:t>
            </a:r>
            <a:r>
              <a:rPr lang="en-US" sz="3000" dirty="0"/>
              <a:t> </a:t>
            </a:r>
            <a:r>
              <a:rPr lang="en-US" sz="3000" dirty="0" err="1"/>
              <a:t>formato</a:t>
            </a:r>
            <a:r>
              <a:rPr lang="en-US" sz="3000" dirty="0"/>
              <a:t> de </a:t>
            </a:r>
            <a:r>
              <a:rPr lang="en-US" sz="3000" dirty="0" err="1"/>
              <a:t>párrafo</a:t>
            </a:r>
            <a:r>
              <a:rPr lang="en-US" sz="3000" dirty="0"/>
              <a:t> o verso</a:t>
            </a:r>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Ejemplo</a:t>
            </a:r>
            <a:r>
              <a:rPr lang="en-US" dirty="0"/>
              <a:t> de </a:t>
            </a:r>
            <a:r>
              <a:rPr lang="en-US" dirty="0" err="1"/>
              <a:t>párrafo</a:t>
            </a:r>
            <a:r>
              <a:rPr lang="en-US" dirty="0"/>
              <a:t>.</a:t>
            </a:r>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Ejemplo</a:t>
            </a:r>
            <a:r>
              <a:rPr lang="en-US" dirty="0"/>
              <a:t> de </a:t>
            </a:r>
            <a:r>
              <a:rPr lang="en-US" dirty="0" err="1"/>
              <a:t>versículo</a:t>
            </a:r>
            <a:r>
              <a:rPr lang="en-US" dirty="0"/>
              <a:t>.</a:t>
            </a:r>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dirty="0"/>
              <a:t>Si eliges tener referencias cruzadas, el formato del verso se seleccionará automáticamente</a:t>
            </a:r>
            <a:r>
              <a:rPr lang="en-US" dirty="0"/>
              <a:t>.</a:t>
            </a:r>
          </a:p>
        </p:txBody>
      </p:sp>
      <p:pic>
        <p:nvPicPr>
          <p:cNvPr id="5" name="Picture 4">
            <a:extLst>
              <a:ext uri="{FF2B5EF4-FFF2-40B4-BE49-F238E27FC236}">
                <a16:creationId xmlns:a16="http://schemas.microsoft.com/office/drawing/2014/main" id="{85121024-026E-4D3D-BE34-A4FF6A6B0738}"/>
              </a:ext>
            </a:extLst>
          </p:cNvPr>
          <p:cNvPicPr>
            <a:picLocks noChangeAspect="1"/>
          </p:cNvPicPr>
          <p:nvPr/>
        </p:nvPicPr>
        <p:blipFill rotWithShape="1">
          <a:blip r:embed="rId4"/>
          <a:srcRect l="17393" t="43543" r="51688" b="37308"/>
          <a:stretch/>
        </p:blipFill>
        <p:spPr>
          <a:xfrm>
            <a:off x="3356042" y="866123"/>
            <a:ext cx="5521888" cy="183816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es-ES" sz="2400" dirty="0"/>
              <a:t>Incluye comentarios - Selecciona un comentario capítulo por capítulo para incluirlo en tu plan</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es-ES" sz="1200" dirty="0"/>
              <a:t>Los comentarios capítulo por capítulo solo están disponibles con el primer grupo de temas y solo si seleccionas la duración de un capítulo</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en-US" dirty="0"/>
              <a:t>Los </a:t>
            </a:r>
            <a:r>
              <a:rPr lang="en-US" dirty="0" err="1"/>
              <a:t>comentarios</a:t>
            </a:r>
            <a:r>
              <a:rPr lang="en-US" dirty="0"/>
              <a:t> se </a:t>
            </a:r>
            <a:r>
              <a:rPr lang="en-US" dirty="0" err="1"/>
              <a:t>agrupan</a:t>
            </a:r>
            <a:r>
              <a:rPr lang="en-US" dirty="0"/>
              <a:t> </a:t>
            </a:r>
            <a:r>
              <a:rPr lang="en-US" dirty="0" err="1"/>
              <a:t>alfabéticamente</a:t>
            </a:r>
            <a:r>
              <a:rPr lang="en-US" dirty="0"/>
              <a:t> por </a:t>
            </a:r>
            <a:r>
              <a:rPr lang="en-US" dirty="0" err="1"/>
              <a:t>idioma</a:t>
            </a:r>
            <a:r>
              <a:rPr lang="en-US" dirty="0"/>
              <a:t>. 
</a:t>
            </a:r>
            <a:r>
              <a:rPr lang="en-US" dirty="0" err="1"/>
              <a:t>Selecciona</a:t>
            </a:r>
            <a:r>
              <a:rPr lang="en-US" dirty="0"/>
              <a:t> entre 155 </a:t>
            </a:r>
            <a:r>
              <a:rPr lang="en-US" dirty="0" err="1"/>
              <a:t>comentarios</a:t>
            </a:r>
            <a:r>
              <a:rPr lang="en-US" dirty="0"/>
              <a:t> en 15 </a:t>
            </a:r>
            <a:r>
              <a:rPr lang="en-US" dirty="0" err="1"/>
              <a:t>idiomas</a:t>
            </a:r>
            <a:r>
              <a:rPr lang="en-US" dirty="0"/>
              <a:t>.</a:t>
            </a:r>
          </a:p>
          <a:p>
            <a:pPr lvl="1"/>
            <a:r>
              <a:rPr lang="es-ES" dirty="0"/>
              <a:t>Esto es opcional. Si no deseas un comentario, déjalo como Ninguno</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es-ES" dirty="0"/>
              <a:t>Seleccionar por día, fecha o ambos</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es-ES" dirty="0"/>
              <a:t>Por día – Ejemplo – Día 1, Día 2, etc. 
Por fecha – Ejemplo – 1 de enero, 2 de enero, etc. 
Por día y fecha – El encabezado mostrará ambos con el día primero. 
Por fecha y día - El encabezado mostrará ambos con la fecha primero</a:t>
            </a:r>
            <a:r>
              <a:rPr lang="en-US" dirty="0"/>
              <a:t>.</a:t>
            </a:r>
          </a:p>
        </p:txBody>
      </p:sp>
      <p:pic>
        <p:nvPicPr>
          <p:cNvPr id="6" name="Picture 5">
            <a:extLst>
              <a:ext uri="{FF2B5EF4-FFF2-40B4-BE49-F238E27FC236}">
                <a16:creationId xmlns:a16="http://schemas.microsoft.com/office/drawing/2014/main" id="{76C9B871-4F01-43B4-A6EC-E6109852F90A}"/>
              </a:ext>
            </a:extLst>
          </p:cNvPr>
          <p:cNvPicPr>
            <a:picLocks noChangeAspect="1"/>
          </p:cNvPicPr>
          <p:nvPr/>
        </p:nvPicPr>
        <p:blipFill rotWithShape="1">
          <a:blip r:embed="rId2"/>
          <a:srcRect l="17633" t="25285" r="58431" b="50000"/>
          <a:stretch/>
        </p:blipFill>
        <p:spPr>
          <a:xfrm>
            <a:off x="3294434" y="1373842"/>
            <a:ext cx="4594698" cy="255005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513560" cy="739657"/>
          </a:xfrm>
        </p:spPr>
        <p:txBody>
          <a:bodyPr>
            <a:noAutofit/>
          </a:bodyPr>
          <a:lstStyle/>
          <a:p>
            <a:r>
              <a:rPr lang="es-ES" sz="2000" dirty="0"/>
              <a:t>Haz clic en el calendario para elegir una fecha de inicio de lectura. Si elegiste Duración Personalizada, elige una fecha de finalización de lectura</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Solo introduce un valor si elegiste Duración personalizada.</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La fecha de finalización de lectura no será seleccionable a menos que selecciones Duración Personalizada en el desplegable de Duración</a:t>
            </a:r>
            <a:r>
              <a:rPr lang="en-US" sz="2000" dirty="0"/>
              <a:t>.</a:t>
            </a:r>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La fecha de inicio es obligatoria incluso si eliges un encabezado de Día.</a:t>
            </a:r>
            <a:endParaRPr lang="en-US" dirty="0"/>
          </a:p>
        </p:txBody>
      </p:sp>
      <p:pic>
        <p:nvPicPr>
          <p:cNvPr id="4" name="Picture 3">
            <a:extLst>
              <a:ext uri="{FF2B5EF4-FFF2-40B4-BE49-F238E27FC236}">
                <a16:creationId xmlns:a16="http://schemas.microsoft.com/office/drawing/2014/main" id="{873E1496-814D-452F-B9EE-07A69A6D5770}"/>
              </a:ext>
            </a:extLst>
          </p:cNvPr>
          <p:cNvPicPr>
            <a:picLocks noChangeAspect="1"/>
          </p:cNvPicPr>
          <p:nvPr/>
        </p:nvPicPr>
        <p:blipFill rotWithShape="1">
          <a:blip r:embed="rId4"/>
          <a:srcRect l="38537" t="35379" r="40080" b="55172"/>
          <a:stretch/>
        </p:blipFill>
        <p:spPr>
          <a:xfrm>
            <a:off x="1638227" y="1196439"/>
            <a:ext cx="4267191" cy="1013605"/>
          </a:xfrm>
          <a:prstGeom prst="rect">
            <a:avLst/>
          </a:prstGeom>
        </p:spPr>
      </p:pic>
      <p:pic>
        <p:nvPicPr>
          <p:cNvPr id="7" name="Picture 6">
            <a:extLst>
              <a:ext uri="{FF2B5EF4-FFF2-40B4-BE49-F238E27FC236}">
                <a16:creationId xmlns:a16="http://schemas.microsoft.com/office/drawing/2014/main" id="{69B22035-3781-4290-A052-73C7BD1B48B6}"/>
              </a:ext>
            </a:extLst>
          </p:cNvPr>
          <p:cNvPicPr>
            <a:picLocks noChangeAspect="1"/>
          </p:cNvPicPr>
          <p:nvPr/>
        </p:nvPicPr>
        <p:blipFill rotWithShape="1">
          <a:blip r:embed="rId4"/>
          <a:srcRect l="60798" t="35230" r="18218" b="54082"/>
          <a:stretch/>
        </p:blipFill>
        <p:spPr>
          <a:xfrm>
            <a:off x="6353725" y="1063635"/>
            <a:ext cx="4187580" cy="1146409"/>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Seleccionar</a:t>
            </a:r>
            <a:r>
              <a:rPr lang="en-US" dirty="0"/>
              <a:t> </a:t>
            </a:r>
            <a:r>
              <a:rPr lang="en-US" dirty="0" err="1"/>
              <a:t>formato</a:t>
            </a:r>
            <a:r>
              <a:rPr lang="en-US" dirty="0"/>
              <a:t> de eBook</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es-ES" dirty="0"/>
              <a:t>Solo seleccionable si Incluir Escrituras es Sí. 
Tu elección depende del lector electrónico que desee usar</a:t>
            </a:r>
            <a:r>
              <a:rPr lang="en-US" dirty="0"/>
              <a:t>.  </a:t>
            </a:r>
          </a:p>
          <a:p>
            <a:pPr lvl="1"/>
            <a:r>
              <a:rPr lang="es-ES" dirty="0"/>
              <a:t>PDF – Un formato universal utilizado por navegadores web y la mayoría de los lectores electrónicos. 
EPUB – Esta selección se utiliza en la app Barnes and Noble </a:t>
            </a:r>
            <a:r>
              <a:rPr lang="es-ES" dirty="0" err="1"/>
              <a:t>Nook</a:t>
            </a:r>
            <a:r>
              <a:rPr lang="es-ES" dirty="0"/>
              <a:t>, la app Amazon Kindle y la mayoría de las demás aplicaciones de lectores electrónicos</a:t>
            </a:r>
            <a:r>
              <a:rPr lang="en-US" dirty="0"/>
              <a:t>.</a:t>
            </a:r>
          </a:p>
          <a:p>
            <a:pPr lvl="2"/>
            <a:r>
              <a:rPr lang="es-ES" dirty="0"/>
              <a:t>El archivo de </a:t>
            </a:r>
            <a:r>
              <a:rPr lang="es-ES" dirty="0" err="1"/>
              <a:t>eBook</a:t>
            </a:r>
            <a:r>
              <a:rPr lang="es-ES" dirty="0"/>
              <a:t> de EPUB es significativamente más pequeño en tamaño</a:t>
            </a:r>
            <a:r>
              <a:rPr lang="en-US" dirty="0"/>
              <a:t>.</a:t>
            </a:r>
          </a:p>
          <a:p>
            <a:pPr marL="0" indent="0">
              <a:buNone/>
            </a:pPr>
            <a:endParaRPr lang="en-US" dirty="0"/>
          </a:p>
          <a:p>
            <a:pPr marL="0" indent="0">
              <a:buNone/>
            </a:pPr>
            <a:r>
              <a:rPr lang="es-ES" dirty="0"/>
              <a:t>Solo puedes elegir uno de estos. Si deseas que tu plan de lectura esté en otro formato (como </a:t>
            </a:r>
            <a:r>
              <a:rPr lang="es-ES" dirty="0" err="1"/>
              <a:t>txt</a:t>
            </a:r>
            <a:r>
              <a:rPr lang="es-ES" dirty="0"/>
              <a:t>, docx, mobi, etc.), háznoslo saber en el cuadro de texto Introducir Solicitudes Adicionales Aquí y trataremos de adaptarnos</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dirty="0"/>
              <a:t>Si incluyes escrituras, elige entre PDF y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dirty="0"/>
              <a:t>Si tu versión está protegida por derechos de autor o si seleccionaste una guía, esta selección quedará bloqueada siendo el PDF Chart como predeterminada.</a:t>
            </a:r>
            <a:endParaRPr lang="en-US" dirty="0"/>
          </a:p>
        </p:txBody>
      </p:sp>
      <p:pic>
        <p:nvPicPr>
          <p:cNvPr id="5" name="Picture 4">
            <a:extLst>
              <a:ext uri="{FF2B5EF4-FFF2-40B4-BE49-F238E27FC236}">
                <a16:creationId xmlns:a16="http://schemas.microsoft.com/office/drawing/2014/main" id="{98015DB6-310E-4C2F-A97B-227C7285D820}"/>
              </a:ext>
            </a:extLst>
          </p:cNvPr>
          <p:cNvPicPr>
            <a:picLocks noChangeAspect="1"/>
          </p:cNvPicPr>
          <p:nvPr/>
        </p:nvPicPr>
        <p:blipFill rotWithShape="1">
          <a:blip r:embed="rId2"/>
          <a:srcRect l="17313" t="35972" r="51011" b="42487"/>
          <a:stretch/>
        </p:blipFill>
        <p:spPr>
          <a:xfrm>
            <a:off x="1643971" y="858230"/>
            <a:ext cx="3861881" cy="1411632"/>
          </a:xfrm>
          <a:prstGeom prst="rect">
            <a:avLst/>
          </a:prstGeom>
        </p:spPr>
      </p:pic>
      <p:pic>
        <p:nvPicPr>
          <p:cNvPr id="9" name="Picture 8">
            <a:extLst>
              <a:ext uri="{FF2B5EF4-FFF2-40B4-BE49-F238E27FC236}">
                <a16:creationId xmlns:a16="http://schemas.microsoft.com/office/drawing/2014/main" id="{7DBC63F8-8521-49F2-B616-DE056D200AF5}"/>
              </a:ext>
            </a:extLst>
          </p:cNvPr>
          <p:cNvPicPr>
            <a:picLocks noChangeAspect="1"/>
          </p:cNvPicPr>
          <p:nvPr/>
        </p:nvPicPr>
        <p:blipFill rotWithShape="1">
          <a:blip r:embed="rId3"/>
          <a:srcRect l="17633" t="45014" r="51090" b="44366"/>
          <a:stretch/>
        </p:blipFill>
        <p:spPr>
          <a:xfrm>
            <a:off x="5573948" y="1177047"/>
            <a:ext cx="5987715" cy="1092815"/>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fontScale="90000"/>
          </a:bodyPr>
          <a:lstStyle/>
          <a:p>
            <a:r>
              <a:rPr lang="es-ES" sz="2800" dirty="0"/>
              <a:t>Pila </a:t>
            </a:r>
            <a:r>
              <a:rPr lang="es-ES" sz="2800" dirty="0" err="1"/>
              <a:t>pla</a:t>
            </a:r>
            <a:r>
              <a:rPr lang="es-ES" sz="2800" dirty="0"/>
              <a:t> opcional para versículos donde Jesús habla</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es-ES" dirty="0"/>
              <a:t>Todo el versículo, donde habla Jesús, puede opcionalmente estar en rojo o en negrita y cursiva</a:t>
            </a:r>
            <a:r>
              <a:rPr lang="en-US" dirty="0"/>
              <a:t>.</a:t>
            </a:r>
          </a:p>
          <a:p>
            <a:pPr lvl="1"/>
            <a:r>
              <a:rPr lang="es-ES" dirty="0"/>
              <a:t>Omite esta selección o selecciona Ninguno para usar la fuente predeterminada</a:t>
            </a:r>
            <a:r>
              <a:rPr lang="en-US" dirty="0"/>
              <a:t>.</a:t>
            </a:r>
          </a:p>
          <a:p>
            <a:r>
              <a:rPr lang="es-ES" dirty="0"/>
              <a:t>Esta opción solo está disponible si incluyes las Escrituras. 
El texto de referencia cruzada está excluido de las fuentes opcionales</a:t>
            </a:r>
            <a:r>
              <a:rPr lang="en-US" dirty="0"/>
              <a:t>.</a:t>
            </a:r>
          </a:p>
        </p:txBody>
      </p:sp>
      <p:pic>
        <p:nvPicPr>
          <p:cNvPr id="6" name="Picture 5">
            <a:extLst>
              <a:ext uri="{FF2B5EF4-FFF2-40B4-BE49-F238E27FC236}">
                <a16:creationId xmlns:a16="http://schemas.microsoft.com/office/drawing/2014/main" id="{61245EF8-9B4D-486D-ABBF-CB51BAFBEAB2}"/>
              </a:ext>
            </a:extLst>
          </p:cNvPr>
          <p:cNvPicPr>
            <a:picLocks noChangeAspect="1"/>
          </p:cNvPicPr>
          <p:nvPr/>
        </p:nvPicPr>
        <p:blipFill rotWithShape="1">
          <a:blip r:embed="rId2"/>
          <a:srcRect l="50000" t="45473" r="18777" b="33151"/>
          <a:stretch/>
        </p:blipFill>
        <p:spPr>
          <a:xfrm>
            <a:off x="2915056" y="1111574"/>
            <a:ext cx="6681141" cy="2458478"/>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es-ES" dirty="0"/>
              <a:t>Opcional: Seleccione No si desea no recibir correos de WBP en el futuro</a:t>
            </a:r>
            <a:endParaRPr lang="en-US" dirty="0"/>
          </a:p>
        </p:txBody>
      </p:sp>
      <p:pic>
        <p:nvPicPr>
          <p:cNvPr id="4" name="Picture 3">
            <a:extLst>
              <a:ext uri="{FF2B5EF4-FFF2-40B4-BE49-F238E27FC236}">
                <a16:creationId xmlns:a16="http://schemas.microsoft.com/office/drawing/2014/main" id="{40887BBD-824D-4D09-BA3C-766365D8667E}"/>
              </a:ext>
            </a:extLst>
          </p:cNvPr>
          <p:cNvPicPr>
            <a:picLocks noChangeAspect="1"/>
          </p:cNvPicPr>
          <p:nvPr/>
        </p:nvPicPr>
        <p:blipFill rotWithShape="1">
          <a:blip r:embed="rId2"/>
          <a:srcRect l="17554" t="54676" r="51489" b="25778"/>
          <a:stretch/>
        </p:blipFill>
        <p:spPr>
          <a:xfrm>
            <a:off x="2830747" y="1770433"/>
            <a:ext cx="6478061" cy="219845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2FB994-40C4-4167-BBBA-6BBD92C59617}"/>
              </a:ext>
            </a:extLst>
          </p:cNvPr>
          <p:cNvPicPr>
            <a:picLocks noChangeAspect="1"/>
          </p:cNvPicPr>
          <p:nvPr/>
        </p:nvPicPr>
        <p:blipFill rotWithShape="1">
          <a:blip r:embed="rId2"/>
          <a:srcRect l="2474" t="14151" r="9202" b="56161"/>
          <a:stretch/>
        </p:blipFill>
        <p:spPr>
          <a:xfrm>
            <a:off x="408561" y="1912672"/>
            <a:ext cx="11488839" cy="2075671"/>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es-ES" sz="3200" dirty="0"/>
              <a:t>Navega a la página de Solicitud de </a:t>
            </a:r>
            <a:r>
              <a:rPr lang="es-ES" sz="3200" dirty="0" err="1"/>
              <a:t>eBook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440289" y="1997157"/>
            <a:ext cx="127179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525835" y="1387557"/>
            <a:ext cx="178106"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s-ES" dirty="0"/>
              <a:t>Opcional: Introduce aquí cualquier solicitud adicional</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es-ES" dirty="0"/>
              <a:t>Puedes hacer cualquier petición adicional en el cuadro de texto libre.   
Por ejemplo, puede que quieras tu plan de lectura en varios formatos o en un formato diferente al que está indicado. Atenderemos cualquier solicitud si podemos.  
Quizá quieras mezclar y combinar. Por ejemplo, selecciona el Antiguo Testamento de una versión y el Nuevo Testamento de otra.</a:t>
            </a:r>
            <a:r>
              <a:rPr lang="en-US" dirty="0"/>
              <a:t>.</a:t>
            </a:r>
          </a:p>
          <a:p>
            <a:pPr lvl="1"/>
            <a:r>
              <a:rPr lang="es-ES" dirty="0"/>
              <a:t>Esto se puede hacer mediante la solicitud adicional o enviarnos una nota desde nuestra página de Contacto. 
Este tipo de solicitud nos llevará un poco más de tiempo procesarse</a:t>
            </a:r>
            <a:r>
              <a:rPr lang="en-US" dirty="0"/>
              <a:t>. </a:t>
            </a:r>
          </a:p>
        </p:txBody>
      </p:sp>
      <p:pic>
        <p:nvPicPr>
          <p:cNvPr id="5" name="Picture 4">
            <a:extLst>
              <a:ext uri="{FF2B5EF4-FFF2-40B4-BE49-F238E27FC236}">
                <a16:creationId xmlns:a16="http://schemas.microsoft.com/office/drawing/2014/main" id="{CDA2A41B-A579-4438-B67B-E8967AE4A5B3}"/>
              </a:ext>
            </a:extLst>
          </p:cNvPr>
          <p:cNvPicPr>
            <a:picLocks noChangeAspect="1"/>
          </p:cNvPicPr>
          <p:nvPr/>
        </p:nvPicPr>
        <p:blipFill rotWithShape="1">
          <a:blip r:embed="rId2"/>
          <a:srcRect l="49149" t="54082" r="18058" b="34339"/>
          <a:stretch/>
        </p:blipFill>
        <p:spPr>
          <a:xfrm>
            <a:off x="2637851" y="1869328"/>
            <a:ext cx="7475025" cy="1418619"/>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896895" y="624110"/>
            <a:ext cx="9607718" cy="1280890"/>
          </a:xfrm>
        </p:spPr>
        <p:txBody>
          <a:bodyPr>
            <a:normAutofit fontScale="90000"/>
          </a:bodyPr>
          <a:lstStyle/>
          <a:p>
            <a:r>
              <a:rPr lang="es-ES" dirty="0"/>
              <a:t>Por favor, cuéntanos cómo has oído hablar de nosotros y si es tu primera vez leyendo la Biblia</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Esta información nos ayudará a llegar al mayor número posible de personas</a:t>
            </a:r>
            <a:r>
              <a:rPr lang="en-US" sz="2000" dirty="0"/>
              <a:t>.</a:t>
            </a:r>
          </a:p>
        </p:txBody>
      </p:sp>
      <p:pic>
        <p:nvPicPr>
          <p:cNvPr id="5" name="Picture 4">
            <a:extLst>
              <a:ext uri="{FF2B5EF4-FFF2-40B4-BE49-F238E27FC236}">
                <a16:creationId xmlns:a16="http://schemas.microsoft.com/office/drawing/2014/main" id="{C4B666EB-5001-4210-ACE2-134DBFCD5F87}"/>
              </a:ext>
            </a:extLst>
          </p:cNvPr>
          <p:cNvPicPr>
            <a:picLocks noChangeAspect="1"/>
          </p:cNvPicPr>
          <p:nvPr/>
        </p:nvPicPr>
        <p:blipFill rotWithShape="1">
          <a:blip r:embed="rId2"/>
          <a:srcRect l="16675" t="65215" r="40877" b="16526"/>
          <a:stretch/>
        </p:blipFill>
        <p:spPr>
          <a:xfrm>
            <a:off x="1896895" y="1766686"/>
            <a:ext cx="8893840" cy="2056284"/>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dirty="0"/>
              <a:t>Haz </a:t>
            </a:r>
            <a:r>
              <a:rPr lang="en-US" dirty="0" err="1"/>
              <a:t>clic</a:t>
            </a:r>
            <a:r>
              <a:rPr lang="en-US" dirty="0"/>
              <a:t> en </a:t>
            </a:r>
            <a:r>
              <a:rPr lang="en-US" dirty="0" err="1"/>
              <a:t>Enviar</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es-ES" dirty="0"/>
              <a:t>Si has rellenado el formulario completamente sin perder una selección obligatoria, se te dirigirá a la página de confirmación. 
Si te has saltado una selección, se te pedirá que rellenes el campo o hagas una selección</a:t>
            </a:r>
            <a:r>
              <a:rPr lang="en-US" dirty="0"/>
              <a:t>.  </a:t>
            </a:r>
          </a:p>
        </p:txBody>
      </p:sp>
      <p:pic>
        <p:nvPicPr>
          <p:cNvPr id="7" name="Picture 6">
            <a:extLst>
              <a:ext uri="{FF2B5EF4-FFF2-40B4-BE49-F238E27FC236}">
                <a16:creationId xmlns:a16="http://schemas.microsoft.com/office/drawing/2014/main" id="{A1D47DCD-D455-4CCD-96A4-E1866EEBE445}"/>
              </a:ext>
            </a:extLst>
          </p:cNvPr>
          <p:cNvPicPr>
            <a:picLocks noChangeAspect="1"/>
          </p:cNvPicPr>
          <p:nvPr/>
        </p:nvPicPr>
        <p:blipFill rotWithShape="1">
          <a:blip r:embed="rId2"/>
          <a:srcRect l="17633" t="85226" r="73750" b="7198"/>
          <a:stretch/>
        </p:blipFill>
        <p:spPr>
          <a:xfrm>
            <a:off x="2589212" y="1301262"/>
            <a:ext cx="2577958" cy="1218202"/>
          </a:xfrm>
          <a:prstGeom prst="rect">
            <a:avLst/>
          </a:prstGeom>
        </p:spPr>
      </p:pic>
      <p:pic>
        <p:nvPicPr>
          <p:cNvPr id="8" name="Picture 7">
            <a:extLst>
              <a:ext uri="{FF2B5EF4-FFF2-40B4-BE49-F238E27FC236}">
                <a16:creationId xmlns:a16="http://schemas.microsoft.com/office/drawing/2014/main" id="{3D70E879-4934-410A-9C3A-0BE91166EE40}"/>
              </a:ext>
            </a:extLst>
          </p:cNvPr>
          <p:cNvPicPr>
            <a:picLocks noChangeAspect="1"/>
          </p:cNvPicPr>
          <p:nvPr/>
        </p:nvPicPr>
        <p:blipFill rotWithShape="1">
          <a:blip r:embed="rId3"/>
          <a:srcRect l="50000" t="53785" r="17979" b="31667"/>
          <a:stretch/>
        </p:blipFill>
        <p:spPr>
          <a:xfrm>
            <a:off x="3197418" y="4309912"/>
            <a:ext cx="6212283" cy="1516955"/>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dirty="0" err="1"/>
              <a:t>Página</a:t>
            </a:r>
            <a:r>
              <a:rPr lang="en-US" sz="2000" dirty="0"/>
              <a:t> de </a:t>
            </a:r>
            <a:r>
              <a:rPr lang="en-US" sz="2000" dirty="0" err="1"/>
              <a:t>confirmación</a:t>
            </a:r>
            <a:endParaRPr lang="en-US" sz="2000" dirty="0"/>
          </a:p>
        </p:txBody>
      </p:sp>
      <p:pic>
        <p:nvPicPr>
          <p:cNvPr id="4" name="Picture 3">
            <a:extLst>
              <a:ext uri="{FF2B5EF4-FFF2-40B4-BE49-F238E27FC236}">
                <a16:creationId xmlns:a16="http://schemas.microsoft.com/office/drawing/2014/main" id="{2CAE7836-E2F0-4817-B08C-952DCD2B81BD}"/>
              </a:ext>
            </a:extLst>
          </p:cNvPr>
          <p:cNvPicPr>
            <a:picLocks noChangeAspect="1"/>
          </p:cNvPicPr>
          <p:nvPr/>
        </p:nvPicPr>
        <p:blipFill rotWithShape="1">
          <a:blip r:embed="rId2"/>
          <a:srcRect l="42527" t="12963" r="42154" b="22465"/>
          <a:stretch/>
        </p:blipFill>
        <p:spPr>
          <a:xfrm>
            <a:off x="4854102" y="143465"/>
            <a:ext cx="2852022" cy="6461616"/>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Página</a:t>
            </a:r>
            <a:r>
              <a:rPr lang="en-US" sz="3200" dirty="0"/>
              <a:t> de </a:t>
            </a:r>
            <a:r>
              <a:rPr lang="en-US" sz="3200" dirty="0" err="1"/>
              <a:t>confirmación</a:t>
            </a:r>
            <a:r>
              <a:rPr lang="en-US" sz="3200" dirty="0"/>
              <a:t> </a:t>
            </a:r>
            <a:r>
              <a:rPr lang="en-US" sz="3200" dirty="0" err="1"/>
              <a:t>continuada</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s-ES" dirty="0"/>
              <a:t>Si estás satisfecho con tus selecciones, haz clic en Confirmar y enviar solicitud. 
Si no, puedes volver atrás y editar</a:t>
            </a:r>
            <a:r>
              <a:rPr lang="en-US" dirty="0"/>
              <a:t>.</a:t>
            </a:r>
          </a:p>
        </p:txBody>
      </p:sp>
      <p:pic>
        <p:nvPicPr>
          <p:cNvPr id="6" name="Picture 5">
            <a:extLst>
              <a:ext uri="{FF2B5EF4-FFF2-40B4-BE49-F238E27FC236}">
                <a16:creationId xmlns:a16="http://schemas.microsoft.com/office/drawing/2014/main" id="{9B48E060-C776-4F79-BC9E-4C9657206CD7}"/>
              </a:ext>
            </a:extLst>
          </p:cNvPr>
          <p:cNvPicPr>
            <a:picLocks noChangeAspect="1"/>
          </p:cNvPicPr>
          <p:nvPr/>
        </p:nvPicPr>
        <p:blipFill rotWithShape="1">
          <a:blip r:embed="rId2"/>
          <a:srcRect l="26489" t="85849" r="50000" b="6432"/>
          <a:stretch/>
        </p:blipFill>
        <p:spPr>
          <a:xfrm>
            <a:off x="2596944" y="1158045"/>
            <a:ext cx="6998111" cy="1234960"/>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s-ES" dirty="0"/>
              <a:t>La página de envío exitosa</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en-US" dirty="0"/>
              <a:t>Es fundamental que </a:t>
            </a:r>
            <a:r>
              <a:rPr lang="en-US" dirty="0" err="1"/>
              <a:t>añadas</a:t>
            </a:r>
            <a:r>
              <a:rPr lang="en-US" dirty="0"/>
              <a:t> gary@worldbibleplans.com a </a:t>
            </a:r>
            <a:r>
              <a:rPr lang="en-US" dirty="0" err="1"/>
              <a:t>tu</a:t>
            </a:r>
            <a:r>
              <a:rPr lang="en-US" dirty="0"/>
              <a:t> </a:t>
            </a:r>
            <a:r>
              <a:rPr lang="en-US" dirty="0" err="1"/>
              <a:t>lista</a:t>
            </a:r>
            <a:r>
              <a:rPr lang="en-US" dirty="0"/>
              <a:t> de </a:t>
            </a:r>
            <a:r>
              <a:rPr lang="en-US" dirty="0" err="1"/>
              <a:t>remitentes</a:t>
            </a:r>
            <a:r>
              <a:rPr lang="en-US" dirty="0"/>
              <a:t> </a:t>
            </a:r>
            <a:r>
              <a:rPr lang="en-US" dirty="0" err="1"/>
              <a:t>seguros</a:t>
            </a:r>
            <a:r>
              <a:rPr lang="en-US" dirty="0"/>
              <a:t>.</a:t>
            </a:r>
          </a:p>
          <a:p>
            <a:pPr lvl="1"/>
            <a:r>
              <a:rPr lang="es-ES" dirty="0"/>
              <a:t>De lo contrario, tu archivo adjunto o enlace puede acabar en la carpeta de spam o spam</a:t>
            </a:r>
            <a:r>
              <a:rPr lang="en-US" dirty="0"/>
              <a:t>.</a:t>
            </a:r>
          </a:p>
          <a:p>
            <a:r>
              <a:rPr lang="es-ES" dirty="0"/>
              <a:t>El tiempo de respuesta de la solicitud es inferior a 24 horas, salvo que existan circunstancias atenuantes</a:t>
            </a:r>
            <a:r>
              <a:rPr lang="en-US" dirty="0"/>
              <a:t>.</a:t>
            </a:r>
          </a:p>
          <a:p>
            <a:pPr lvl="1"/>
            <a:r>
              <a:rPr lang="es-ES" dirty="0"/>
              <a:t>Si no recibes un correo de gary@worldbibleplans.com en 24 horas, revisa la carpeta de spam o spam</a:t>
            </a:r>
            <a:r>
              <a:rPr lang="en-US" dirty="0"/>
              <a:t>.</a:t>
            </a:r>
          </a:p>
          <a:p>
            <a:pPr lvl="2"/>
            <a:r>
              <a:rPr lang="es-ES" dirty="0"/>
              <a:t>Si aún no has recibido un correo de nuestra parte, mándanos un mensaje desde nuestra página de Contacto</a:t>
            </a:r>
            <a:r>
              <a:rPr lang="en-US" dirty="0"/>
              <a:t>.</a:t>
            </a:r>
          </a:p>
        </p:txBody>
      </p:sp>
      <p:pic>
        <p:nvPicPr>
          <p:cNvPr id="5" name="Picture 4">
            <a:extLst>
              <a:ext uri="{FF2B5EF4-FFF2-40B4-BE49-F238E27FC236}">
                <a16:creationId xmlns:a16="http://schemas.microsoft.com/office/drawing/2014/main" id="{1B3FCAD3-DF24-4F71-B35B-C5AC3B8B2199}"/>
              </a:ext>
            </a:extLst>
          </p:cNvPr>
          <p:cNvPicPr>
            <a:picLocks noChangeAspect="1"/>
          </p:cNvPicPr>
          <p:nvPr/>
        </p:nvPicPr>
        <p:blipFill rotWithShape="1">
          <a:blip r:embed="rId2"/>
          <a:srcRect l="5575" t="31631" r="7152" b="50000"/>
          <a:stretch/>
        </p:blipFill>
        <p:spPr>
          <a:xfrm>
            <a:off x="2665379" y="1595336"/>
            <a:ext cx="8085112" cy="1833664"/>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042809" y="119008"/>
            <a:ext cx="9461803" cy="525421"/>
          </a:xfrm>
        </p:spPr>
        <p:txBody>
          <a:bodyPr>
            <a:normAutofit fontScale="90000"/>
          </a:bodyPr>
          <a:lstStyle/>
          <a:p>
            <a:r>
              <a:rPr lang="es-ES" sz="2000" dirty="0"/>
              <a:t>Este es el Formulario de Solicitud – Lo desglosaremos en las siguientes diapositivas</a:t>
            </a:r>
            <a:endParaRPr lang="en-US" sz="2000" dirty="0"/>
          </a:p>
        </p:txBody>
      </p:sp>
      <p:pic>
        <p:nvPicPr>
          <p:cNvPr id="4" name="Picture 3">
            <a:extLst>
              <a:ext uri="{FF2B5EF4-FFF2-40B4-BE49-F238E27FC236}">
                <a16:creationId xmlns:a16="http://schemas.microsoft.com/office/drawing/2014/main" id="{923F7511-88C4-4ED1-8DFC-B683101569E2}"/>
              </a:ext>
            </a:extLst>
          </p:cNvPr>
          <p:cNvPicPr>
            <a:picLocks noChangeAspect="1"/>
          </p:cNvPicPr>
          <p:nvPr/>
        </p:nvPicPr>
        <p:blipFill rotWithShape="1">
          <a:blip r:embed="rId2"/>
          <a:srcRect l="32713" t="26621" r="33776" b="2425"/>
          <a:stretch/>
        </p:blipFill>
        <p:spPr>
          <a:xfrm>
            <a:off x="3784058" y="644429"/>
            <a:ext cx="5126278" cy="5834192"/>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s-ES" sz="3200" dirty="0"/>
              <a:t>La mecánica de la forma</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es-ES" dirty="0"/>
              <a:t>Es importante que rellenes el formulario de izquierda a derecha y de arriba a abajo</a:t>
            </a:r>
            <a:r>
              <a:rPr lang="en-US" u="sng" dirty="0"/>
              <a:t>.</a:t>
            </a:r>
          </a:p>
          <a:p>
            <a:pPr lvl="1"/>
            <a:r>
              <a:rPr lang="es-ES" dirty="0"/>
              <a:t>Si rellenas una sección del formulario y luego haces un cambio en un campo que ya seleccionaste, todas las selecciones volverán a la predeterminada y perderás las selecciones que hayas hecho</a:t>
            </a:r>
            <a:r>
              <a:rPr lang="en-US" dirty="0"/>
              <a:t>.</a:t>
            </a:r>
          </a:p>
          <a:p>
            <a:pPr lvl="2"/>
            <a:r>
              <a:rPr lang="es-ES" dirty="0"/>
              <a:t>Por ejemplo, si seleccionas una versión y rellenas el resto del formulario y luego vuelves atrás para cambiar la versión, tendrás que rellenar todos los campos siguientes de nuevo</a:t>
            </a:r>
            <a:r>
              <a:rPr lang="en-US" dirty="0"/>
              <a:t>.</a:t>
            </a:r>
          </a:p>
        </p:txBody>
      </p:sp>
      <p:pic>
        <p:nvPicPr>
          <p:cNvPr id="6" name="Picture 5">
            <a:extLst>
              <a:ext uri="{FF2B5EF4-FFF2-40B4-BE49-F238E27FC236}">
                <a16:creationId xmlns:a16="http://schemas.microsoft.com/office/drawing/2014/main" id="{95218062-EAAD-406E-A9B6-8281C8CE15B7}"/>
              </a:ext>
            </a:extLst>
          </p:cNvPr>
          <p:cNvPicPr>
            <a:picLocks noChangeAspect="1"/>
          </p:cNvPicPr>
          <p:nvPr/>
        </p:nvPicPr>
        <p:blipFill rotWithShape="1">
          <a:blip r:embed="rId2"/>
          <a:srcRect l="2116" t="32482" r="4214" b="24823"/>
          <a:stretch/>
        </p:blipFill>
        <p:spPr>
          <a:xfrm>
            <a:off x="2592925" y="807396"/>
            <a:ext cx="7626683" cy="3258766"/>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s-ES" sz="3200" dirty="0"/>
              <a:t>Reglas lógicas de la forma</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s-ES" dirty="0"/>
              <a:t>Dependiendo de tus selecciones, ciertas opciones dejarán de estar disponibles</a:t>
            </a:r>
            <a:r>
              <a:rPr lang="en-US" dirty="0"/>
              <a:t>.</a:t>
            </a:r>
          </a:p>
          <a:p>
            <a:pPr lvl="1"/>
            <a:r>
              <a:rPr lang="es-ES" dirty="0"/>
              <a:t>A veces todo el desplegable</a:t>
            </a:r>
            <a:r>
              <a:rPr lang="en-US" dirty="0"/>
              <a:t>.</a:t>
            </a:r>
          </a:p>
          <a:p>
            <a:pPr lvl="1"/>
            <a:r>
              <a:rPr lang="es-ES" dirty="0"/>
              <a:t>A veces solo selecciones dentro del desplegable</a:t>
            </a:r>
            <a:r>
              <a:rPr lang="en-US" dirty="0"/>
              <a:t>.</a:t>
            </a:r>
          </a:p>
          <a:p>
            <a:pPr lvl="2"/>
            <a:r>
              <a:rPr lang="es-ES" dirty="0"/>
              <a:t>Por ejemplo: si seleccionas una versión protegida por derechos de autor, no podemos proporcionar las escrituras, solo una guía</a:t>
            </a:r>
            <a:r>
              <a:rPr lang="en-US" dirty="0"/>
              <a:t>.</a:t>
            </a:r>
          </a:p>
          <a:p>
            <a:pPr lvl="3"/>
            <a:r>
              <a:rPr lang="es-ES" dirty="0"/>
              <a:t>Seleccionar Libro quedará bloqueado. 
Incluir Las Escrituras quedarán bloqueadas</a:t>
            </a:r>
            <a:r>
              <a:rPr lang="en-US" dirty="0"/>
              <a:t>. </a:t>
            </a:r>
          </a:p>
          <a:p>
            <a:pPr lvl="4"/>
            <a:r>
              <a:rPr lang="es-ES" dirty="0"/>
              <a:t>No. Solo proporcionar una guía será el defecto</a:t>
            </a:r>
            <a:r>
              <a:rPr lang="en-US" dirty="0"/>
              <a:t>.</a:t>
            </a:r>
          </a:p>
          <a:p>
            <a:pPr lvl="3"/>
            <a:r>
              <a:rPr lang="es-ES" dirty="0"/>
              <a:t>Las referencias cruzadas de inclusión quedarán bloqueadas. 
El párrafo seleccionado/versículo quedará bloqueado. 
El formato seleccionado del </a:t>
            </a:r>
            <a:r>
              <a:rPr lang="es-ES" dirty="0" err="1"/>
              <a:t>eBook</a:t>
            </a:r>
            <a:r>
              <a:rPr lang="es-ES" dirty="0"/>
              <a:t> quedará bloqueado</a:t>
            </a:r>
            <a:r>
              <a:rPr lang="en-US" dirty="0"/>
              <a:t>.</a:t>
            </a:r>
          </a:p>
          <a:p>
            <a:pPr lvl="4"/>
            <a:r>
              <a:rPr lang="es-ES" dirty="0"/>
              <a:t>El gráfico PDF será el defecto</a:t>
            </a:r>
            <a:r>
              <a:rPr lang="en-US" dirty="0"/>
              <a:t>.</a:t>
            </a:r>
          </a:p>
          <a:p>
            <a:pPr lvl="3"/>
            <a:r>
              <a:rPr lang="es-ES" dirty="0"/>
              <a:t>La pila opcional para versículos donde Jesús habla estará bloqueada</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s-ES" sz="3200" dirty="0"/>
              <a:t>Reglas lógicas de la forma continuadas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es-ES" dirty="0"/>
              <a:t>Otro ejemplo: si seleccionas un tema del segundo grupo...</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ES" dirty="0"/>
              <a:t>Las duraciones de los capítulos en el desplegable de Duración estarán en gris y no se podrán seleccionar. 
Los comentarios quedarán bloqueados</a:t>
            </a:r>
            <a:r>
              <a:rPr lang="en-US" dirty="0"/>
              <a:t>.</a:t>
            </a:r>
          </a:p>
        </p:txBody>
      </p:sp>
      <p:pic>
        <p:nvPicPr>
          <p:cNvPr id="7" name="Picture 6">
            <a:extLst>
              <a:ext uri="{FF2B5EF4-FFF2-40B4-BE49-F238E27FC236}">
                <a16:creationId xmlns:a16="http://schemas.microsoft.com/office/drawing/2014/main" id="{0A90D1ED-A721-461A-BBAC-839E60DD6CE0}"/>
              </a:ext>
            </a:extLst>
          </p:cNvPr>
          <p:cNvPicPr>
            <a:picLocks noChangeAspect="1"/>
          </p:cNvPicPr>
          <p:nvPr/>
        </p:nvPicPr>
        <p:blipFill rotWithShape="1">
          <a:blip r:embed="rId2"/>
          <a:srcRect l="930" t="4935" r="24211" b="9059"/>
          <a:stretch/>
        </p:blipFill>
        <p:spPr>
          <a:xfrm>
            <a:off x="2743201" y="1361505"/>
            <a:ext cx="4873558" cy="4009989"/>
          </a:xfrm>
          <a:prstGeom prst="rect">
            <a:avLst/>
          </a:prstGeom>
        </p:spPr>
      </p:pic>
      <p:pic>
        <p:nvPicPr>
          <p:cNvPr id="10" name="Picture 9">
            <a:extLst>
              <a:ext uri="{FF2B5EF4-FFF2-40B4-BE49-F238E27FC236}">
                <a16:creationId xmlns:a16="http://schemas.microsoft.com/office/drawing/2014/main" id="{FC9EFCFA-5861-4041-8153-A37837919624}"/>
              </a:ext>
            </a:extLst>
          </p:cNvPr>
          <p:cNvPicPr>
            <a:picLocks noChangeAspect="1"/>
          </p:cNvPicPr>
          <p:nvPr/>
        </p:nvPicPr>
        <p:blipFill>
          <a:blip r:embed="rId3"/>
          <a:stretch>
            <a:fillRect/>
          </a:stretch>
        </p:blipFill>
        <p:spPr>
          <a:xfrm>
            <a:off x="7944068" y="1354448"/>
            <a:ext cx="2746630" cy="4085056"/>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s-ES" sz="3200" dirty="0"/>
              <a:t>Reglas lógicas de la forma continuadas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s-ES" dirty="0"/>
              <a:t>A veces, varias selecciones determinan si otra está bloqueada</a:t>
            </a:r>
            <a:r>
              <a:rPr lang="en-US" dirty="0"/>
              <a:t>.</a:t>
            </a:r>
          </a:p>
          <a:p>
            <a:pPr lvl="1"/>
            <a:r>
              <a:rPr lang="es-ES" dirty="0"/>
              <a:t>Para que el Comentario sea seleccionable</a:t>
            </a:r>
            <a:r>
              <a:rPr lang="en-US" dirty="0"/>
              <a:t>:</a:t>
            </a:r>
          </a:p>
          <a:p>
            <a:pPr lvl="2"/>
            <a:r>
              <a:rPr lang="es-ES" dirty="0"/>
              <a:t>La versión no puede estar protegida por derechos de autor. 
El tema debe estar en el primer grupo de temas. 
La duración debe ser de un capítulo</a:t>
            </a:r>
            <a:r>
              <a:rPr lang="en-US" dirty="0"/>
              <a:t>.</a:t>
            </a:r>
          </a:p>
          <a:p>
            <a:pPr lvl="2"/>
            <a:endParaRPr lang="en-US" dirty="0"/>
          </a:p>
          <a:p>
            <a:pPr lvl="1"/>
            <a:r>
              <a:rPr lang="es-ES" dirty="0"/>
              <a:t>Para que el formato de Selección de Párrafo o Verso sea seleccionable</a:t>
            </a:r>
            <a:r>
              <a:rPr lang="en-US" dirty="0"/>
              <a:t>:</a:t>
            </a:r>
          </a:p>
          <a:p>
            <a:pPr lvl="2"/>
            <a:r>
              <a:rPr lang="es-ES" dirty="0"/>
              <a:t>La versión no puede estar protegida por derechos de autor. 
Incluir las Escrituras debe ser Sí. 
Incluir referencias cruzadas debe ser omitida o no deben seleccionarse referencias cruzadas</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1475</TotalTime>
  <Words>3348</Words>
  <Application>Microsoft Office PowerPoint</Application>
  <PresentationFormat>Widescreen</PresentationFormat>
  <Paragraphs>224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worldbibleplans.com/languages/spanish/index.html</vt:lpstr>
      <vt:lpstr>PowerPoint Presentation</vt:lpstr>
      <vt:lpstr>Bienvenidos a Planes Bíblicos Mundiales</vt:lpstr>
      <vt:lpstr>Navega a la página de Solicitud de eBook</vt:lpstr>
      <vt:lpstr>Este es el Formulario de Solicitud – Lo desglosaremos en las siguientes diapositivas</vt:lpstr>
      <vt:lpstr>La mecánica de la forma</vt:lpstr>
      <vt:lpstr>Reglas lógicas de la forma</vt:lpstr>
      <vt:lpstr>Reglas lógicas de la forma continuadas</vt:lpstr>
      <vt:lpstr>Reglas lógicas de la forma continuadas</vt:lpstr>
      <vt:lpstr>Cuéntanos quién eres</vt:lpstr>
      <vt:lpstr>Selecciona tu país de residencia en la lista desplegable</vt:lpstr>
      <vt:lpstr>Introduce tu dirección de correo electrónico</vt:lpstr>
      <vt:lpstr>Selecciona tu idioma</vt:lpstr>
      <vt:lpstr>La lista de versiones asociada a tu elección de idioma se rellenará automáticamente</vt:lpstr>
      <vt:lpstr>Este es un ejemplo de lo que podrías ver</vt:lpstr>
      <vt:lpstr>Buscar dentro de la Lista</vt:lpstr>
      <vt:lpstr>Versiones con derechos de autor  Algunos campos del formulario se bloquearán si eliges una versión de la Biblia con derechos de autor. Por ley, solo podemos proporcionar una guía para versiones protegidas. Verás el símbolo © de derechos de autor al final de la descripción de la versión. </vt:lpstr>
      <vt:lpstr>Haz clic en el botón radial al inicio de tu elección</vt:lpstr>
      <vt:lpstr>La lista desplegable se cerrará y el formulario mostrará la versión que elegiste</vt:lpstr>
      <vt:lpstr>Temas </vt:lpstr>
      <vt:lpstr>Temas continuados </vt:lpstr>
      <vt:lpstr>Temas continuados </vt:lpstr>
      <vt:lpstr>Temas continuados </vt:lpstr>
      <vt:lpstr>Temas continuados </vt:lpstr>
      <vt:lpstr>Si elegiste el tema de Inmersión Profunda de 1 Libro, selecciona un libro. De lo contrario, esta opción quedará bloqueada</vt:lpstr>
      <vt:lpstr>Incluye las Escrituras</vt:lpstr>
      <vt:lpstr>Opcionalmente, selecciona incluir referencias cruzadas</vt:lpstr>
      <vt:lpstr>Incluir ejemplos de referencia cruzada – abreviaturas</vt:lpstr>
      <vt:lpstr>Incluir referencia cruzada – ejemplos de texto completo</vt:lpstr>
      <vt:lpstr>Duración de la lectura</vt:lpstr>
      <vt:lpstr>Frecuencia de lectura seleccionada</vt:lpstr>
      <vt:lpstr>Lecturas seleccionadas por día</vt:lpstr>
      <vt:lpstr>Seleccionar formato de párrafo o verso</vt:lpstr>
      <vt:lpstr>Incluye comentarios - Selecciona un comentario capítulo por capítulo para incluirlo en tu plan.</vt:lpstr>
      <vt:lpstr>Seleccionar por día, fecha o ambos</vt:lpstr>
      <vt:lpstr>Haz clic en el calendario para elegir una fecha de inicio de lectura. Si elegiste Duración Personalizada, elige una fecha de finalización de lectura</vt:lpstr>
      <vt:lpstr>Seleccionar formato de eBook</vt:lpstr>
      <vt:lpstr>Pila pla opcional para versículos donde Jesús habla</vt:lpstr>
      <vt:lpstr>Opcional: Seleccione No si desea no recibir correos de WBP en el futuro</vt:lpstr>
      <vt:lpstr>Opcional: Introduce aquí cualquier solicitud adicional</vt:lpstr>
      <vt:lpstr>Por favor, cuéntanos cómo has oído hablar de nosotros y si es tu primera vez leyendo la Biblia</vt:lpstr>
      <vt:lpstr>Haz clic en Enviar</vt:lpstr>
      <vt:lpstr>Página de confirmación</vt:lpstr>
      <vt:lpstr>Página de confirmación continuada</vt:lpstr>
      <vt:lpstr>La página de envío exitosa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223</cp:revision>
  <dcterms:created xsi:type="dcterms:W3CDTF">2024-04-27T16:46:20Z</dcterms:created>
  <dcterms:modified xsi:type="dcterms:W3CDTF">2026-09-07T19:48:53Z</dcterms:modified>
</cp:coreProperties>
</file>