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8" d="100"/>
          <a:sy n="98" d="100"/>
        </p:scale>
        <p:origin x="9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9/6/2026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9/6/2026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9/6/2026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9/6/2026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9/6/2026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9/6/2026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9/6/2026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9/6/2026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9/6/2026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9/6/2026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589213" y="2514601"/>
            <a:ext cx="8915399" cy="1126284"/>
          </a:xfrm>
        </p:spPr>
        <p:txBody>
          <a:bodyPr>
            <a:normAutofit/>
          </a:bodyPr>
          <a:lstStyle/>
          <a:p>
            <a:r>
              <a:rPr lang="en-US" sz="2000" dirty="0"/>
              <a:t>worldbibleplans.com/languages/simplified-</a:t>
            </a:r>
            <a:r>
              <a:rPr lang="en-US" sz="2000" dirty="0" err="1"/>
              <a:t>chinese</a:t>
            </a:r>
            <a:r>
              <a:rPr lang="en-US" sz="20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ja-JP" altLang="en-US" sz="2400" dirty="0"/>
              <a:t>逐步说明</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53444"/>
          </a:xfrm>
        </p:spPr>
        <p:txBody>
          <a:bodyPr>
            <a:normAutofit/>
          </a:bodyPr>
          <a:lstStyle/>
          <a:p>
            <a:r>
              <a:rPr lang="zh-CN" altLang="en-US" sz="3200" dirty="0"/>
              <a:t>告诉我们你是谁</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zh-CN" altLang="en-US" dirty="0"/>
              <a:t>这些领域是必修的</a:t>
            </a:r>
            <a:r>
              <a:rPr lang="en-US" dirty="0"/>
              <a:t>.</a:t>
            </a:r>
          </a:p>
          <a:p>
            <a:pPr lvl="1"/>
            <a:r>
              <a:rPr lang="zh-CN" altLang="en-US" dirty="0"/>
              <a:t>任何未填写或未选中的必填字段都会在提交时出错，你必须填写该字段</a:t>
            </a:r>
            <a:r>
              <a:rPr lang="en-US" dirty="0"/>
              <a:t>.</a:t>
            </a:r>
          </a:p>
        </p:txBody>
      </p:sp>
      <p:pic>
        <p:nvPicPr>
          <p:cNvPr id="7" name="Picture 6">
            <a:extLst>
              <a:ext uri="{FF2B5EF4-FFF2-40B4-BE49-F238E27FC236}">
                <a16:creationId xmlns:a16="http://schemas.microsoft.com/office/drawing/2014/main" id="{7D51AA67-34E4-4A33-AAB2-21A3648FE8AB}"/>
              </a:ext>
            </a:extLst>
          </p:cNvPr>
          <p:cNvPicPr>
            <a:picLocks noChangeAspect="1"/>
          </p:cNvPicPr>
          <p:nvPr/>
        </p:nvPicPr>
        <p:blipFill rotWithShape="1">
          <a:blip r:embed="rId2"/>
          <a:srcRect l="16610" t="40426" r="17899" b="47996"/>
          <a:stretch/>
        </p:blipFill>
        <p:spPr>
          <a:xfrm>
            <a:off x="1227488" y="1427091"/>
            <a:ext cx="9991856" cy="949501"/>
          </a:xfrm>
          <a:prstGeom prst="rect">
            <a:avLst/>
          </a:prstGeom>
        </p:spPr>
      </p:pic>
      <p:pic>
        <p:nvPicPr>
          <p:cNvPr id="9" name="Picture 8">
            <a:extLst>
              <a:ext uri="{FF2B5EF4-FFF2-40B4-BE49-F238E27FC236}">
                <a16:creationId xmlns:a16="http://schemas.microsoft.com/office/drawing/2014/main" id="{82348B4B-2C25-498A-9BB0-60386B927C7C}"/>
              </a:ext>
            </a:extLst>
          </p:cNvPr>
          <p:cNvPicPr>
            <a:picLocks noChangeAspect="1"/>
          </p:cNvPicPr>
          <p:nvPr/>
        </p:nvPicPr>
        <p:blipFill rotWithShape="1">
          <a:blip r:embed="rId3"/>
          <a:srcRect l="50000" t="40574" r="18046" b="44937"/>
          <a:stretch/>
        </p:blipFill>
        <p:spPr>
          <a:xfrm>
            <a:off x="3012332" y="3979174"/>
            <a:ext cx="7182068" cy="1750419"/>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1940B78-ED5E-4C4E-BC38-FF0CDB1BDAF1}"/>
              </a:ext>
            </a:extLst>
          </p:cNvPr>
          <p:cNvPicPr>
            <a:picLocks noChangeAspect="1"/>
          </p:cNvPicPr>
          <p:nvPr/>
        </p:nvPicPr>
        <p:blipFill rotWithShape="1">
          <a:blip r:embed="rId2"/>
          <a:srcRect l="17518" t="41613" r="52366" b="12031"/>
          <a:stretch/>
        </p:blipFill>
        <p:spPr>
          <a:xfrm>
            <a:off x="2592925" y="2231460"/>
            <a:ext cx="4357358" cy="3605135"/>
          </a:xfrm>
          <a:prstGeom prst="rect">
            <a:avLst/>
          </a:prstGeom>
        </p:spPr>
      </p:pic>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307590"/>
            <a:ext cx="8911687" cy="624395"/>
          </a:xfrm>
        </p:spPr>
        <p:txBody>
          <a:bodyPr>
            <a:normAutofit/>
          </a:bodyPr>
          <a:lstStyle/>
          <a:p>
            <a:r>
              <a:rPr lang="zh-CN" altLang="en-US" sz="2700" dirty="0"/>
              <a:t>从下拉菜单中选择您的居住国家</a:t>
            </a:r>
            <a:endParaRPr lang="en-US" sz="3200"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lvl="1"/>
            <a:r>
              <a:rPr lang="zh-CN" altLang="en-US" dirty="0"/>
              <a:t>点击您选择的居住国家</a:t>
            </a:r>
            <a:r>
              <a:rPr lang="en-US" dirty="0"/>
              <a:t>.</a:t>
            </a:r>
          </a:p>
          <a:p>
            <a:pPr lvl="2"/>
            <a:r>
              <a:rPr lang="zh-CN" altLang="en-US" dirty="0"/>
              <a:t>中国在此例中</a:t>
            </a:r>
            <a:r>
              <a:rPr lang="en-US" dirty="0"/>
              <a:t>.</a:t>
            </a:r>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931985"/>
            <a:ext cx="9361281" cy="118696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zh-CN" altLang="en-US" dirty="0"/>
              <a:t>点击下拉菜单查看居住国家名单</a:t>
            </a:r>
            <a:r>
              <a:rPr lang="en-US" dirty="0"/>
              <a:t>.</a:t>
            </a:r>
          </a:p>
          <a:p>
            <a:pPr lvl="1"/>
            <a:r>
              <a:rPr lang="zh-CN" altLang="en-US" dirty="0"/>
              <a:t>滚动到你选择的居住国家或
开始输入，以更快到达你选择的居住国家</a:t>
            </a:r>
            <a:r>
              <a:rPr lang="en-US" dirty="0"/>
              <a:t>.</a:t>
            </a:r>
          </a:p>
        </p:txBody>
      </p:sp>
      <p:sp>
        <p:nvSpPr>
          <p:cNvPr id="7" name="Oval 6">
            <a:extLst>
              <a:ext uri="{FF2B5EF4-FFF2-40B4-BE49-F238E27FC236}">
                <a16:creationId xmlns:a16="http://schemas.microsoft.com/office/drawing/2014/main" id="{E72E5A3D-2187-4C54-AD77-3EA92AAAE400}"/>
              </a:ext>
            </a:extLst>
          </p:cNvPr>
          <p:cNvSpPr/>
          <p:nvPr/>
        </p:nvSpPr>
        <p:spPr>
          <a:xfrm>
            <a:off x="2135725" y="3756510"/>
            <a:ext cx="1943906"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74529"/>
          </a:xfrm>
        </p:spPr>
        <p:txBody>
          <a:bodyPr>
            <a:normAutofit/>
          </a:bodyPr>
          <a:lstStyle/>
          <a:p>
            <a:r>
              <a:rPr lang="zh-CN" altLang="en-US" sz="3200" dirty="0"/>
              <a:t>请输入您的电子邮件地址</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lstStyle/>
          <a:p>
            <a:r>
              <a:rPr lang="zh-CN" altLang="en-US" dirty="0"/>
              <a:t>我们需要您的电子邮件地址发送阅读计划，或下载定制圣经阅读计划的链接。除非您在提交请求时要求不要发送，</a:t>
            </a:r>
            <a:r>
              <a:rPr lang="en-US" altLang="zh-CN" dirty="0"/>
              <a:t>WBP</a:t>
            </a:r>
            <a:r>
              <a:rPr lang="zh-CN" altLang="en-US" dirty="0"/>
              <a:t>会不定期发送电子邮件，提供更新、新译本和新计划</a:t>
            </a:r>
            <a:r>
              <a:rPr lang="en-US" dirty="0"/>
              <a:t>.</a:t>
            </a:r>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zh-CN" altLang="en-US" dirty="0"/>
              <a:t>我们绝不会因任何原因与任何人分享您的电子邮件地址。</a:t>
            </a:r>
            <a:endParaRPr lang="en-US" dirty="0"/>
          </a:p>
        </p:txBody>
      </p:sp>
      <p:pic>
        <p:nvPicPr>
          <p:cNvPr id="4" name="Picture 3">
            <a:extLst>
              <a:ext uri="{FF2B5EF4-FFF2-40B4-BE49-F238E27FC236}">
                <a16:creationId xmlns:a16="http://schemas.microsoft.com/office/drawing/2014/main" id="{726F3261-E3F6-4944-9DBE-31B4D9874A7A}"/>
              </a:ext>
            </a:extLst>
          </p:cNvPr>
          <p:cNvPicPr>
            <a:picLocks noChangeAspect="1"/>
          </p:cNvPicPr>
          <p:nvPr/>
        </p:nvPicPr>
        <p:blipFill rotWithShape="1">
          <a:blip r:embed="rId2"/>
          <a:srcRect l="49229" t="41168" r="18139" b="47699"/>
          <a:stretch/>
        </p:blipFill>
        <p:spPr>
          <a:xfrm>
            <a:off x="2898842" y="2545475"/>
            <a:ext cx="7921469" cy="1452593"/>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9DD5730-4065-45C3-A48F-7C29AAD02FA5}"/>
              </a:ext>
            </a:extLst>
          </p:cNvPr>
          <p:cNvPicPr>
            <a:picLocks noChangeAspect="1"/>
          </p:cNvPicPr>
          <p:nvPr/>
        </p:nvPicPr>
        <p:blipFill rotWithShape="1">
          <a:blip r:embed="rId2"/>
          <a:srcRect l="17155" t="30819" r="57473" b="26472"/>
          <a:stretch/>
        </p:blipFill>
        <p:spPr>
          <a:xfrm>
            <a:off x="2859836" y="2094224"/>
            <a:ext cx="3706334" cy="3353354"/>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r>
              <a:rPr lang="zh-CN" altLang="en-US" dirty="0"/>
              <a:t>选择您的语言</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362808" y="5539153"/>
            <a:ext cx="10141804" cy="1178169"/>
          </a:xfrm>
        </p:spPr>
        <p:txBody>
          <a:bodyPr>
            <a:normAutofit/>
          </a:bodyPr>
          <a:lstStyle/>
          <a:p>
            <a:pPr lvl="1"/>
            <a:r>
              <a:rPr lang="zh-CN" altLang="en-US" dirty="0"/>
              <a:t>点击你的语言选择</a:t>
            </a:r>
            <a:r>
              <a:rPr lang="en-US" dirty="0"/>
              <a:t>.</a:t>
            </a:r>
          </a:p>
          <a:p>
            <a:pPr lvl="2"/>
            <a:r>
              <a:rPr lang="zh-CN" altLang="en-US" dirty="0"/>
              <a:t>本例中的简体中文书写</a:t>
            </a:r>
            <a:r>
              <a:rPr lang="en-US" dirty="0"/>
              <a:t>.</a:t>
            </a:r>
          </a:p>
          <a:p>
            <a:pPr marL="0" indent="0">
              <a:buNone/>
            </a:pPr>
            <a:r>
              <a:rPr lang="zh-CN" altLang="en-US" dirty="0"/>
              <a:t>你选择的语言将决定你可以选择的圣经版本列表。</a:t>
            </a:r>
            <a:endParaRPr lang="en-US" dirty="0"/>
          </a:p>
        </p:txBody>
      </p:sp>
      <p:sp>
        <p:nvSpPr>
          <p:cNvPr id="9" name="Oval 8">
            <a:extLst>
              <a:ext uri="{FF2B5EF4-FFF2-40B4-BE49-F238E27FC236}">
                <a16:creationId xmlns:a16="http://schemas.microsoft.com/office/drawing/2014/main" id="{E767AE4D-5125-4834-8708-0DF437012666}"/>
              </a:ext>
            </a:extLst>
          </p:cNvPr>
          <p:cNvSpPr/>
          <p:nvPr/>
        </p:nvSpPr>
        <p:spPr>
          <a:xfrm>
            <a:off x="2772383" y="3569997"/>
            <a:ext cx="2324911"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1" y="920280"/>
            <a:ext cx="7587762" cy="12517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zh-CN" altLang="en-US" dirty="0"/>
              <a:t>点击下拉菜单查看语言列表</a:t>
            </a:r>
            <a:r>
              <a:rPr lang="en-US" dirty="0"/>
              <a:t>.</a:t>
            </a:r>
          </a:p>
          <a:p>
            <a:pPr lvl="1"/>
            <a:r>
              <a:rPr lang="zh-CN" altLang="en-US" dirty="0"/>
              <a:t>滚动到你选择的语言
开始打字，可以更快找到你的语言选择</a:t>
            </a:r>
            <a:r>
              <a:rPr lang="en-US" dirty="0"/>
              <a:t>.</a:t>
            </a:r>
          </a:p>
        </p:txBody>
      </p:sp>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592925" y="447941"/>
            <a:ext cx="8911687" cy="1280890"/>
          </a:xfrm>
        </p:spPr>
        <p:txBody>
          <a:bodyPr/>
          <a:lstStyle/>
          <a:p>
            <a:r>
              <a:rPr lang="zh-CN" altLang="en-US" dirty="0"/>
              <a:t>你选择的语言对应的版本列表会自动填充</a:t>
            </a:r>
            <a:endParaRPr lang="en-US"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r>
              <a:rPr lang="zh-CN" altLang="en-US" dirty="0"/>
              <a:t>版本列表按你选择的语言字母顺序排列。具体译文的描述会告诉你该翻译是否是</a:t>
            </a:r>
            <a:r>
              <a:rPr lang="en-US" dirty="0"/>
              <a:t>:</a:t>
            </a:r>
          </a:p>
          <a:p>
            <a:pPr lvl="1"/>
            <a:r>
              <a:rPr lang="zh-CN" altLang="en-US" dirty="0"/>
              <a:t>完整圣经</a:t>
            </a:r>
            <a:r>
              <a:rPr lang="en-US" altLang="zh-CN" dirty="0"/>
              <a:t>——66</a:t>
            </a:r>
            <a:r>
              <a:rPr lang="zh-CN" altLang="en-US" dirty="0"/>
              <a:t>卷（旧约和新约）。
完整圣经，包含</a:t>
            </a:r>
            <a:r>
              <a:rPr lang="en-US" altLang="zh-CN" dirty="0"/>
              <a:t>x</a:t>
            </a:r>
            <a:r>
              <a:rPr lang="zh-CN" altLang="en-US" dirty="0"/>
              <a:t>册次经书卷（旧约和新约，部分伪经书卷）。</a:t>
            </a:r>
            <a:r>
              <a:rPr lang="en-US" altLang="zh-CN" dirty="0"/>
              <a:t>x</a:t>
            </a:r>
            <a:r>
              <a:rPr lang="zh-CN" altLang="en-US" dirty="0"/>
              <a:t>代表书卷的数量。
仅新约</a:t>
            </a:r>
            <a:r>
              <a:rPr lang="en-US" altLang="zh-CN" dirty="0"/>
              <a:t>——</a:t>
            </a:r>
            <a:r>
              <a:rPr lang="zh-CN" altLang="en-US" dirty="0"/>
              <a:t>新约</a:t>
            </a:r>
            <a:r>
              <a:rPr lang="en-US" altLang="zh-CN" dirty="0"/>
              <a:t>27</a:t>
            </a:r>
            <a:r>
              <a:rPr lang="zh-CN" altLang="en-US" dirty="0"/>
              <a:t>卷。
新约及其他书卷</a:t>
            </a:r>
            <a:r>
              <a:rPr lang="en-US" altLang="zh-CN" dirty="0"/>
              <a:t>——</a:t>
            </a:r>
            <a:r>
              <a:rPr lang="zh-CN" altLang="en-US" dirty="0"/>
              <a:t>新约</a:t>
            </a:r>
            <a:r>
              <a:rPr lang="en-US" altLang="zh-CN" dirty="0"/>
              <a:t>27</a:t>
            </a:r>
            <a:r>
              <a:rPr lang="zh-CN" altLang="en-US" dirty="0"/>
              <a:t>卷书加上若干旧约书卷。
仅旧约</a:t>
            </a:r>
            <a:r>
              <a:rPr lang="en-US" altLang="zh-CN" dirty="0"/>
              <a:t>——</a:t>
            </a:r>
            <a:r>
              <a:rPr lang="zh-CN" altLang="en-US" dirty="0"/>
              <a:t>旧约</a:t>
            </a:r>
            <a:r>
              <a:rPr lang="en-US" altLang="zh-CN" dirty="0"/>
              <a:t>39</a:t>
            </a:r>
            <a:r>
              <a:rPr lang="zh-CN" altLang="en-US" dirty="0"/>
              <a:t>卷。
缺失的 </a:t>
            </a:r>
            <a:r>
              <a:rPr lang="en-US" altLang="zh-CN" dirty="0"/>
              <a:t>x </a:t>
            </a:r>
            <a:r>
              <a:rPr lang="zh-CN" altLang="en-US" dirty="0"/>
              <a:t>本书</a:t>
            </a:r>
            <a:r>
              <a:rPr lang="en-US" altLang="zh-CN" dirty="0"/>
              <a:t>——</a:t>
            </a:r>
            <a:r>
              <a:rPr lang="zh-CN" altLang="en-US" dirty="0"/>
              <a:t>有些译本是缺失的书。</a:t>
            </a:r>
            <a:r>
              <a:rPr lang="en-US" altLang="zh-CN" dirty="0"/>
              <a:t>x </a:t>
            </a:r>
            <a:r>
              <a:rPr lang="zh-CN" altLang="en-US" dirty="0"/>
              <a:t>代表缺失的书数。
</a:t>
            </a:r>
            <a:r>
              <a:rPr lang="en-US" altLang="zh-CN" dirty="0"/>
              <a:t>x </a:t>
            </a:r>
            <a:r>
              <a:rPr lang="zh-CN" altLang="en-US" dirty="0"/>
              <a:t>册子</a:t>
            </a:r>
            <a:r>
              <a:rPr lang="en-US" altLang="zh-CN" dirty="0"/>
              <a:t>——</a:t>
            </a:r>
            <a:r>
              <a:rPr lang="zh-CN" altLang="en-US" dirty="0"/>
              <a:t>有些译本的书数有限。</a:t>
            </a:r>
            <a:r>
              <a:rPr lang="en-US" altLang="zh-CN" dirty="0"/>
              <a:t>x </a:t>
            </a:r>
            <a:r>
              <a:rPr lang="zh-CN" altLang="en-US" dirty="0"/>
              <a:t>代表翻译中的书数</a:t>
            </a:r>
            <a:r>
              <a:rPr lang="en-US" dirty="0"/>
              <a:t>.</a:t>
            </a:r>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5471D8-950C-42C1-BFCB-D181514F44AC}"/>
              </a:ext>
            </a:extLst>
          </p:cNvPr>
          <p:cNvPicPr>
            <a:picLocks noChangeAspect="1"/>
          </p:cNvPicPr>
          <p:nvPr/>
        </p:nvPicPr>
        <p:blipFill rotWithShape="1">
          <a:blip r:embed="rId2"/>
          <a:srcRect l="16730" t="31222" r="25798" b="7471"/>
          <a:stretch/>
        </p:blipFill>
        <p:spPr>
          <a:xfrm>
            <a:off x="2365752" y="1050587"/>
            <a:ext cx="8482937" cy="4863829"/>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zh-CN" altLang="en-US" dirty="0"/>
              <a:t>这就是你可能看到的一个例子</a:t>
            </a:r>
            <a:endParaRPr lang="en-US"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066952"/>
            <a:ext cx="8915400" cy="533400"/>
          </a:xfrm>
        </p:spPr>
        <p:txBody>
          <a:bodyPr/>
          <a:lstStyle/>
          <a:p>
            <a:r>
              <a:rPr lang="zh-CN" altLang="en-US" dirty="0"/>
              <a:t>（</a:t>
            </a:r>
            <a:r>
              <a:rPr lang="en-US" altLang="zh-CN" dirty="0"/>
              <a:t>IC </a:t>
            </a:r>
            <a:r>
              <a:rPr lang="en-US" altLang="zh-CN" dirty="0" err="1"/>
              <a:t>xxxx</a:t>
            </a:r>
            <a:r>
              <a:rPr lang="zh-CN" altLang="en-US" dirty="0"/>
              <a:t>）是我们处理您请求时使用的内部代码</a:t>
            </a:r>
            <a:r>
              <a:rPr lang="en-US" dirty="0"/>
              <a:t>.</a:t>
            </a:r>
          </a:p>
        </p:txBody>
      </p:sp>
      <p:sp>
        <p:nvSpPr>
          <p:cNvPr id="19" name="Oval 18">
            <a:extLst>
              <a:ext uri="{FF2B5EF4-FFF2-40B4-BE49-F238E27FC236}">
                <a16:creationId xmlns:a16="http://schemas.microsoft.com/office/drawing/2014/main" id="{115A895D-D10A-431D-968C-6E546B515E52}"/>
              </a:ext>
            </a:extLst>
          </p:cNvPr>
          <p:cNvSpPr/>
          <p:nvPr/>
        </p:nvSpPr>
        <p:spPr>
          <a:xfrm>
            <a:off x="7160735" y="4088398"/>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a:endCxn id="19" idx="3"/>
          </p:cNvCxnSpPr>
          <p:nvPr/>
        </p:nvCxnSpPr>
        <p:spPr>
          <a:xfrm flipV="1">
            <a:off x="4136571" y="4496543"/>
            <a:ext cx="3159398" cy="156961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2336659" y="1955518"/>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34533" y="3323621"/>
            <a:ext cx="1793966" cy="533401"/>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zh-CN" altLang="en-US" dirty="0"/>
              <a:t>在列表中搜索以缩小选择范围。</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991175" y="2700960"/>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A692BCC-4633-49EC-97E8-B00F3D1398D0}"/>
              </a:ext>
            </a:extLst>
          </p:cNvPr>
          <p:cNvPicPr>
            <a:picLocks noChangeAspect="1"/>
          </p:cNvPicPr>
          <p:nvPr/>
        </p:nvPicPr>
        <p:blipFill rotWithShape="1">
          <a:blip r:embed="rId2"/>
          <a:srcRect l="17279" t="32193" r="26118" b="11924"/>
          <a:stretch/>
        </p:blipFill>
        <p:spPr>
          <a:xfrm>
            <a:off x="2252720" y="923885"/>
            <a:ext cx="8569146" cy="4547292"/>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ja-JP" altLang="en-US" dirty="0"/>
              <a:t>在列表中搜索</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2198230" y="1737024"/>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196104" y="3105127"/>
            <a:ext cx="1793966" cy="533401"/>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zh-CN" altLang="en-US" dirty="0"/>
              <a:t>在列表中搜索以缩小选择范围。</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852746" y="2482466"/>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r>
              <a:rPr lang="zh-CN" altLang="en-US" dirty="0"/>
              <a:t>在这个例子中，我在列表中搜索了</a:t>
            </a:r>
            <a:r>
              <a:rPr lang="en-US" dirty="0"/>
              <a:t> “Complete”</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1944681"/>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r>
              <a:rPr lang="ja-JP" altLang="en-US" sz="3200" dirty="0"/>
              <a:t>版权版本</a:t>
            </a:r>
            <a:br>
              <a:rPr lang="en-US" sz="1200" dirty="0"/>
            </a:br>
            <a:br>
              <a:rPr lang="en-US" sz="1200" dirty="0"/>
            </a:br>
            <a:r>
              <a:rPr lang="zh-CN" altLang="en-US" sz="1600" b="1" dirty="0">
                <a:solidFill>
                  <a:srgbClr val="2F4858"/>
                </a:solidFill>
                <a:latin typeface="Philosopher"/>
              </a:rPr>
              <a:t>如果您选择了受版权保护的圣经版本，表格上的部分字段将被锁定。根据法律，我们只能提供版权版本的指南。您将在版本描述末尾看到版权符号</a:t>
            </a:r>
            <a:r>
              <a:rPr lang="en-US" altLang="zh-CN" sz="1600" b="1" dirty="0">
                <a:solidFill>
                  <a:srgbClr val="2F4858"/>
                </a:solidFill>
                <a:latin typeface="Philosopher"/>
              </a:rPr>
              <a:t>©</a:t>
            </a:r>
            <a:r>
              <a:rPr lang="zh-CN" altLang="en-US" sz="1600" b="1" dirty="0">
                <a:solidFill>
                  <a:srgbClr val="2F4858"/>
                </a:solidFill>
                <a:latin typeface="Philosopher"/>
              </a:rPr>
              <a:t>。</a:t>
            </a: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a:bodyPr>
          <a:lstStyle/>
          <a:p>
            <a:r>
              <a:rPr lang="zh-CN" altLang="en-US" dirty="0">
                <a:cs typeface="Times New Roman" panose="02020603050405020304" pitchFamily="18" charset="0"/>
              </a:rPr>
              <a:t>根据法律，我们不允许为当前版权下的圣经版本提供圣经文本。任何受当前版权保护的版本末尾都会有符号</a:t>
            </a:r>
            <a:r>
              <a:rPr lang="en-US" altLang="zh-CN" dirty="0">
                <a:cs typeface="Times New Roman" panose="02020603050405020304" pitchFamily="18" charset="0"/>
              </a:rPr>
              <a:t>©</a:t>
            </a:r>
            <a:r>
              <a:rPr lang="zh-CN" altLang="en-US" dirty="0">
                <a:cs typeface="Times New Roman" panose="02020603050405020304" pitchFamily="18" charset="0"/>
              </a:rPr>
              <a:t>。对于这些版本，我们只能提供指南。</a:t>
            </a:r>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256469"/>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5EE01F4-E643-4AEE-B674-88A32A9C85F7}"/>
              </a:ext>
            </a:extLst>
          </p:cNvPr>
          <p:cNvPicPr>
            <a:picLocks noChangeAspect="1"/>
          </p:cNvPicPr>
          <p:nvPr/>
        </p:nvPicPr>
        <p:blipFill rotWithShape="1">
          <a:blip r:embed="rId2"/>
          <a:srcRect l="17279" t="42324" r="26118" b="23811"/>
          <a:stretch/>
        </p:blipFill>
        <p:spPr>
          <a:xfrm>
            <a:off x="2589212" y="1244275"/>
            <a:ext cx="8569146" cy="2755669"/>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1280890"/>
          </a:xfrm>
        </p:spPr>
        <p:txBody>
          <a:bodyPr/>
          <a:lstStyle/>
          <a:p>
            <a:r>
              <a:rPr lang="zh-CN" altLang="en-US" dirty="0"/>
              <a:t>点击你选择开头的环形按钮</a:t>
            </a:r>
            <a:endParaRPr lang="en-US"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4165600"/>
            <a:ext cx="8915400" cy="1534166"/>
          </a:xfrm>
        </p:spPr>
        <p:txBody>
          <a:bodyPr>
            <a:normAutofit/>
          </a:bodyPr>
          <a:lstStyle/>
          <a:p>
            <a:r>
              <a:rPr lang="zh-CN" altLang="en-US" dirty="0"/>
              <a:t>在这个例子中，我选择了</a:t>
            </a:r>
            <a:r>
              <a:rPr lang="en-US" dirty="0"/>
              <a:t> Chinese Contemporary Bible Simplified (CCBS) (2010) (Complete Bible) </a:t>
            </a:r>
            <a:r>
              <a:rPr lang="ja-JP" altLang="en-US" dirty="0"/>
              <a:t>當代聖經修訂版 </a:t>
            </a:r>
            <a:r>
              <a:rPr lang="en-US" altLang="ja-JP" dirty="0"/>
              <a:t>(</a:t>
            </a:r>
            <a:r>
              <a:rPr lang="en-US" dirty="0"/>
              <a:t>IC 0355).</a:t>
            </a:r>
          </a:p>
          <a:p>
            <a:pPr lvl="1"/>
            <a:r>
              <a:rPr lang="zh-CN" altLang="en-US" dirty="0"/>
              <a:t>注意：每个请求只能选择一个。如果你想要多个版本，必须提交多个请求</a:t>
            </a:r>
            <a:r>
              <a:rPr lang="en-US" dirty="0"/>
              <a:t>.</a:t>
            </a:r>
          </a:p>
        </p:txBody>
      </p:sp>
      <p:sp>
        <p:nvSpPr>
          <p:cNvPr id="6" name="Oval 5">
            <a:extLst>
              <a:ext uri="{FF2B5EF4-FFF2-40B4-BE49-F238E27FC236}">
                <a16:creationId xmlns:a16="http://schemas.microsoft.com/office/drawing/2014/main" id="{9444016B-CCCB-43A4-BAB1-2104D9D09C45}"/>
              </a:ext>
            </a:extLst>
          </p:cNvPr>
          <p:cNvSpPr/>
          <p:nvPr/>
        </p:nvSpPr>
        <p:spPr>
          <a:xfrm>
            <a:off x="2575583" y="2496066"/>
            <a:ext cx="347518" cy="33131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p:cNvCxnSpPr>
          <p:nvPr/>
        </p:nvCxnSpPr>
        <p:spPr>
          <a:xfrm flipH="1" flipV="1">
            <a:off x="2812974" y="2827378"/>
            <a:ext cx="529233" cy="129931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020385" y="211016"/>
            <a:ext cx="9484228" cy="764952"/>
          </a:xfrm>
        </p:spPr>
        <p:txBody>
          <a:bodyPr>
            <a:noAutofit/>
          </a:bodyPr>
          <a:lstStyle/>
          <a:p>
            <a:r>
              <a:rPr lang="zh-CN" altLang="en-US" sz="2400" dirty="0"/>
              <a:t>下拉列表会关闭，表单会显示你选择的版本</a:t>
            </a:r>
            <a:endParaRPr lang="en-US" sz="24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r>
              <a:rPr lang="zh-CN" altLang="en-US" dirty="0"/>
              <a:t>你可以通过点击“返回到版本”来更改你的选择</a:t>
            </a:r>
            <a:r>
              <a:rPr lang="en-US" dirty="0"/>
              <a:t>.</a:t>
            </a:r>
          </a:p>
          <a:p>
            <a:pPr lvl="1"/>
            <a:r>
              <a:rPr lang="zh-CN" altLang="en-US" dirty="0"/>
              <a:t>如果你在填写完表格的其他部分后再填写，就需要重新填写表格</a:t>
            </a:r>
            <a:r>
              <a:rPr lang="en-US" dirty="0"/>
              <a:t>.</a:t>
            </a:r>
          </a:p>
        </p:txBody>
      </p:sp>
      <p:pic>
        <p:nvPicPr>
          <p:cNvPr id="5" name="Picture 4">
            <a:extLst>
              <a:ext uri="{FF2B5EF4-FFF2-40B4-BE49-F238E27FC236}">
                <a16:creationId xmlns:a16="http://schemas.microsoft.com/office/drawing/2014/main" id="{BB80769E-446A-4BA9-815E-1AA6AFE9A3BB}"/>
              </a:ext>
            </a:extLst>
          </p:cNvPr>
          <p:cNvPicPr>
            <a:picLocks noChangeAspect="1"/>
          </p:cNvPicPr>
          <p:nvPr/>
        </p:nvPicPr>
        <p:blipFill rotWithShape="1">
          <a:blip r:embed="rId2"/>
          <a:srcRect l="17500" t="41464" r="37766" b="43395"/>
          <a:stretch/>
        </p:blipFill>
        <p:spPr>
          <a:xfrm>
            <a:off x="2133599" y="1265246"/>
            <a:ext cx="8335880" cy="1516515"/>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360727"/>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rPr>
              <a:t>作为一个基督徒，你读过整本圣经吗？</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526126" y="950938"/>
            <a:ext cx="548951"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p:cNvCxnSpPr>
          <p:nvPr/>
        </p:nvCxnSpPr>
        <p:spPr>
          <a:xfrm rot="10800000" flipV="1">
            <a:off x="4029133" y="1359017"/>
            <a:ext cx="1517877" cy="552056"/>
          </a:xfrm>
          <a:prstGeom prst="bentConnector3">
            <a:avLst>
              <a:gd name="adj1" fmla="val -3736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539267"/>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rPr>
              <a:t>这对你的生活有益吗？</a:t>
            </a:r>
            <a:endParaRPr lang="en-US" sz="1200" dirty="0">
              <a:solidFill>
                <a:schemeClr val="tx1"/>
              </a:solidFill>
            </a:endParaRP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53926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是的</a:t>
            </a:r>
            <a:endParaRPr lang="en-US" sz="1200" dirty="0">
              <a:solidFill>
                <a:schemeClr val="tx1"/>
              </a:solidFill>
            </a:endParaRPr>
          </a:p>
        </p:txBody>
      </p:sp>
      <p:sp>
        <p:nvSpPr>
          <p:cNvPr id="16" name="Rectangle 15">
            <a:extLst>
              <a:ext uri="{FF2B5EF4-FFF2-40B4-BE49-F238E27FC236}">
                <a16:creationId xmlns:a16="http://schemas.microsoft.com/office/drawing/2014/main" id="{331D8B96-9887-4077-8E19-AE426DA5DB5B}"/>
              </a:ext>
            </a:extLst>
          </p:cNvPr>
          <p:cNvSpPr/>
          <p:nvPr/>
        </p:nvSpPr>
        <p:spPr>
          <a:xfrm>
            <a:off x="8437198" y="227601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不</a:t>
            </a:r>
            <a:endParaRPr lang="en-US" sz="1200" dirty="0">
              <a:solidFill>
                <a:schemeClr val="tx1"/>
              </a:solidFill>
            </a:endParaRP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687261"/>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rPr>
              <a:t>为什么不呢？ 一个简单的阅读计划会有助于增加好处吗？</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56103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不</a:t>
            </a:r>
            <a:endParaRPr lang="en-US" sz="1200" dirty="0">
              <a:solidFill>
                <a:schemeClr val="tx1"/>
              </a:solidFill>
            </a:endParaRP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54863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是的</a:t>
            </a:r>
            <a:endParaRPr lang="en-US" sz="1200" dirty="0">
              <a:solidFill>
                <a:schemeClr val="tx1"/>
              </a:solidFill>
            </a:endParaRP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553847"/>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rPr>
              <a:t>你使用阅读计划吗？</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542372"/>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rPr>
              <a:t>作为一个基督徒，你认为阅读整本圣经很重要吗</a:t>
            </a:r>
            <a:endParaRPr lang="en-US" sz="1200" dirty="0">
              <a:solidFill>
                <a:schemeClr val="tx1"/>
              </a:solidFill>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31399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是的</a:t>
            </a:r>
            <a:endParaRPr lang="en-US" sz="1200" dirty="0">
              <a:solidFill>
                <a:schemeClr val="tx1"/>
              </a:solidFill>
            </a:endParaRP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702804"/>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rPr>
              <a:t>是什么阻止你阅读整本圣经？</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2279774"/>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784821"/>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rPr>
              <a:t>需要太多时间？</a:t>
            </a:r>
            <a:endParaRPr lang="en-US" sz="1200" dirty="0">
              <a:solidFill>
                <a:schemeClr val="tx1"/>
              </a:solidFill>
            </a:endParaRP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55481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不</a:t>
            </a:r>
            <a:endParaRPr lang="en-US" sz="1200" dirty="0">
              <a:solidFill>
                <a:schemeClr val="tx1"/>
              </a:solidFill>
            </a:endParaRP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907968"/>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539267"/>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rPr>
              <a:t>为什么不呢？</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700929"/>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rPr>
              <a:t>太让人望而生畏了？ 这是一本大书，很难读？</a:t>
            </a:r>
            <a:endParaRPr lang="en-US" sz="1200" dirty="0">
              <a:solidFill>
                <a:schemeClr val="tx1"/>
              </a:solidFill>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5" y="5059675"/>
            <a:ext cx="2330172" cy="10491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chemeClr val="tx1"/>
                </a:solidFill>
              </a:rPr>
              <a:t>WBP </a:t>
            </a:r>
            <a:r>
              <a:rPr lang="zh-CN" altLang="en-US" sz="1200" dirty="0">
                <a:solidFill>
                  <a:schemeClr val="tx1"/>
                </a:solidFill>
              </a:rPr>
              <a:t>有免费的圣经阅读计划，支持每天 </a:t>
            </a:r>
            <a:r>
              <a:rPr lang="en-US" altLang="zh-CN" sz="1200" dirty="0">
                <a:solidFill>
                  <a:schemeClr val="tx1"/>
                </a:solidFill>
              </a:rPr>
              <a:t>5 </a:t>
            </a:r>
            <a:r>
              <a:rPr lang="zh-CN" altLang="en-US" sz="1200" dirty="0">
                <a:solidFill>
                  <a:schemeClr val="tx1"/>
                </a:solidFill>
              </a:rPr>
              <a:t>分钟到 </a:t>
            </a:r>
            <a:r>
              <a:rPr lang="en-US" altLang="zh-CN" sz="1200" dirty="0">
                <a:solidFill>
                  <a:schemeClr val="tx1"/>
                </a:solidFill>
              </a:rPr>
              <a:t>60 </a:t>
            </a:r>
            <a:r>
              <a:rPr lang="zh-CN" altLang="en-US" sz="1200" dirty="0">
                <a:solidFill>
                  <a:schemeClr val="tx1"/>
                </a:solidFill>
              </a:rPr>
              <a:t>分钟或每周任意天数的任何时间承诺。</a:t>
            </a:r>
            <a:endParaRPr lang="en-US" sz="1200" dirty="0"/>
          </a:p>
        </p:txBody>
      </p:sp>
      <p:cxnSp>
        <p:nvCxnSpPr>
          <p:cNvPr id="49" name="Straight Arrow Connector 48">
            <a:extLst>
              <a:ext uri="{FF2B5EF4-FFF2-40B4-BE49-F238E27FC236}">
                <a16:creationId xmlns:a16="http://schemas.microsoft.com/office/drawing/2014/main" id="{2838D246-A886-4460-98BF-0FD5523AA22F}"/>
              </a:ext>
            </a:extLst>
          </p:cNvPr>
          <p:cNvCxnSpPr>
            <a:stCxn id="31" idx="3"/>
            <a:endCxn id="45" idx="1"/>
          </p:cNvCxnSpPr>
          <p:nvPr/>
        </p:nvCxnSpPr>
        <p:spPr>
          <a:xfrm>
            <a:off x="4035637" y="3031002"/>
            <a:ext cx="405497" cy="20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5057230"/>
            <a:ext cx="2607098" cy="105156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chemeClr val="tx1"/>
                </a:solidFill>
              </a:rPr>
              <a:t>WBP </a:t>
            </a:r>
            <a:r>
              <a:rPr lang="zh-CN" altLang="en-US" sz="1200" dirty="0">
                <a:solidFill>
                  <a:schemeClr val="tx1"/>
                </a:solidFill>
              </a:rPr>
              <a:t>提供易于阅读的翻译免费计划。 当分解为易于管理的小步骤时，即使是最大的任务也会变得可行。</a:t>
            </a:r>
            <a:endParaRPr lang="en-US" sz="12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10165287" y="219832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是的</a:t>
            </a:r>
            <a:endParaRPr lang="en-US" sz="1200" dirty="0">
              <a:solidFill>
                <a:schemeClr val="tx1"/>
              </a:solidFill>
            </a:endParaRP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700929"/>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rPr>
              <a:t>阅读计划是否使任务更易于管理？</a:t>
            </a:r>
            <a:endParaRPr lang="en-US" sz="12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693474"/>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rPr>
              <a:t>定制的阅读计划会让任务更易于管理吗？</a:t>
            </a:r>
            <a:endParaRPr lang="en-US" sz="12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147815" y="290429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不</a:t>
            </a:r>
            <a:endParaRPr lang="en-US" sz="1200" dirty="0">
              <a:solidFill>
                <a:schemeClr val="tx1"/>
              </a:solidFill>
            </a:endParaRPr>
          </a:p>
        </p:txBody>
      </p:sp>
      <p:sp>
        <p:nvSpPr>
          <p:cNvPr id="66" name="Rectangle 65">
            <a:extLst>
              <a:ext uri="{FF2B5EF4-FFF2-40B4-BE49-F238E27FC236}">
                <a16:creationId xmlns:a16="http://schemas.microsoft.com/office/drawing/2014/main" id="{752EF3B8-D25A-4A2E-8535-46E8ECB9DBDD}"/>
              </a:ext>
            </a:extLst>
          </p:cNvPr>
          <p:cNvSpPr/>
          <p:nvPr/>
        </p:nvSpPr>
        <p:spPr>
          <a:xfrm>
            <a:off x="7413916" y="5059675"/>
            <a:ext cx="2039615" cy="104503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rPr>
              <a:t>在 </a:t>
            </a:r>
            <a:r>
              <a:rPr lang="en-US" altLang="zh-CN" sz="1200" dirty="0">
                <a:solidFill>
                  <a:schemeClr val="tx1"/>
                </a:solidFill>
              </a:rPr>
              <a:t>WBP</a:t>
            </a:r>
            <a:r>
              <a:rPr lang="zh-CN" altLang="en-US" sz="1200" dirty="0">
                <a:solidFill>
                  <a:schemeClr val="tx1"/>
                </a:solidFill>
              </a:rPr>
              <a:t>，我们相信阅读圣经会给我们所有人的生活带来巨大的好处。</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207393" y="3833343"/>
            <a:ext cx="1459719"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5057231"/>
            <a:ext cx="1483801" cy="10443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rPr>
              <a:t>你使用了什么计划？ </a:t>
            </a:r>
            <a:r>
              <a:rPr lang="en-US" altLang="zh-CN" sz="1200" dirty="0">
                <a:solidFill>
                  <a:schemeClr val="tx1"/>
                </a:solidFill>
              </a:rPr>
              <a:t>WBP </a:t>
            </a:r>
            <a:r>
              <a:rPr lang="zh-CN" altLang="en-US" sz="1200" dirty="0">
                <a:solidFill>
                  <a:schemeClr val="tx1"/>
                </a:solidFill>
              </a:rPr>
              <a:t>有多种选择。</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186303" y="3916044"/>
            <a:ext cx="1382297" cy="900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5060337"/>
            <a:ext cx="823913" cy="10412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rPr>
              <a:t>在 </a:t>
            </a:r>
            <a:r>
              <a:rPr lang="en-US" altLang="zh-CN" sz="1200" dirty="0">
                <a:solidFill>
                  <a:schemeClr val="tx1"/>
                </a:solidFill>
              </a:rPr>
              <a:t>WBP </a:t>
            </a:r>
            <a:r>
              <a:rPr lang="zh-CN" altLang="en-US" sz="1200" dirty="0">
                <a:solidFill>
                  <a:schemeClr val="tx1"/>
                </a:solidFill>
              </a:rPr>
              <a:t>试用免费计划</a:t>
            </a:r>
            <a:endParaRPr lang="en-US" sz="12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89021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是的</a:t>
            </a:r>
            <a:endParaRPr lang="en-US" sz="1200" dirty="0">
              <a:solidFill>
                <a:schemeClr val="tx1"/>
              </a:solidFill>
            </a:endParaRPr>
          </a:p>
        </p:txBody>
      </p:sp>
      <p:sp>
        <p:nvSpPr>
          <p:cNvPr id="83" name="Rectangle 82">
            <a:extLst>
              <a:ext uri="{FF2B5EF4-FFF2-40B4-BE49-F238E27FC236}">
                <a16:creationId xmlns:a16="http://schemas.microsoft.com/office/drawing/2014/main" id="{4E82EE45-9E43-4C22-B186-F1516775F646}"/>
              </a:ext>
            </a:extLst>
          </p:cNvPr>
          <p:cNvSpPr/>
          <p:nvPr/>
        </p:nvSpPr>
        <p:spPr>
          <a:xfrm>
            <a:off x="9598460" y="4018778"/>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是的</a:t>
            </a:r>
            <a:endParaRPr lang="en-US" sz="1200" dirty="0">
              <a:solidFill>
                <a:schemeClr val="tx1"/>
              </a:solidFill>
            </a:endParaRP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404261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不</a:t>
            </a:r>
            <a:endParaRPr lang="en-US" sz="1200" dirty="0">
              <a:solidFill>
                <a:schemeClr val="tx1"/>
              </a:solidFill>
            </a:endParaRPr>
          </a:p>
        </p:txBody>
      </p:sp>
      <p:sp>
        <p:nvSpPr>
          <p:cNvPr id="91" name="Rectangle 90">
            <a:extLst>
              <a:ext uri="{FF2B5EF4-FFF2-40B4-BE49-F238E27FC236}">
                <a16:creationId xmlns:a16="http://schemas.microsoft.com/office/drawing/2014/main" id="{0C0DD4B1-EFBD-4271-9763-3B54FD6F5087}"/>
              </a:ext>
            </a:extLst>
          </p:cNvPr>
          <p:cNvSpPr/>
          <p:nvPr/>
        </p:nvSpPr>
        <p:spPr>
          <a:xfrm>
            <a:off x="93133" y="5057230"/>
            <a:ext cx="2166425" cy="104747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ja-JP" altLang="en-US" sz="1200" dirty="0">
                <a:solidFill>
                  <a:schemeClr val="tx1"/>
                </a:solidFill>
              </a:rPr>
              <a:t>提供具有多个主题的免费计划，例如 </a:t>
            </a:r>
            <a:r>
              <a:rPr lang="en-US" sz="1200" dirty="0" err="1">
                <a:solidFill>
                  <a:schemeClr val="tx1"/>
                </a:solidFill>
              </a:rPr>
              <a:t>Chro</a:t>
            </a:r>
            <a:r>
              <a:rPr lang="ja-JP" altLang="en-US" sz="1200" dirty="0">
                <a:solidFill>
                  <a:schemeClr val="tx1"/>
                </a:solidFill>
              </a:rPr>
              <a:t>不</a:t>
            </a:r>
            <a:r>
              <a:rPr lang="en-US" sz="1200" dirty="0" err="1">
                <a:solidFill>
                  <a:schemeClr val="tx1"/>
                </a:solidFill>
              </a:rPr>
              <a:t>logical、M'Cheyne</a:t>
            </a:r>
            <a:r>
              <a:rPr lang="en-US" sz="1200" dirty="0">
                <a:solidFill>
                  <a:schemeClr val="tx1"/>
                </a:solidFill>
              </a:rPr>
              <a:t> </a:t>
            </a:r>
            <a:r>
              <a:rPr lang="ja-JP" altLang="en-US" sz="1200" dirty="0">
                <a:solidFill>
                  <a:schemeClr val="tx1"/>
                </a:solidFill>
              </a:rPr>
              <a:t>等，以增加一些多样性</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693938"/>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太无聊了？</a:t>
            </a:r>
            <a:endParaRPr lang="en-US" sz="1200" dirty="0">
              <a:solidFill>
                <a:schemeClr val="tx1"/>
              </a:solidFill>
            </a:endParaRP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3026095"/>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817761" y="4291855"/>
            <a:ext cx="1290728" cy="2462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813725" y="3838620"/>
            <a:ext cx="1691988" cy="7452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159973"/>
            <a:ext cx="11903617"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rPr>
              <a:t>如果您尝试阅读圣经但失败了，请访问我们的 </a:t>
            </a:r>
            <a:r>
              <a:rPr lang="en-US" altLang="zh-CN" sz="1200" u="sng" dirty="0">
                <a:solidFill>
                  <a:srgbClr val="002060"/>
                </a:solidFill>
              </a:rPr>
              <a:t>https://worldbibleplans.com/languages/simplified-chinese/index.html</a:t>
            </a:r>
            <a:r>
              <a:rPr lang="en-US" altLang="zh-CN" sz="1200" dirty="0">
                <a:solidFill>
                  <a:schemeClr val="tx1"/>
                </a:solidFill>
              </a:rPr>
              <a:t> </a:t>
            </a:r>
            <a:r>
              <a:rPr lang="zh-CN" altLang="en-US" sz="1200" dirty="0">
                <a:solidFill>
                  <a:schemeClr val="tx1"/>
                </a:solidFill>
              </a:rPr>
              <a:t>并制定免费的定制圣经阅读计划。 从各种语言、翻译、时间承诺、主题和电子书格式中进行选择。 就这么简单。 制定一个计划，</a:t>
            </a:r>
            <a:r>
              <a:rPr lang="en-US" altLang="zh-CN" sz="1200" dirty="0">
                <a:solidFill>
                  <a:schemeClr val="tx1"/>
                </a:solidFill>
              </a:rPr>
              <a:t>WBP </a:t>
            </a:r>
            <a:r>
              <a:rPr lang="zh-CN" altLang="en-US" sz="1200" dirty="0">
                <a:solidFill>
                  <a:schemeClr val="tx1"/>
                </a:solidFill>
              </a:rPr>
              <a:t>创建它，在不到 </a:t>
            </a:r>
            <a:r>
              <a:rPr lang="en-US" altLang="zh-CN" sz="1200" dirty="0">
                <a:solidFill>
                  <a:schemeClr val="tx1"/>
                </a:solidFill>
              </a:rPr>
              <a:t>1 </a:t>
            </a:r>
            <a:r>
              <a:rPr lang="zh-CN" altLang="en-US" sz="1200" dirty="0">
                <a:solidFill>
                  <a:schemeClr val="tx1"/>
                </a:solidFill>
              </a:rPr>
              <a:t>天的时间内，您就会获得一个链接，可以下载您的定制免费圣经阅读计划，无论是否包含经文。 我们有没有提到一切都是免费的！</a:t>
            </a:r>
            <a:endParaRPr lang="en-US" sz="12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907967"/>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p:cNvCxnSpPr>
          <p:nvPr/>
        </p:nvCxnSpPr>
        <p:spPr>
          <a:xfrm>
            <a:off x="10176581" y="3178601"/>
            <a:ext cx="410556" cy="249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781728"/>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是的</a:t>
            </a:r>
            <a:endParaRPr lang="en-US" sz="1200" dirty="0">
              <a:solidFill>
                <a:schemeClr val="tx1"/>
              </a:solidFill>
            </a:endParaRP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81904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是的</a:t>
            </a:r>
            <a:endParaRPr lang="en-US" sz="1200" dirty="0">
              <a:solidFill>
                <a:schemeClr val="tx1"/>
              </a:solidFill>
            </a:endParaRPr>
          </a:p>
        </p:txBody>
      </p:sp>
      <p:sp>
        <p:nvSpPr>
          <p:cNvPr id="102" name="Rectangle 101">
            <a:extLst>
              <a:ext uri="{FF2B5EF4-FFF2-40B4-BE49-F238E27FC236}">
                <a16:creationId xmlns:a16="http://schemas.microsoft.com/office/drawing/2014/main" id="{E8D90312-74C4-43BA-9E14-D5A31174EEAC}"/>
              </a:ext>
            </a:extLst>
          </p:cNvPr>
          <p:cNvSpPr/>
          <p:nvPr/>
        </p:nvSpPr>
        <p:spPr>
          <a:xfrm>
            <a:off x="3312121" y="452222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是的</a:t>
            </a:r>
            <a:endParaRPr lang="en-US" sz="1200" dirty="0">
              <a:solidFill>
                <a:schemeClr val="tx1"/>
              </a:solidFill>
            </a:endParaRP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42672" y="3767636"/>
            <a:ext cx="1664741" cy="8459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869280" y="4418454"/>
            <a:ext cx="537452"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985693"/>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55406" y="1563257"/>
            <a:ext cx="409680"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stCxn id="26" idx="2"/>
            <a:endCxn id="59" idx="0"/>
          </p:cNvCxnSpPr>
          <p:nvPr/>
        </p:nvCxnSpPr>
        <p:spPr>
          <a:xfrm rot="16200000" flipH="1">
            <a:off x="11115431" y="2468896"/>
            <a:ext cx="402225"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31957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不</a:t>
            </a:r>
            <a:endParaRPr lang="en-US" sz="1200" dirty="0">
              <a:solidFill>
                <a:schemeClr val="tx1"/>
              </a:solidFill>
            </a:endParaRP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401220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是的</a:t>
            </a:r>
            <a:endParaRPr lang="en-US" sz="1200" dirty="0">
              <a:solidFill>
                <a:schemeClr val="tx1"/>
              </a:solidFill>
            </a:endParaRP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789171"/>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rPr>
              <a:t>包括经文在内的计划太贵了？</a:t>
            </a:r>
            <a:endParaRPr lang="en-US" sz="1200" dirty="0">
              <a:solidFill>
                <a:schemeClr val="tx1"/>
              </a:solidFill>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3359932"/>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18073" y="3030794"/>
            <a:ext cx="429972" cy="10867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626925" y="4410150"/>
            <a:ext cx="533102" cy="7659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68965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ja-JP" altLang="en-US" dirty="0"/>
              <a:t>主题</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8915400" cy="5616170"/>
          </a:xfrm>
        </p:spPr>
        <p:txBody>
          <a:bodyPr>
            <a:normAutofit fontScale="77500" lnSpcReduction="20000"/>
          </a:bodyPr>
          <a:lstStyle/>
          <a:p>
            <a:r>
              <a:rPr lang="zh-CN" altLang="en-US" sz="2400" dirty="0"/>
              <a:t>主题为解读经文提供了不同的方式</a:t>
            </a:r>
            <a:r>
              <a:rPr lang="en-US" sz="2400" dirty="0"/>
              <a:t>.</a:t>
            </a:r>
          </a:p>
          <a:p>
            <a:pPr lvl="1"/>
            <a:r>
              <a:rPr lang="zh-CN" altLang="en-US" sz="2200" dirty="0"/>
              <a:t>有些主题提供了阅读顺序</a:t>
            </a:r>
            <a:r>
              <a:rPr lang="en-US" sz="2200" dirty="0"/>
              <a:t>.</a:t>
            </a:r>
          </a:p>
          <a:p>
            <a:pPr lvl="2"/>
            <a:r>
              <a:rPr lang="ja-JP" altLang="en-US" sz="2000" dirty="0"/>
              <a:t>示例</a:t>
            </a:r>
            <a:r>
              <a:rPr lang="en-US" sz="2000" dirty="0"/>
              <a:t>:</a:t>
            </a:r>
          </a:p>
          <a:p>
            <a:pPr lvl="3"/>
            <a:r>
              <a:rPr lang="zh-CN" altLang="en-US" sz="1800" dirty="0"/>
              <a:t>直线（创世到启示录）</a:t>
            </a:r>
            <a:r>
              <a:rPr lang="en-US" sz="1800" dirty="0"/>
              <a:t>.</a:t>
            </a:r>
          </a:p>
          <a:p>
            <a:pPr lvl="3"/>
            <a:r>
              <a:rPr lang="ja-JP" altLang="en-US" sz="1800" dirty="0"/>
              <a:t>时间顺序</a:t>
            </a:r>
            <a:r>
              <a:rPr lang="en-US" sz="1800" dirty="0"/>
              <a:t>.</a:t>
            </a:r>
            <a:endParaRPr lang="en-US" sz="1600" dirty="0"/>
          </a:p>
          <a:p>
            <a:pPr lvl="1"/>
            <a:r>
              <a:rPr lang="zh-CN" altLang="en-US" sz="2200" dirty="0"/>
              <a:t>其他主题则让你专注于一个单一的观点，或以有意义的方式呈现经文</a:t>
            </a:r>
            <a:r>
              <a:rPr lang="en-US" sz="2200" dirty="0"/>
              <a:t>.</a:t>
            </a:r>
          </a:p>
          <a:p>
            <a:pPr lvl="2"/>
            <a:r>
              <a:rPr lang="ja-JP" altLang="en-US" sz="2000" dirty="0"/>
              <a:t>示例</a:t>
            </a:r>
            <a:r>
              <a:rPr lang="en-US" sz="2200" dirty="0"/>
              <a:t>:</a:t>
            </a:r>
          </a:p>
          <a:p>
            <a:pPr lvl="3"/>
            <a:r>
              <a:rPr lang="ja-JP" altLang="en-US" sz="1800" dirty="0"/>
              <a:t>基于类型</a:t>
            </a:r>
            <a:r>
              <a:rPr lang="en-US" sz="1800" dirty="0"/>
              <a:t>.</a:t>
            </a:r>
          </a:p>
          <a:p>
            <a:pPr lvl="3"/>
            <a:r>
              <a:rPr lang="ja-JP" altLang="en-US" sz="1800" dirty="0"/>
              <a:t>麦凯恩</a:t>
            </a:r>
            <a:r>
              <a:rPr lang="en-US" sz="1800" dirty="0"/>
              <a:t>.</a:t>
            </a:r>
          </a:p>
          <a:p>
            <a:pPr lvl="1"/>
            <a:r>
              <a:rPr lang="zh-CN" altLang="en-US" sz="2200" dirty="0"/>
              <a:t>有些主题让你专注于一本书或几本书</a:t>
            </a:r>
            <a:r>
              <a:rPr lang="en-US" sz="2200" dirty="0"/>
              <a:t>.</a:t>
            </a:r>
          </a:p>
          <a:p>
            <a:pPr lvl="2"/>
            <a:r>
              <a:rPr lang="ja-JP" altLang="en-US" sz="2000" dirty="0"/>
              <a:t>示例</a:t>
            </a:r>
            <a:r>
              <a:rPr lang="en-US" sz="2000" dirty="0"/>
              <a:t>:</a:t>
            </a:r>
          </a:p>
          <a:p>
            <a:pPr lvl="3"/>
            <a:r>
              <a:rPr lang="en-US" altLang="zh-CN" sz="1800" dirty="0"/>
              <a:t>1 </a:t>
            </a:r>
            <a:r>
              <a:rPr lang="zh-CN" altLang="en-US" sz="1800" dirty="0"/>
              <a:t>本书深度探究</a:t>
            </a:r>
            <a:r>
              <a:rPr lang="en-US" sz="1800" dirty="0"/>
              <a:t>.</a:t>
            </a:r>
          </a:p>
          <a:p>
            <a:pPr lvl="3"/>
            <a:r>
              <a:rPr lang="ja-JP" altLang="en-US" sz="1800" dirty="0"/>
              <a:t>使徒与保罗</a:t>
            </a:r>
            <a:r>
              <a:rPr lang="en-US" sz="1800" dirty="0"/>
              <a:t>.</a:t>
            </a:r>
          </a:p>
          <a:p>
            <a:pPr lvl="2"/>
            <a:endParaRPr lang="en-US" sz="2000" dirty="0"/>
          </a:p>
          <a:p>
            <a:pPr marL="0" indent="0">
              <a:buNone/>
            </a:pPr>
            <a:r>
              <a:rPr lang="zh-CN" altLang="en-US" sz="2400" dirty="0"/>
              <a:t>所有主题都详细解释在通过菜单进入的阅读计划页面</a:t>
            </a:r>
            <a:r>
              <a:rPr lang="en-US" sz="2400" dirty="0"/>
              <a:t>.</a:t>
            </a:r>
          </a:p>
          <a:p>
            <a:pPr marL="0" indent="0">
              <a:buNone/>
            </a:pPr>
            <a:endParaRPr lang="en-US" sz="2400" dirty="0"/>
          </a:p>
          <a:p>
            <a:pPr marL="0" indent="0">
              <a:buNone/>
            </a:pPr>
            <a:r>
              <a:rPr lang="zh-CN" altLang="en-US" sz="2400" dirty="0"/>
              <a:t>找到最适合你的主题</a:t>
            </a:r>
            <a:r>
              <a:rPr lang="en-US" sz="2400" dirty="0"/>
              <a:t>.</a:t>
            </a:r>
          </a:p>
          <a:p>
            <a:pPr lvl="1"/>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ja-JP" altLang="en-US" dirty="0"/>
              <a:t>主题继续</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zh-CN" altLang="en-US" dirty="0"/>
              <a:t>主题根据阅读时长（阅读时间）和频率（每周阅读天数）的灵活性分为四组</a:t>
            </a:r>
            <a:r>
              <a:rPr lang="en-US" dirty="0"/>
              <a:t>.</a:t>
            </a:r>
          </a:p>
          <a:p>
            <a:pPr lvl="1"/>
            <a:r>
              <a:rPr lang="zh-CN" altLang="en-US" dirty="0"/>
              <a:t>第一组</a:t>
            </a:r>
            <a:r>
              <a:rPr lang="en-US" altLang="zh-CN" dirty="0"/>
              <a:t>——</a:t>
            </a:r>
            <a:r>
              <a:rPr lang="zh-CN" altLang="en-US" dirty="0"/>
              <a:t>第一组可选时间（</a:t>
            </a:r>
            <a:r>
              <a:rPr lang="en-US" altLang="zh-CN" dirty="0"/>
              <a:t>30</a:t>
            </a:r>
            <a:r>
              <a:rPr lang="zh-CN" altLang="en-US" dirty="0"/>
              <a:t>天、</a:t>
            </a:r>
            <a:r>
              <a:rPr lang="en-US" altLang="zh-CN" dirty="0"/>
              <a:t>12</a:t>
            </a:r>
            <a:r>
              <a:rPr lang="zh-CN" altLang="en-US" dirty="0"/>
              <a:t>个月等）或每天</a:t>
            </a:r>
            <a:r>
              <a:rPr lang="en-US" altLang="zh-CN" dirty="0"/>
              <a:t>1-6</a:t>
            </a:r>
            <a:r>
              <a:rPr lang="zh-CN" altLang="en-US" dirty="0"/>
              <a:t>章阅读日时长</a:t>
            </a:r>
            <a:r>
              <a:rPr lang="en-US" dirty="0"/>
              <a:t>.</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9522068"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zh-CN" altLang="en-US" b="1" dirty="0"/>
              <a:t>评论只有在这组主题中才可用，且仅限于你选择章节长度</a:t>
            </a:r>
            <a:r>
              <a:rPr lang="en-US" sz="2400" dirty="0"/>
              <a:t>.</a:t>
            </a:r>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C77E888C-AEEA-4321-A3E3-F590F3419E0B}"/>
              </a:ext>
            </a:extLst>
          </p:cNvPr>
          <p:cNvPicPr>
            <a:picLocks noChangeAspect="1"/>
          </p:cNvPicPr>
          <p:nvPr/>
        </p:nvPicPr>
        <p:blipFill rotWithShape="1">
          <a:blip r:embed="rId2"/>
          <a:srcRect t="8430" r="24587" b="22466"/>
          <a:stretch/>
        </p:blipFill>
        <p:spPr>
          <a:xfrm>
            <a:off x="2805633" y="2013625"/>
            <a:ext cx="4013880" cy="4140989"/>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ja-JP" altLang="en-US" dirty="0"/>
              <a:t>主题继续</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23192"/>
            <a:ext cx="10034953" cy="1116623"/>
          </a:xfrm>
        </p:spPr>
        <p:txBody>
          <a:bodyPr>
            <a:normAutofit/>
          </a:bodyPr>
          <a:lstStyle/>
          <a:p>
            <a:r>
              <a:rPr lang="zh-CN" altLang="en-US" dirty="0"/>
              <a:t>第二组</a:t>
            </a:r>
            <a:r>
              <a:rPr lang="en-US" altLang="zh-CN" dirty="0"/>
              <a:t>——</a:t>
            </a:r>
            <a:r>
              <a:rPr lang="zh-CN" altLang="en-US" dirty="0"/>
              <a:t>第二组仅允许时间（</a:t>
            </a:r>
            <a:r>
              <a:rPr lang="en-US" altLang="zh-CN" dirty="0"/>
              <a:t>30</a:t>
            </a:r>
            <a:r>
              <a:rPr lang="zh-CN" altLang="en-US" dirty="0"/>
              <a:t>天、</a:t>
            </a:r>
            <a:r>
              <a:rPr lang="en-US" altLang="zh-CN" dirty="0"/>
              <a:t>12</a:t>
            </a:r>
            <a:r>
              <a:rPr lang="zh-CN" altLang="en-US" dirty="0"/>
              <a:t>个月等）期限</a:t>
            </a:r>
            <a:r>
              <a:rPr lang="en-US" dirty="0"/>
              <a:t>.</a:t>
            </a:r>
          </a:p>
          <a:p>
            <a:pPr lvl="1"/>
            <a:r>
              <a:rPr lang="zh-CN" altLang="en-US" dirty="0"/>
              <a:t>章节时长将显示为灰色且无法选择</a:t>
            </a:r>
            <a:r>
              <a:rPr lang="en-US" sz="2000" dirty="0"/>
              <a:t>.</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7631722"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zh-CN" altLang="en-US" b="1" dirty="0"/>
              <a:t>该组不提供评论。</a:t>
            </a:r>
            <a:endParaRPr lang="en-US" sz="2000" dirty="0"/>
          </a:p>
          <a:p>
            <a:pPr lvl="1"/>
            <a:endParaRPr lang="en-US" dirty="0"/>
          </a:p>
        </p:txBody>
      </p:sp>
      <p:pic>
        <p:nvPicPr>
          <p:cNvPr id="8" name="Picture 7">
            <a:extLst>
              <a:ext uri="{FF2B5EF4-FFF2-40B4-BE49-F238E27FC236}">
                <a16:creationId xmlns:a16="http://schemas.microsoft.com/office/drawing/2014/main" id="{AB8741AB-A27A-4280-B337-A1FF2178E6E1}"/>
              </a:ext>
            </a:extLst>
          </p:cNvPr>
          <p:cNvPicPr>
            <a:picLocks noChangeAspect="1"/>
          </p:cNvPicPr>
          <p:nvPr/>
        </p:nvPicPr>
        <p:blipFill rotWithShape="1">
          <a:blip r:embed="rId2"/>
          <a:srcRect l="17393" t="27511" r="51330" b="10957"/>
          <a:stretch/>
        </p:blipFill>
        <p:spPr>
          <a:xfrm>
            <a:off x="2850201" y="1757482"/>
            <a:ext cx="3988343" cy="4217462"/>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ja-JP" altLang="en-US" dirty="0"/>
              <a:t>主题继续</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a:bodyPr>
          <a:lstStyle/>
          <a:p>
            <a:r>
              <a:rPr lang="zh-CN" altLang="en-US" dirty="0"/>
              <a:t>第三组 </a:t>
            </a:r>
            <a:r>
              <a:rPr lang="en-US" altLang="zh-CN" dirty="0"/>
              <a:t>- </a:t>
            </a:r>
            <a:r>
              <a:rPr lang="zh-CN" altLang="en-US" dirty="0"/>
              <a:t>第三组仅提供</a:t>
            </a:r>
            <a:r>
              <a:rPr lang="en-US" altLang="zh-CN" dirty="0"/>
              <a:t>1</a:t>
            </a:r>
            <a:r>
              <a:rPr lang="zh-CN" altLang="en-US" dirty="0"/>
              <a:t>至</a:t>
            </a:r>
            <a:r>
              <a:rPr lang="en-US" altLang="zh-CN" dirty="0"/>
              <a:t>6</a:t>
            </a:r>
            <a:r>
              <a:rPr lang="zh-CN" altLang="en-US" dirty="0"/>
              <a:t>个章节时长</a:t>
            </a:r>
            <a:r>
              <a:rPr lang="en-US" dirty="0"/>
              <a:t>.</a:t>
            </a:r>
          </a:p>
          <a:p>
            <a:pPr lvl="1"/>
            <a:r>
              <a:rPr lang="zh-CN" altLang="en-US" dirty="0"/>
              <a:t>时间时长将会显示为灰色且无法选择</a:t>
            </a:r>
            <a:r>
              <a:rPr lang="en-US" dirty="0"/>
              <a:t>.</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7420707"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zh-CN" altLang="en-US" b="1" dirty="0"/>
              <a:t>该组不提供评论。</a:t>
            </a:r>
            <a:endParaRPr lang="en-US" sz="2000" dirty="0"/>
          </a:p>
          <a:p>
            <a:pPr lvl="1"/>
            <a:endParaRPr lang="en-US" dirty="0"/>
          </a:p>
        </p:txBody>
      </p:sp>
      <p:pic>
        <p:nvPicPr>
          <p:cNvPr id="7" name="Picture 6">
            <a:extLst>
              <a:ext uri="{FF2B5EF4-FFF2-40B4-BE49-F238E27FC236}">
                <a16:creationId xmlns:a16="http://schemas.microsoft.com/office/drawing/2014/main" id="{9960114C-BD42-4781-BBEC-106EC8FFC3EE}"/>
              </a:ext>
            </a:extLst>
          </p:cNvPr>
          <p:cNvPicPr>
            <a:picLocks noChangeAspect="1"/>
          </p:cNvPicPr>
          <p:nvPr/>
        </p:nvPicPr>
        <p:blipFill rotWithShape="1">
          <a:blip r:embed="rId2"/>
          <a:srcRect t="17222" r="12952" b="62725"/>
          <a:stretch/>
        </p:blipFill>
        <p:spPr>
          <a:xfrm>
            <a:off x="2286001" y="2175378"/>
            <a:ext cx="6352710" cy="1647592"/>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ja-JP" altLang="en-US" dirty="0"/>
              <a:t>主题继续</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a:bodyPr>
          <a:lstStyle/>
          <a:p>
            <a:r>
              <a:rPr lang="zh-CN" altLang="en-US" dirty="0"/>
              <a:t>第四组</a:t>
            </a:r>
            <a:r>
              <a:rPr lang="en-US" altLang="zh-CN" dirty="0"/>
              <a:t>——</a:t>
            </a:r>
            <a:r>
              <a:rPr lang="zh-CN" altLang="en-US" dirty="0"/>
              <a:t>第四组也是最后一组，有预先确定的持续时间和频率</a:t>
            </a:r>
            <a:r>
              <a:rPr lang="en-US" dirty="0"/>
              <a:t>.</a:t>
            </a:r>
          </a:p>
          <a:p>
            <a:pPr lvl="1"/>
            <a:r>
              <a:rPr lang="zh-CN" altLang="en-US" dirty="0"/>
              <a:t>除非另有说明，这些主题每天都会频繁出现。
对于这些主题，时长和频率选择将显示为灰色且无法选择</a:t>
            </a:r>
            <a:r>
              <a:rPr lang="en-US" sz="2000" dirty="0"/>
              <a:t>. </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7244861"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buClr>
                <a:srgbClr val="A53010"/>
              </a:buClr>
              <a:buNone/>
              <a:defRPr/>
            </a:pPr>
            <a:r>
              <a:rPr lang="zh-CN" altLang="en-US" b="1" dirty="0">
                <a:solidFill>
                  <a:prstClr val="black">
                    <a:lumMod val="75000"/>
                    <a:lumOff val="25000"/>
                  </a:prstClr>
                </a:solidFill>
              </a:rPr>
              <a:t>该组不提供评论。</a:t>
            </a:r>
            <a:endParaRPr kumimoji="0" lang="en-US" sz="22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1143000" marR="0" lvl="2" indent="-22860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8683110" y="3428999"/>
            <a:ext cx="3028243" cy="58029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zh-CN" altLang="en-US" dirty="0"/>
              <a:t>这只是部分名单。</a:t>
            </a:r>
            <a:endParaRPr lang="en-US" dirty="0"/>
          </a:p>
        </p:txBody>
      </p:sp>
      <p:pic>
        <p:nvPicPr>
          <p:cNvPr id="7" name="Picture 6">
            <a:extLst>
              <a:ext uri="{FF2B5EF4-FFF2-40B4-BE49-F238E27FC236}">
                <a16:creationId xmlns:a16="http://schemas.microsoft.com/office/drawing/2014/main" id="{DFBC8C64-0789-4619-AFF0-B84D74851763}"/>
              </a:ext>
            </a:extLst>
          </p:cNvPr>
          <p:cNvPicPr>
            <a:picLocks noChangeAspect="1"/>
          </p:cNvPicPr>
          <p:nvPr/>
        </p:nvPicPr>
        <p:blipFill rotWithShape="1">
          <a:blip r:embed="rId2"/>
          <a:srcRect l="17849" t="36121" r="57314" b="16523"/>
          <a:stretch/>
        </p:blipFill>
        <p:spPr>
          <a:xfrm>
            <a:off x="3829754" y="2227386"/>
            <a:ext cx="3825913" cy="3920829"/>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a:bodyPr>
          <a:lstStyle/>
          <a:p>
            <a:r>
              <a:rPr lang="zh-CN" altLang="en-US" sz="2200" dirty="0"/>
              <a:t>如果你选择了“</a:t>
            </a:r>
            <a:r>
              <a:rPr lang="en-US" altLang="zh-CN" sz="2200" dirty="0"/>
              <a:t>1</a:t>
            </a:r>
            <a:r>
              <a:rPr lang="zh-CN" altLang="en-US" sz="2200" dirty="0"/>
              <a:t>本书深度探索”主题，请选择一本书。否则，这个选项将被锁定</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92500" lnSpcReduction="20000"/>
          </a:bodyPr>
          <a:lstStyle/>
          <a:p>
            <a:r>
              <a:rPr lang="zh-CN" altLang="en-US" dirty="0"/>
              <a:t>只能选择一本书。
可用的书籍取决于你的版本</a:t>
            </a:r>
            <a:r>
              <a:rPr lang="en-US" dirty="0"/>
              <a:t>.</a:t>
            </a:r>
          </a:p>
          <a:p>
            <a:pPr lvl="1"/>
            <a:r>
              <a:rPr lang="zh-CN" altLang="en-US" dirty="0"/>
              <a:t>屏幕不够智能，无法识别每个版本中可用的书籍。  
你可以选择一本你选择版本中可用的书</a:t>
            </a:r>
            <a:r>
              <a:rPr lang="en-US" dirty="0"/>
              <a:t>.</a:t>
            </a:r>
          </a:p>
          <a:p>
            <a:pPr lvl="2"/>
            <a:r>
              <a:rPr lang="zh-CN" altLang="en-US" dirty="0"/>
              <a:t>比如说，如果你选了一个只读新约的版本，这里不要选创世纪</a:t>
            </a:r>
            <a:r>
              <a:rPr lang="en-US" dirty="0"/>
              <a:t>.</a:t>
            </a:r>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zh-CN" altLang="en-US" dirty="0"/>
              <a:t>伪经书籍不在列表中。只有</a:t>
            </a:r>
            <a:r>
              <a:rPr lang="en-US" altLang="zh-CN" dirty="0"/>
              <a:t>《</a:t>
            </a:r>
            <a:r>
              <a:rPr lang="zh-CN" altLang="en-US" dirty="0"/>
              <a:t>创世纪</a:t>
            </a:r>
            <a:r>
              <a:rPr lang="en-US" altLang="zh-CN" dirty="0"/>
              <a:t>》</a:t>
            </a:r>
            <a:r>
              <a:rPr lang="zh-CN" altLang="en-US" dirty="0"/>
              <a:t>到</a:t>
            </a:r>
            <a:r>
              <a:rPr lang="en-US" altLang="zh-CN" dirty="0"/>
              <a:t>《</a:t>
            </a:r>
            <a:r>
              <a:rPr lang="zh-CN" altLang="en-US" dirty="0"/>
              <a:t>启示录</a:t>
            </a:r>
            <a:r>
              <a:rPr lang="en-US" altLang="zh-CN" dirty="0"/>
              <a:t>》</a:t>
            </a:r>
            <a:r>
              <a:rPr lang="zh-CN" altLang="en-US" dirty="0"/>
              <a:t>。</a:t>
            </a:r>
            <a:endParaRPr lang="en-US" dirty="0"/>
          </a:p>
        </p:txBody>
      </p:sp>
      <p:pic>
        <p:nvPicPr>
          <p:cNvPr id="7" name="Picture 6">
            <a:extLst>
              <a:ext uri="{FF2B5EF4-FFF2-40B4-BE49-F238E27FC236}">
                <a16:creationId xmlns:a16="http://schemas.microsoft.com/office/drawing/2014/main" id="{086EBCD8-FEF7-4BA5-B380-E0B27E78AEB0}"/>
              </a:ext>
            </a:extLst>
          </p:cNvPr>
          <p:cNvPicPr>
            <a:picLocks noChangeAspect="1"/>
          </p:cNvPicPr>
          <p:nvPr/>
        </p:nvPicPr>
        <p:blipFill rotWithShape="1">
          <a:blip r:embed="rId2"/>
          <a:srcRect l="50000" t="22167" r="18139" b="27363"/>
          <a:stretch/>
        </p:blipFill>
        <p:spPr>
          <a:xfrm>
            <a:off x="2925049" y="1093329"/>
            <a:ext cx="4394214" cy="3741317"/>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r>
              <a:rPr lang="ja-JP" altLang="en-US" sz="3200" dirty="0"/>
              <a:t>包含经文</a:t>
            </a:r>
            <a:endParaRPr lang="en-US" sz="3200"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a:bodyPr>
          <a:lstStyle/>
          <a:p>
            <a:r>
              <a:rPr lang="zh-CN" altLang="en-US" dirty="0"/>
              <a:t>此选集仅适用于非版权版本。
在两者之间选择</a:t>
            </a:r>
            <a:r>
              <a:rPr lang="en-US" dirty="0"/>
              <a:t>:</a:t>
            </a:r>
          </a:p>
          <a:p>
            <a:pPr lvl="1"/>
            <a:r>
              <a:rPr lang="zh-CN" altLang="en-US" dirty="0"/>
              <a:t>是的。提供经文</a:t>
            </a:r>
            <a:r>
              <a:rPr lang="en-US" altLang="zh-CN" dirty="0"/>
              <a:t>——</a:t>
            </a:r>
            <a:r>
              <a:rPr lang="zh-CN" altLang="en-US" dirty="0"/>
              <a:t>将经文纳入你的阅读计划。
不。只提供指南</a:t>
            </a:r>
            <a:r>
              <a:rPr lang="en-US" altLang="zh-CN" dirty="0"/>
              <a:t>——</a:t>
            </a:r>
            <a:r>
              <a:rPr lang="zh-CN" altLang="en-US" dirty="0"/>
              <a:t>不要包含经文</a:t>
            </a:r>
            <a:r>
              <a:rPr lang="en-US" dirty="0"/>
              <a:t>.</a:t>
            </a:r>
          </a:p>
          <a:p>
            <a:pPr lvl="2"/>
            <a:r>
              <a:rPr lang="zh-CN" altLang="en-US" dirty="0"/>
              <a:t>该选项仅包含每日标题（以</a:t>
            </a:r>
            <a:r>
              <a:rPr lang="en-US" altLang="zh-CN" dirty="0"/>
              <a:t>PDF</a:t>
            </a:r>
            <a:r>
              <a:rPr lang="zh-CN" altLang="en-US" dirty="0"/>
              <a:t>图表格式提供）。
此选项适用于希望使用自己纸质圣经或使用当前版权版本的圣经版本</a:t>
            </a:r>
            <a:r>
              <a:rPr lang="en-US" dirty="0"/>
              <a:t>.</a:t>
            </a:r>
          </a:p>
        </p:txBody>
      </p:sp>
      <p:pic>
        <p:nvPicPr>
          <p:cNvPr id="6" name="Picture 5">
            <a:extLst>
              <a:ext uri="{FF2B5EF4-FFF2-40B4-BE49-F238E27FC236}">
                <a16:creationId xmlns:a16="http://schemas.microsoft.com/office/drawing/2014/main" id="{EB7E1A1E-4AF3-4782-9399-F377E996F489}"/>
              </a:ext>
            </a:extLst>
          </p:cNvPr>
          <p:cNvPicPr>
            <a:picLocks noChangeAspect="1"/>
          </p:cNvPicPr>
          <p:nvPr/>
        </p:nvPicPr>
        <p:blipFill rotWithShape="1">
          <a:blip r:embed="rId2"/>
          <a:srcRect l="17553" t="31519" r="62181" b="48442"/>
          <a:stretch/>
        </p:blipFill>
        <p:spPr>
          <a:xfrm>
            <a:off x="2665379" y="844062"/>
            <a:ext cx="4415104" cy="2346610"/>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r>
              <a:rPr lang="zh-CN" altLang="en-US" sz="2000" dirty="0"/>
              <a:t>可选地选择包含交叉引用</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77500" lnSpcReduction="20000"/>
          </a:bodyPr>
          <a:lstStyle/>
          <a:p>
            <a:r>
              <a:rPr lang="zh-CN" altLang="en-US" dirty="0">
                <a:solidFill>
                  <a:srgbClr val="676768"/>
                </a:solidFill>
                <a:latin typeface="Poppins" panose="00000500000000000000" pitchFamily="2" charset="0"/>
                <a:cs typeface="Poppins" panose="00000500000000000000" pitchFamily="2" charset="0"/>
              </a:rPr>
              <a:t>请选择缩写和圣经交叉引用</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pPr lvl="1"/>
            <a:r>
              <a:rPr lang="zh-CN" altLang="en-US" dirty="0">
                <a:solidFill>
                  <a:srgbClr val="676768"/>
                </a:solidFill>
                <a:latin typeface="Poppins" panose="00000500000000000000" pitchFamily="2" charset="0"/>
                <a:cs typeface="Poppins" panose="00000500000000000000" pitchFamily="2" charset="0"/>
              </a:rPr>
              <a:t>关于全文经文，</a:t>
            </a:r>
            <a:r>
              <a:rPr lang="en-US" altLang="zh-CN" dirty="0">
                <a:solidFill>
                  <a:srgbClr val="676768"/>
                </a:solidFill>
                <a:latin typeface="Poppins" panose="00000500000000000000" pitchFamily="2" charset="0"/>
                <a:cs typeface="Poppins" panose="00000500000000000000" pitchFamily="2" charset="0"/>
              </a:rPr>
              <a:t>WBP</a:t>
            </a:r>
            <a:r>
              <a:rPr lang="zh-CN" altLang="en-US" dirty="0">
                <a:solidFill>
                  <a:srgbClr val="676768"/>
                </a:solidFill>
                <a:latin typeface="Poppins" panose="00000500000000000000" pitchFamily="2" charset="0"/>
                <a:cs typeface="Poppins" panose="00000500000000000000" pitchFamily="2" charset="0"/>
              </a:rPr>
              <a:t>提供新约参考，旧约经文与旧约经文的参考。
对于缩写，</a:t>
            </a:r>
            <a:r>
              <a:rPr lang="en-US" altLang="zh-CN" dirty="0">
                <a:solidFill>
                  <a:srgbClr val="676768"/>
                </a:solidFill>
                <a:latin typeface="Poppins" panose="00000500000000000000" pitchFamily="2" charset="0"/>
                <a:cs typeface="Poppins" panose="00000500000000000000" pitchFamily="2" charset="0"/>
              </a:rPr>
              <a:t>WBP</a:t>
            </a:r>
            <a:r>
              <a:rPr lang="zh-CN" altLang="en-US" dirty="0">
                <a:solidFill>
                  <a:srgbClr val="676768"/>
                </a:solidFill>
                <a:latin typeface="Poppins" panose="00000500000000000000" pitchFamily="2" charset="0"/>
                <a:cs typeface="Poppins" panose="00000500000000000000" pitchFamily="2" charset="0"/>
              </a:rPr>
              <a:t>提供所有交叉引用或旧约经文的参考，反之亦然</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r>
              <a:rPr lang="zh-CN" altLang="en-US" dirty="0">
                <a:solidFill>
                  <a:srgbClr val="676768"/>
                </a:solidFill>
                <a:latin typeface="Poppins" panose="00000500000000000000" pitchFamily="2" charset="0"/>
                <a:cs typeface="Poppins" panose="00000500000000000000" pitchFamily="2" charset="0"/>
              </a:rPr>
              <a:t>版权版本不提供交叉引用。
包含圣经必须是肯定的。
如果你选择设置交叉引用，段落</a:t>
            </a:r>
            <a:r>
              <a:rPr lang="en-US" altLang="zh-CN" dirty="0">
                <a:solidFill>
                  <a:srgbClr val="676768"/>
                </a:solidFill>
                <a:latin typeface="Poppins" panose="00000500000000000000" pitchFamily="2" charset="0"/>
                <a:cs typeface="Poppins" panose="00000500000000000000" pitchFamily="2" charset="0"/>
              </a:rPr>
              <a:t>/</a:t>
            </a:r>
            <a:r>
              <a:rPr lang="zh-CN" altLang="en-US" dirty="0">
                <a:solidFill>
                  <a:srgbClr val="676768"/>
                </a:solidFill>
                <a:latin typeface="Poppins" panose="00000500000000000000" pitchFamily="2" charset="0"/>
                <a:cs typeface="Poppins" panose="00000500000000000000" pitchFamily="2" charset="0"/>
              </a:rPr>
              <a:t>经文的选择将被锁定</a:t>
            </a:r>
            <a:r>
              <a:rPr lang="en-US" altLang="en-US" dirty="0">
                <a:solidFill>
                  <a:srgbClr val="676768"/>
                </a:solidFill>
                <a:latin typeface="Poppins" panose="00000500000000000000" pitchFamily="2" charset="0"/>
                <a:cs typeface="Poppins" panose="00000500000000000000" pitchFamily="2" charset="0"/>
              </a:rPr>
              <a:t>.</a:t>
            </a:r>
          </a:p>
          <a:p>
            <a:pPr lvl="1"/>
            <a:r>
              <a:rPr lang="zh-CN" altLang="en-US" dirty="0">
                <a:solidFill>
                  <a:srgbClr val="676768"/>
                </a:solidFill>
                <a:latin typeface="Poppins" panose="00000500000000000000" pitchFamily="2" charset="0"/>
                <a:cs typeface="Poppins" panose="00000500000000000000" pitchFamily="2" charset="0"/>
              </a:rPr>
              <a:t>只适用于诗体格式</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r>
              <a:rPr kumimoji="0" lang="en-US" altLang="en-US" sz="850" b="0" i="0" u="none" strike="noStrike" cap="none" normalizeH="0" baseline="0" dirty="0">
                <a:ln>
                  <a:noFill/>
                </a:ln>
                <a:solidFill>
                  <a:schemeClr val="tx1"/>
                </a:solidFill>
                <a:effectLst/>
              </a:rPr>
              <a:t> </a:t>
            </a:r>
            <a:endParaRPr kumimoji="0" lang="en-US" altLang="en-US" sz="26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430887"/>
          </a:xfrm>
          <a:prstGeom prst="rect">
            <a:avLst/>
          </a:prstGeom>
          <a:noFill/>
        </p:spPr>
        <p:txBody>
          <a:bodyPr wrap="square" rtlCol="0">
            <a:spAutoFit/>
          </a:bodyPr>
          <a:lstStyle/>
          <a:p>
            <a:r>
              <a:rPr lang="en-US" altLang="zh-CN" sz="1100" dirty="0"/>
              <a:t>Google AI——</a:t>
            </a:r>
            <a:r>
              <a:rPr lang="zh-CN" altLang="en-US" sz="1100" dirty="0"/>
              <a:t>圣经交叉引用是一条注释，引导读者找到圣经中另一节经文或经文，涉及相关主题、词语或想法，帮助连接圣经的不同部分并增强理解。这些引用链接了相关的概念、预言和事件，使一段经文能够为另一段提供启示。</a:t>
            </a:r>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301101"/>
            <a:ext cx="3883269"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zh-CN" altLang="en-US" dirty="0"/>
              <a:t>请参见以下页面的示例。</a:t>
            </a:r>
            <a:endParaRPr lang="en-US" dirty="0"/>
          </a:p>
        </p:txBody>
      </p:sp>
      <p:pic>
        <p:nvPicPr>
          <p:cNvPr id="6" name="Picture 5">
            <a:extLst>
              <a:ext uri="{FF2B5EF4-FFF2-40B4-BE49-F238E27FC236}">
                <a16:creationId xmlns:a16="http://schemas.microsoft.com/office/drawing/2014/main" id="{1ECC9449-3452-4FB7-8CE6-0D8696F6D84D}"/>
              </a:ext>
            </a:extLst>
          </p:cNvPr>
          <p:cNvPicPr>
            <a:picLocks noChangeAspect="1"/>
          </p:cNvPicPr>
          <p:nvPr/>
        </p:nvPicPr>
        <p:blipFill rotWithShape="1">
          <a:blip r:embed="rId2"/>
          <a:srcRect l="39495" t="31816" r="40558" b="23354"/>
          <a:stretch/>
        </p:blipFill>
        <p:spPr>
          <a:xfrm>
            <a:off x="3491170" y="705645"/>
            <a:ext cx="2431915" cy="2937753"/>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5952393" cy="577675"/>
          </a:xfrm>
        </p:spPr>
        <p:txBody>
          <a:bodyPr>
            <a:normAutofit/>
          </a:bodyPr>
          <a:lstStyle/>
          <a:p>
            <a:r>
              <a:rPr lang="zh-CN" altLang="en-US" sz="2000" dirty="0"/>
              <a:t>包含交叉引用</a:t>
            </a:r>
            <a:r>
              <a:rPr lang="en-US" altLang="zh-CN" sz="2000" dirty="0"/>
              <a:t>——</a:t>
            </a:r>
            <a:r>
              <a:rPr lang="zh-CN" altLang="en-US" sz="2000" dirty="0"/>
              <a:t>缩写示例</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545486"/>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zh-CN" altLang="en-US" sz="1200" dirty="0"/>
              <a:t>例子</a:t>
            </a:r>
            <a:r>
              <a:rPr lang="en-US" altLang="zh-CN" sz="1200" dirty="0"/>
              <a:t>2——</a:t>
            </a:r>
            <a:r>
              <a:rPr lang="zh-CN" altLang="en-US" sz="1200" dirty="0"/>
              <a:t>仅代表对立约的缩写。本例中仅有旧约引用。</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492931"/>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zh-CN" altLang="en-US" sz="1200" dirty="0"/>
              <a:t>示例</a:t>
            </a:r>
            <a:r>
              <a:rPr lang="en-US" altLang="zh-CN" sz="1200" dirty="0"/>
              <a:t>1——</a:t>
            </a:r>
            <a:r>
              <a:rPr lang="zh-CN" altLang="en-US" sz="1200" dirty="0"/>
              <a:t>所有缩写。本例中包含旧约和新约的引用。</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883877" y="214805"/>
            <a:ext cx="6471138" cy="577675"/>
          </a:xfrm>
        </p:spPr>
        <p:txBody>
          <a:bodyPr>
            <a:normAutofit/>
          </a:bodyPr>
          <a:lstStyle/>
          <a:p>
            <a:r>
              <a:rPr lang="ja-JP" altLang="en-US" sz="2000" dirty="0"/>
              <a:t>包含交叉引用</a:t>
            </a:r>
            <a:r>
              <a:rPr lang="en-US" altLang="ja-JP" sz="2000" dirty="0"/>
              <a:t>——</a:t>
            </a:r>
            <a:r>
              <a:rPr lang="ja-JP" altLang="en-US" sz="2000" dirty="0"/>
              <a:t>全文示例</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272926"/>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zh-CN" altLang="en-US" sz="1200" dirty="0"/>
              <a:t>示例</a:t>
            </a:r>
            <a:r>
              <a:rPr lang="en-US" altLang="zh-CN" sz="1200" dirty="0"/>
              <a:t>4——</a:t>
            </a:r>
            <a:r>
              <a:rPr lang="zh-CN" altLang="en-US" sz="1200" dirty="0"/>
              <a:t>完整经文交叉引用。本例中仅有旧约经文的经文引用。</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20371"/>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zh-CN" altLang="en-US" sz="1200" dirty="0"/>
              <a:t>示例</a:t>
            </a:r>
            <a:r>
              <a:rPr lang="en-US" altLang="zh-CN" sz="1200" dirty="0"/>
              <a:t>3——</a:t>
            </a:r>
            <a:r>
              <a:rPr lang="zh-CN" altLang="en-US" sz="1200" dirty="0"/>
              <a:t>全节经文交叉引用。本例中仅有段落格式的旧约引用。</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p:txBody>
          <a:bodyPr/>
          <a:lstStyle/>
          <a:p>
            <a:r>
              <a:rPr lang="zh-CN" altLang="en-US" dirty="0"/>
              <a:t>欢迎来到世界圣经计划</a:t>
            </a:r>
            <a:endParaRPr lang="en-US" dirty="0"/>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zh-CN" altLang="en-US" dirty="0"/>
              <a:t>简易跟随的步骤步骤，以幻灯片形式呈现，帮助你制定定制的圣经阅读计划。</a:t>
            </a:r>
            <a:endParaRPr lang="en-US" dirty="0"/>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23735C0-7C21-4FB8-925B-E1290C52BDB8}"/>
              </a:ext>
            </a:extLst>
          </p:cNvPr>
          <p:cNvPicPr>
            <a:picLocks noChangeAspect="1"/>
          </p:cNvPicPr>
          <p:nvPr/>
        </p:nvPicPr>
        <p:blipFill rotWithShape="1">
          <a:blip r:embed="rId2"/>
          <a:srcRect l="61197" t="23949" r="18537" b="5097"/>
          <a:stretch/>
        </p:blipFill>
        <p:spPr>
          <a:xfrm>
            <a:off x="8372310" y="752568"/>
            <a:ext cx="2976665" cy="5601756"/>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3341963" y="214805"/>
            <a:ext cx="3652232" cy="577675"/>
          </a:xfrm>
        </p:spPr>
        <p:txBody>
          <a:bodyPr>
            <a:noAutofit/>
          </a:bodyPr>
          <a:lstStyle/>
          <a:p>
            <a:r>
              <a:rPr lang="ja-JP" altLang="en-US" sz="3200" dirty="0"/>
              <a:t>阅读时长</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1540345" y="1194135"/>
            <a:ext cx="7438292" cy="5449061"/>
          </a:xfrm>
        </p:spPr>
        <p:txBody>
          <a:bodyPr>
            <a:normAutofit/>
          </a:bodyPr>
          <a:lstStyle/>
          <a:p>
            <a:r>
              <a:rPr lang="zh-CN" altLang="en-US" dirty="0"/>
              <a:t>选择时间和章节时长</a:t>
            </a:r>
            <a:r>
              <a:rPr lang="en-US" dirty="0"/>
              <a:t>.</a:t>
            </a:r>
          </a:p>
          <a:p>
            <a:pPr lvl="1"/>
            <a:r>
              <a:rPr lang="zh-CN" altLang="en-US" dirty="0"/>
              <a:t>您可以选择最短</a:t>
            </a:r>
            <a:r>
              <a:rPr lang="en-US" altLang="zh-CN" dirty="0"/>
              <a:t>30</a:t>
            </a:r>
            <a:r>
              <a:rPr lang="zh-CN" altLang="en-US" dirty="0"/>
              <a:t>天或最长</a:t>
            </a:r>
            <a:r>
              <a:rPr lang="en-US" altLang="zh-CN" dirty="0"/>
              <a:t>3</a:t>
            </a:r>
            <a:r>
              <a:rPr lang="zh-CN" altLang="en-US" dirty="0"/>
              <a:t>年。
或者每天可以选择</a:t>
            </a:r>
            <a:r>
              <a:rPr lang="en-US" altLang="zh-CN" dirty="0"/>
              <a:t>1</a:t>
            </a:r>
            <a:r>
              <a:rPr lang="zh-CN" altLang="en-US" dirty="0"/>
              <a:t>到</a:t>
            </a:r>
            <a:r>
              <a:rPr lang="en-US" altLang="zh-CN" dirty="0"/>
              <a:t>6</a:t>
            </a:r>
            <a:r>
              <a:rPr lang="zh-CN" altLang="en-US" dirty="0"/>
              <a:t>章</a:t>
            </a:r>
            <a:r>
              <a:rPr lang="en-US" dirty="0"/>
              <a:t>.</a:t>
            </a:r>
          </a:p>
          <a:p>
            <a:pPr lvl="2"/>
            <a:r>
              <a:rPr lang="zh-CN" altLang="en-US" dirty="0"/>
              <a:t>章节长度取决于你选择的译本。平均</a:t>
            </a:r>
            <a:r>
              <a:rPr lang="en-US" altLang="zh-CN" dirty="0"/>
              <a:t>66</a:t>
            </a:r>
            <a:r>
              <a:rPr lang="zh-CN" altLang="en-US" dirty="0"/>
              <a:t>卷的圣经共有</a:t>
            </a:r>
            <a:r>
              <a:rPr lang="en-US" altLang="zh-CN" dirty="0"/>
              <a:t>1189</a:t>
            </a:r>
            <a:r>
              <a:rPr lang="zh-CN" altLang="en-US" dirty="0"/>
              <a:t>章</a:t>
            </a:r>
            <a:r>
              <a:rPr lang="en-US" dirty="0"/>
              <a:t>.</a:t>
            </a:r>
          </a:p>
          <a:p>
            <a:pPr lvl="3"/>
            <a:r>
              <a:rPr lang="zh-CN" altLang="en-US" dirty="0"/>
              <a:t>每天</a:t>
            </a:r>
            <a:r>
              <a:rPr lang="en-US" altLang="zh-CN" dirty="0"/>
              <a:t>1</a:t>
            </a:r>
            <a:r>
              <a:rPr lang="zh-CN" altLang="en-US" dirty="0"/>
              <a:t>章 </a:t>
            </a:r>
            <a:r>
              <a:rPr lang="en-US" altLang="zh-CN" dirty="0"/>
              <a:t>= 1189</a:t>
            </a:r>
            <a:r>
              <a:rPr lang="zh-CN" altLang="en-US" dirty="0"/>
              <a:t>天 </a:t>
            </a:r>
            <a:r>
              <a:rPr lang="en-US" altLang="zh-CN" dirty="0"/>
              <a:t>= 3.27</a:t>
            </a:r>
            <a:r>
              <a:rPr lang="zh-CN" altLang="en-US" dirty="0"/>
              <a:t>年（</a:t>
            </a:r>
            <a:r>
              <a:rPr lang="en-US" altLang="zh-CN" dirty="0"/>
              <a:t>3</a:t>
            </a:r>
            <a:r>
              <a:rPr lang="zh-CN" altLang="en-US" dirty="0"/>
              <a:t>年</a:t>
            </a:r>
            <a:r>
              <a:rPr lang="en-US" altLang="zh-CN" dirty="0"/>
              <a:t>3</a:t>
            </a:r>
            <a:r>
              <a:rPr lang="zh-CN" altLang="en-US" dirty="0"/>
              <a:t>个月）。
每天</a:t>
            </a:r>
            <a:r>
              <a:rPr lang="en-US" altLang="zh-CN" dirty="0"/>
              <a:t>2</a:t>
            </a:r>
            <a:r>
              <a:rPr lang="zh-CN" altLang="en-US" dirty="0"/>
              <a:t>章 </a:t>
            </a:r>
            <a:r>
              <a:rPr lang="en-US" altLang="zh-CN" dirty="0"/>
              <a:t>= 595</a:t>
            </a:r>
            <a:r>
              <a:rPr lang="zh-CN" altLang="en-US" dirty="0"/>
              <a:t>天 </a:t>
            </a:r>
            <a:r>
              <a:rPr lang="en-US" altLang="zh-CN" dirty="0"/>
              <a:t>= 1.63</a:t>
            </a:r>
            <a:r>
              <a:rPr lang="zh-CN" altLang="en-US" dirty="0"/>
              <a:t>年（</a:t>
            </a:r>
            <a:r>
              <a:rPr lang="en-US" altLang="zh-CN" dirty="0"/>
              <a:t>1</a:t>
            </a:r>
            <a:r>
              <a:rPr lang="zh-CN" altLang="en-US" dirty="0"/>
              <a:t>年</a:t>
            </a:r>
            <a:r>
              <a:rPr lang="en-US" altLang="zh-CN" dirty="0"/>
              <a:t>7</a:t>
            </a:r>
            <a:r>
              <a:rPr lang="zh-CN" altLang="en-US" dirty="0"/>
              <a:t>个半月）。
每天</a:t>
            </a:r>
            <a:r>
              <a:rPr lang="en-US" altLang="zh-CN" dirty="0"/>
              <a:t>3</a:t>
            </a:r>
            <a:r>
              <a:rPr lang="zh-CN" altLang="en-US" dirty="0"/>
              <a:t>章 </a:t>
            </a:r>
            <a:r>
              <a:rPr lang="en-US" altLang="zh-CN" dirty="0"/>
              <a:t>= 396</a:t>
            </a:r>
            <a:r>
              <a:rPr lang="zh-CN" altLang="en-US" dirty="0"/>
              <a:t>天 </a:t>
            </a:r>
            <a:r>
              <a:rPr lang="en-US" altLang="zh-CN" dirty="0"/>
              <a:t>= 1.1</a:t>
            </a:r>
            <a:r>
              <a:rPr lang="zh-CN" altLang="en-US" dirty="0"/>
              <a:t>年（</a:t>
            </a:r>
            <a:r>
              <a:rPr lang="en-US" altLang="zh-CN" dirty="0"/>
              <a:t>1</a:t>
            </a:r>
            <a:r>
              <a:rPr lang="zh-CN" altLang="en-US" dirty="0"/>
              <a:t>年</a:t>
            </a:r>
            <a:r>
              <a:rPr lang="en-US" altLang="zh-CN" dirty="0"/>
              <a:t>1</a:t>
            </a:r>
            <a:r>
              <a:rPr lang="zh-CN" altLang="en-US" dirty="0"/>
              <a:t>个月）。
每天</a:t>
            </a:r>
            <a:r>
              <a:rPr lang="en-US" altLang="zh-CN" dirty="0"/>
              <a:t>4</a:t>
            </a:r>
            <a:r>
              <a:rPr lang="zh-CN" altLang="en-US" dirty="0"/>
              <a:t>章 </a:t>
            </a:r>
            <a:r>
              <a:rPr lang="en-US" altLang="zh-CN" dirty="0"/>
              <a:t>= 297</a:t>
            </a:r>
            <a:r>
              <a:rPr lang="zh-CN" altLang="en-US" dirty="0"/>
              <a:t>天 </a:t>
            </a:r>
            <a:r>
              <a:rPr lang="en-US" altLang="zh-CN" dirty="0"/>
              <a:t>= 0.81</a:t>
            </a:r>
            <a:r>
              <a:rPr lang="zh-CN" altLang="en-US" dirty="0"/>
              <a:t>年（</a:t>
            </a:r>
            <a:r>
              <a:rPr lang="en-US" altLang="zh-CN" dirty="0"/>
              <a:t>10</a:t>
            </a:r>
            <a:r>
              <a:rPr lang="zh-CN" altLang="en-US" dirty="0"/>
              <a:t>个月）。
每天</a:t>
            </a:r>
            <a:r>
              <a:rPr lang="en-US" altLang="zh-CN" dirty="0"/>
              <a:t>5</a:t>
            </a:r>
            <a:r>
              <a:rPr lang="zh-CN" altLang="en-US" dirty="0"/>
              <a:t>章 </a:t>
            </a:r>
            <a:r>
              <a:rPr lang="en-US" altLang="zh-CN" dirty="0"/>
              <a:t>= 237</a:t>
            </a:r>
            <a:r>
              <a:rPr lang="zh-CN" altLang="en-US" dirty="0"/>
              <a:t>天 </a:t>
            </a:r>
            <a:r>
              <a:rPr lang="en-US" altLang="zh-CN" dirty="0"/>
              <a:t>= 0.65</a:t>
            </a:r>
            <a:r>
              <a:rPr lang="zh-CN" altLang="en-US" dirty="0"/>
              <a:t>年（</a:t>
            </a:r>
            <a:r>
              <a:rPr lang="en-US" altLang="zh-CN" dirty="0"/>
              <a:t>8</a:t>
            </a:r>
            <a:r>
              <a:rPr lang="zh-CN" altLang="en-US" dirty="0"/>
              <a:t>个月）。
每天</a:t>
            </a:r>
            <a:r>
              <a:rPr lang="en-US" altLang="zh-CN" dirty="0"/>
              <a:t>6</a:t>
            </a:r>
            <a:r>
              <a:rPr lang="zh-CN" altLang="en-US" dirty="0"/>
              <a:t>章 </a:t>
            </a:r>
            <a:r>
              <a:rPr lang="en-US" altLang="zh-CN" dirty="0"/>
              <a:t>= 198</a:t>
            </a:r>
            <a:r>
              <a:rPr lang="zh-CN" altLang="en-US" dirty="0"/>
              <a:t>天 </a:t>
            </a:r>
            <a:r>
              <a:rPr lang="en-US" altLang="zh-CN" dirty="0"/>
              <a:t>= 0.54</a:t>
            </a:r>
            <a:r>
              <a:rPr lang="zh-CN" altLang="en-US" dirty="0"/>
              <a:t>年（</a:t>
            </a:r>
            <a:r>
              <a:rPr lang="en-US" altLang="zh-CN" dirty="0"/>
              <a:t>6</a:t>
            </a:r>
            <a:r>
              <a:rPr lang="zh-CN" altLang="en-US" dirty="0"/>
              <a:t>个半月）</a:t>
            </a:r>
            <a:r>
              <a:rPr lang="en-US" dirty="0"/>
              <a:t>.</a:t>
            </a:r>
          </a:p>
          <a:p>
            <a:pPr lvl="1"/>
            <a:r>
              <a:rPr lang="zh-CN" altLang="en-US" dirty="0"/>
              <a:t>或者如果你想选择自己的起止日期，可以选择自定义</a:t>
            </a:r>
            <a:r>
              <a:rPr lang="en-US" dirty="0"/>
              <a:t>.</a:t>
            </a:r>
          </a:p>
          <a:p>
            <a:pPr lvl="1"/>
            <a:endParaRPr lang="en-US" b="1" dirty="0"/>
          </a:p>
          <a:p>
            <a:pPr lvl="1"/>
            <a:r>
              <a:rPr lang="zh-CN" altLang="en-US" b="1" dirty="0"/>
              <a:t>评论仅提供章节长度。
可能的时长选择取决于你选择的主题</a:t>
            </a:r>
            <a:r>
              <a:rPr lang="en-US" b="1" dirty="0"/>
              <a:t>.</a:t>
            </a:r>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7149837" y="4202349"/>
            <a:ext cx="1449421" cy="48638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a:bodyPr>
          <a:lstStyle/>
          <a:p>
            <a:r>
              <a:rPr lang="zh-CN" altLang="en-US" dirty="0"/>
              <a:t>选择阅读频率</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lstStyle/>
          <a:p>
            <a:r>
              <a:rPr lang="ja-JP" altLang="en-US" dirty="0"/>
              <a:t>选择</a:t>
            </a:r>
            <a:r>
              <a:rPr lang="en-US" dirty="0"/>
              <a:t>:</a:t>
            </a:r>
          </a:p>
          <a:p>
            <a:pPr lvl="1"/>
            <a:r>
              <a:rPr lang="ja-JP" altLang="en-US" dirty="0"/>
              <a:t>每天都在。
隔天一次。
每周</a:t>
            </a:r>
            <a:r>
              <a:rPr lang="en-US" altLang="ja-JP" dirty="0"/>
              <a:t>1-6</a:t>
            </a:r>
            <a:r>
              <a:rPr lang="ja-JP" altLang="en-US" dirty="0"/>
              <a:t>天</a:t>
            </a:r>
            <a:r>
              <a:rPr lang="en-US" dirty="0"/>
              <a:t>.</a:t>
            </a:r>
          </a:p>
          <a:p>
            <a:pPr lvl="2"/>
            <a:r>
              <a:rPr lang="zh-CN" altLang="en-US" dirty="0"/>
              <a:t>这些都是连续的天</a:t>
            </a:r>
            <a:r>
              <a:rPr lang="en-US" dirty="0"/>
              <a:t>.</a:t>
            </a:r>
          </a:p>
          <a:p>
            <a:pPr lvl="3"/>
            <a:r>
              <a:rPr lang="zh-CN" altLang="en-US" dirty="0"/>
              <a:t>如果你选择每周三天，你将连续阅读三天，休息四天</a:t>
            </a:r>
            <a:r>
              <a:rPr lang="en-US" dirty="0"/>
              <a:t>.</a:t>
            </a:r>
          </a:p>
        </p:txBody>
      </p:sp>
      <p:pic>
        <p:nvPicPr>
          <p:cNvPr id="6" name="Picture 5">
            <a:extLst>
              <a:ext uri="{FF2B5EF4-FFF2-40B4-BE49-F238E27FC236}">
                <a16:creationId xmlns:a16="http://schemas.microsoft.com/office/drawing/2014/main" id="{BB563FBC-09CA-415B-A5B2-542880B02233}"/>
              </a:ext>
            </a:extLst>
          </p:cNvPr>
          <p:cNvPicPr>
            <a:picLocks noChangeAspect="1"/>
          </p:cNvPicPr>
          <p:nvPr/>
        </p:nvPicPr>
        <p:blipFill rotWithShape="1">
          <a:blip r:embed="rId2"/>
          <a:srcRect l="17234" t="32706" r="51011" b="29441"/>
          <a:stretch/>
        </p:blipFill>
        <p:spPr>
          <a:xfrm>
            <a:off x="2821020" y="1060315"/>
            <a:ext cx="4721845" cy="3025302"/>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r>
              <a:rPr lang="zh-CN" altLang="en-US" dirty="0"/>
              <a:t>每日精选阅读</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ja-JP" altLang="en-US" dirty="0"/>
              <a:t>选择</a:t>
            </a:r>
            <a:r>
              <a:rPr lang="en-US" dirty="0"/>
              <a:t>:</a:t>
            </a:r>
          </a:p>
          <a:p>
            <a:pPr lvl="1"/>
            <a:r>
              <a:rPr lang="zh-CN" altLang="en-US" dirty="0"/>
              <a:t>每天一次（上午或下午）。
每天两次（上午和下午）</a:t>
            </a:r>
            <a:r>
              <a:rPr lang="en-US" dirty="0"/>
              <a:t>.</a:t>
            </a:r>
          </a:p>
          <a:p>
            <a:pPr lvl="2"/>
            <a:r>
              <a:rPr lang="zh-CN" altLang="en-US" dirty="0"/>
              <a:t>每日读数将在上午和下午平均分配</a:t>
            </a:r>
            <a:r>
              <a:rPr lang="en-US" dirty="0"/>
              <a:t>.</a:t>
            </a:r>
          </a:p>
          <a:p>
            <a:pPr lvl="2"/>
            <a:endParaRPr lang="en-US" dirty="0"/>
          </a:p>
        </p:txBody>
      </p:sp>
      <p:pic>
        <p:nvPicPr>
          <p:cNvPr id="5" name="Picture 4">
            <a:extLst>
              <a:ext uri="{FF2B5EF4-FFF2-40B4-BE49-F238E27FC236}">
                <a16:creationId xmlns:a16="http://schemas.microsoft.com/office/drawing/2014/main" id="{54EE35C8-67F9-4642-90FA-18D4E0F08D3A}"/>
              </a:ext>
            </a:extLst>
          </p:cNvPr>
          <p:cNvPicPr>
            <a:picLocks noChangeAspect="1"/>
          </p:cNvPicPr>
          <p:nvPr/>
        </p:nvPicPr>
        <p:blipFill rotWithShape="1">
          <a:blip r:embed="rId2"/>
          <a:srcRect l="50000" t="32855" r="18139" b="47847"/>
          <a:stretch/>
        </p:blipFill>
        <p:spPr>
          <a:xfrm>
            <a:off x="2671864" y="1531994"/>
            <a:ext cx="6559302" cy="2135334"/>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a:bodyPr>
          <a:lstStyle/>
          <a:p>
            <a:r>
              <a:rPr lang="zh-CN" altLang="en-US" sz="3000" dirty="0"/>
              <a:t>选择段落或诗体格式</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lstStyle/>
          <a:p>
            <a:r>
              <a:rPr lang="ja-JP" altLang="en-US" dirty="0"/>
              <a:t>段落示例。</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ja-JP" altLang="en-US" dirty="0"/>
              <a:t>诗句示例。</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zh-CN" altLang="en-US" dirty="0"/>
              <a:t>如果你选择交叉引用，诗句格式将自动被选中</a:t>
            </a:r>
            <a:r>
              <a:rPr lang="en-US" dirty="0"/>
              <a:t>.</a:t>
            </a:r>
          </a:p>
        </p:txBody>
      </p:sp>
      <p:pic>
        <p:nvPicPr>
          <p:cNvPr id="5" name="Picture 4">
            <a:extLst>
              <a:ext uri="{FF2B5EF4-FFF2-40B4-BE49-F238E27FC236}">
                <a16:creationId xmlns:a16="http://schemas.microsoft.com/office/drawing/2014/main" id="{D5AC2F28-772B-4A81-AA1B-7740CEA9EA99}"/>
              </a:ext>
            </a:extLst>
          </p:cNvPr>
          <p:cNvPicPr>
            <a:picLocks noChangeAspect="1"/>
          </p:cNvPicPr>
          <p:nvPr/>
        </p:nvPicPr>
        <p:blipFill rotWithShape="1">
          <a:blip r:embed="rId4"/>
          <a:srcRect l="17314" t="23207" r="50771" b="57347"/>
          <a:stretch/>
        </p:blipFill>
        <p:spPr>
          <a:xfrm>
            <a:off x="2811293" y="914398"/>
            <a:ext cx="5732634" cy="1877440"/>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r>
              <a:rPr lang="zh-CN" altLang="en-US" sz="2400" dirty="0"/>
              <a:t>包含评论</a:t>
            </a:r>
            <a:r>
              <a:rPr lang="en-US" altLang="zh-CN" sz="2400" dirty="0"/>
              <a:t>——</a:t>
            </a:r>
            <a:r>
              <a:rPr lang="zh-CN" altLang="en-US" sz="2400" dirty="0"/>
              <a:t>逐章选择评论，纳入你的计划</a:t>
            </a:r>
            <a:r>
              <a:rPr lang="en-US" sz="2400" dirty="0"/>
              <a:t>.</a:t>
            </a:r>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276999"/>
          </a:xfrm>
          <a:prstGeom prst="rect">
            <a:avLst/>
          </a:prstGeom>
          <a:noFill/>
        </p:spPr>
        <p:txBody>
          <a:bodyPr wrap="square">
            <a:spAutoFit/>
          </a:bodyPr>
          <a:lstStyle/>
          <a:p>
            <a:r>
              <a:rPr lang="zh-CN" altLang="en-US" sz="1200" dirty="0"/>
              <a:t>章节逐章评论仅在第一组主题中可用，且仅限于你选择章节长度</a:t>
            </a:r>
            <a:r>
              <a:rPr lang="en-US" sz="1200" dirty="0"/>
              <a:t>.</a:t>
            </a:r>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a:bodyPr>
          <a:lstStyle/>
          <a:p>
            <a:r>
              <a:rPr lang="zh-CN" altLang="en-US" dirty="0"/>
              <a:t>注释按语言字母顺序分类。
从</a:t>
            </a:r>
            <a:r>
              <a:rPr lang="en-US" altLang="zh-CN" dirty="0"/>
              <a:t>155</a:t>
            </a:r>
            <a:r>
              <a:rPr lang="zh-CN" altLang="en-US" dirty="0"/>
              <a:t>篇</a:t>
            </a:r>
            <a:r>
              <a:rPr lang="en-US" altLang="zh-CN" dirty="0"/>
              <a:t>15</a:t>
            </a:r>
            <a:r>
              <a:rPr lang="zh-CN" altLang="en-US" dirty="0"/>
              <a:t>种语言的评论中精选</a:t>
            </a:r>
            <a:r>
              <a:rPr lang="en-US" dirty="0"/>
              <a:t>.</a:t>
            </a:r>
          </a:p>
          <a:p>
            <a:pPr lvl="1"/>
            <a:r>
              <a:rPr lang="zh-CN" altLang="en-US" dirty="0"/>
              <a:t>这是可选的。如果你不想要评论，请保留为无评论</a:t>
            </a:r>
            <a:r>
              <a:rPr lang="en-US" dirty="0"/>
              <a:t>.</a:t>
            </a:r>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624110"/>
            <a:ext cx="8911687" cy="817828"/>
          </a:xfrm>
        </p:spPr>
        <p:txBody>
          <a:bodyPr>
            <a:normAutofit/>
          </a:bodyPr>
          <a:lstStyle/>
          <a:p>
            <a:r>
              <a:rPr lang="zh-CN" altLang="en-US" dirty="0"/>
              <a:t>按日期、日期或两者选择</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r>
              <a:rPr lang="zh-CN" altLang="en-US" dirty="0"/>
              <a:t>按天</a:t>
            </a:r>
            <a:r>
              <a:rPr lang="en-US" altLang="zh-CN" dirty="0"/>
              <a:t>——</a:t>
            </a:r>
            <a:r>
              <a:rPr lang="zh-CN" altLang="en-US" dirty="0"/>
              <a:t>示例</a:t>
            </a:r>
            <a:r>
              <a:rPr lang="en-US" altLang="zh-CN" dirty="0"/>
              <a:t>——</a:t>
            </a:r>
            <a:r>
              <a:rPr lang="zh-CN" altLang="en-US" dirty="0"/>
              <a:t>第</a:t>
            </a:r>
            <a:r>
              <a:rPr lang="en-US" altLang="zh-CN" dirty="0"/>
              <a:t>1</a:t>
            </a:r>
            <a:r>
              <a:rPr lang="zh-CN" altLang="en-US" dirty="0"/>
              <a:t>天、第</a:t>
            </a:r>
            <a:r>
              <a:rPr lang="en-US" altLang="zh-CN" dirty="0"/>
              <a:t>2</a:t>
            </a:r>
            <a:r>
              <a:rPr lang="zh-CN" altLang="en-US" dirty="0"/>
              <a:t>天等。
按日期 </a:t>
            </a:r>
            <a:r>
              <a:rPr lang="en-US" altLang="zh-CN" dirty="0"/>
              <a:t>– </a:t>
            </a:r>
            <a:r>
              <a:rPr lang="zh-CN" altLang="en-US" dirty="0"/>
              <a:t>示例 </a:t>
            </a:r>
            <a:r>
              <a:rPr lang="en-US" altLang="zh-CN" dirty="0"/>
              <a:t>– 1</a:t>
            </a:r>
            <a:r>
              <a:rPr lang="zh-CN" altLang="en-US" dirty="0"/>
              <a:t>月</a:t>
            </a:r>
            <a:r>
              <a:rPr lang="en-US" altLang="zh-CN" dirty="0"/>
              <a:t>1</a:t>
            </a:r>
            <a:r>
              <a:rPr lang="zh-CN" altLang="en-US" dirty="0"/>
              <a:t>日、</a:t>
            </a:r>
            <a:r>
              <a:rPr lang="en-US" altLang="zh-CN" dirty="0"/>
              <a:t>1</a:t>
            </a:r>
            <a:r>
              <a:rPr lang="zh-CN" altLang="en-US" dirty="0"/>
              <a:t>月</a:t>
            </a:r>
            <a:r>
              <a:rPr lang="en-US" altLang="zh-CN" dirty="0"/>
              <a:t>2</a:t>
            </a:r>
            <a:r>
              <a:rPr lang="zh-CN" altLang="en-US" dirty="0"/>
              <a:t>日等。
按日期和日期</a:t>
            </a:r>
            <a:r>
              <a:rPr lang="en-US" altLang="zh-CN" dirty="0"/>
              <a:t>——</a:t>
            </a:r>
            <a:r>
              <a:rPr lang="zh-CN" altLang="en-US" dirty="0"/>
              <a:t>标题会显示两者，日期放在前面。
按日期和日期</a:t>
            </a:r>
            <a:r>
              <a:rPr lang="en-US" altLang="zh-CN" dirty="0"/>
              <a:t>——</a:t>
            </a:r>
            <a:r>
              <a:rPr lang="zh-CN" altLang="en-US" dirty="0"/>
              <a:t>标题会显示两者，日期放在前面</a:t>
            </a:r>
            <a:r>
              <a:rPr lang="en-US" dirty="0"/>
              <a:t>.</a:t>
            </a:r>
          </a:p>
        </p:txBody>
      </p:sp>
      <p:pic>
        <p:nvPicPr>
          <p:cNvPr id="6" name="Picture 5">
            <a:extLst>
              <a:ext uri="{FF2B5EF4-FFF2-40B4-BE49-F238E27FC236}">
                <a16:creationId xmlns:a16="http://schemas.microsoft.com/office/drawing/2014/main" id="{C897711E-DC19-47D5-B5BE-D7D26CB53519}"/>
              </a:ext>
            </a:extLst>
          </p:cNvPr>
          <p:cNvPicPr>
            <a:picLocks noChangeAspect="1"/>
          </p:cNvPicPr>
          <p:nvPr/>
        </p:nvPicPr>
        <p:blipFill rotWithShape="1">
          <a:blip r:embed="rId2"/>
          <a:srcRect l="16835" t="22909" r="61942" b="51559"/>
          <a:stretch/>
        </p:blipFill>
        <p:spPr>
          <a:xfrm>
            <a:off x="2966936" y="1441938"/>
            <a:ext cx="3774332" cy="2440546"/>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268528"/>
            <a:ext cx="9096972" cy="739657"/>
          </a:xfrm>
        </p:spPr>
        <p:txBody>
          <a:bodyPr>
            <a:noAutofit/>
          </a:bodyPr>
          <a:lstStyle/>
          <a:p>
            <a:r>
              <a:rPr lang="zh-CN" altLang="en-US" sz="2000" dirty="0"/>
              <a:t>点击日历选择阅读开始日期。如果您选择了自定义时长，请选择阅读结束日期</a:t>
            </a:r>
            <a:endParaRPr lang="en-US" sz="20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zh-CN" altLang="en-US" dirty="0"/>
              <a:t>只有选择自定义时长时才输入数值</a:t>
            </a:r>
            <a:r>
              <a:rPr lang="en-US" dirty="0"/>
              <a:t>.</a:t>
            </a:r>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6026540"/>
            <a:ext cx="9096972"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zh-CN" altLang="en-US" sz="2000" dirty="0"/>
              <a:t>除非你在“持续时间”下拉菜单中选择“自定义”，否则阅读结束日期将无法选择</a:t>
            </a:r>
            <a:r>
              <a:rPr lang="en-US" sz="2000" dirty="0"/>
              <a:t>.</a:t>
            </a:r>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30" y="5012890"/>
            <a:ext cx="3964760" cy="61925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zh-CN" altLang="en-US" dirty="0"/>
              <a:t>即使你选择了“日期”标题，起始日期也是必须的</a:t>
            </a:r>
            <a:r>
              <a:rPr lang="en-US" dirty="0"/>
              <a:t>.</a:t>
            </a:r>
          </a:p>
        </p:txBody>
      </p:sp>
      <p:pic>
        <p:nvPicPr>
          <p:cNvPr id="4" name="Picture 3">
            <a:extLst>
              <a:ext uri="{FF2B5EF4-FFF2-40B4-BE49-F238E27FC236}">
                <a16:creationId xmlns:a16="http://schemas.microsoft.com/office/drawing/2014/main" id="{7AB014A5-6E1E-4D3C-A4A6-BF354F464D4E}"/>
              </a:ext>
            </a:extLst>
          </p:cNvPr>
          <p:cNvPicPr>
            <a:picLocks noChangeAspect="1"/>
          </p:cNvPicPr>
          <p:nvPr/>
        </p:nvPicPr>
        <p:blipFill rotWithShape="1">
          <a:blip r:embed="rId4"/>
          <a:srcRect l="39335" t="32706" r="18298" b="57844"/>
          <a:stretch/>
        </p:blipFill>
        <p:spPr>
          <a:xfrm>
            <a:off x="1638228" y="1108954"/>
            <a:ext cx="9051403" cy="1085132"/>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a:bodyPr>
          <a:lstStyle/>
          <a:p>
            <a:r>
              <a:rPr lang="zh-CN" altLang="en-US" dirty="0"/>
              <a:t>选择电子书格式</a:t>
            </a:r>
            <a:endParaRPr lang="en-US"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102237"/>
            <a:ext cx="9614266" cy="3333732"/>
          </a:xfrm>
        </p:spPr>
        <p:txBody>
          <a:bodyPr>
            <a:normAutofit/>
          </a:bodyPr>
          <a:lstStyle/>
          <a:p>
            <a:r>
              <a:rPr lang="zh-CN" altLang="en-US" dirty="0"/>
              <a:t>只有在包含经文为“是”时才能选择。
你的选择取决于你想使用的电子阅读器</a:t>
            </a:r>
            <a:r>
              <a:rPr lang="en-US" dirty="0"/>
              <a:t>.  </a:t>
            </a:r>
          </a:p>
          <a:p>
            <a:pPr lvl="1"/>
            <a:r>
              <a:rPr lang="en-US" altLang="zh-CN" dirty="0"/>
              <a:t>PDF – </a:t>
            </a:r>
            <a:r>
              <a:rPr lang="zh-CN" altLang="en-US" dirty="0"/>
              <a:t>一种通用格式，供网页浏览器及大多数其他电子阅读器使用。
</a:t>
            </a:r>
            <a:r>
              <a:rPr lang="en-US" altLang="zh-CN" dirty="0"/>
              <a:t>EPUB——</a:t>
            </a:r>
            <a:r>
              <a:rPr lang="zh-CN" altLang="en-US" dirty="0"/>
              <a:t>该选集用于</a:t>
            </a:r>
            <a:r>
              <a:rPr lang="en-US" altLang="zh-CN" dirty="0"/>
              <a:t>Barnes and Noble Nook</a:t>
            </a:r>
            <a:r>
              <a:rPr lang="zh-CN" altLang="en-US" dirty="0"/>
              <a:t>应用、亚马逊</a:t>
            </a:r>
            <a:r>
              <a:rPr lang="en-US" altLang="zh-CN" dirty="0"/>
              <a:t>Kindle</a:t>
            </a:r>
            <a:r>
              <a:rPr lang="zh-CN" altLang="en-US" dirty="0"/>
              <a:t>应用及大多数其他电子阅读器应用</a:t>
            </a:r>
            <a:r>
              <a:rPr lang="en-US" dirty="0"/>
              <a:t>.</a:t>
            </a:r>
          </a:p>
          <a:p>
            <a:pPr lvl="2"/>
            <a:r>
              <a:rPr lang="en-US" altLang="zh-CN" dirty="0"/>
              <a:t>EPUB</a:t>
            </a:r>
            <a:r>
              <a:rPr lang="zh-CN" altLang="en-US" dirty="0"/>
              <a:t>电子书文件体积明显更小</a:t>
            </a:r>
            <a:r>
              <a:rPr lang="en-US" dirty="0"/>
              <a:t>.</a:t>
            </a:r>
          </a:p>
          <a:p>
            <a:pPr marL="0" indent="0">
              <a:buNone/>
            </a:pPr>
            <a:endParaRPr lang="en-US" dirty="0"/>
          </a:p>
          <a:p>
            <a:pPr marL="0" indent="0">
              <a:buNone/>
            </a:pPr>
            <a:r>
              <a:rPr lang="zh-CN" altLang="en-US" dirty="0"/>
              <a:t>你只能从中选择其中一种。如果你希望阅读计划采用其他格式（如</a:t>
            </a:r>
            <a:r>
              <a:rPr lang="en-US" altLang="zh-CN" dirty="0"/>
              <a:t>txt</a:t>
            </a:r>
            <a:r>
              <a:rPr lang="zh-CN" altLang="en-US" dirty="0"/>
              <a:t>、</a:t>
            </a:r>
            <a:r>
              <a:rPr lang="en-US" altLang="zh-CN" dirty="0"/>
              <a:t>docx</a:t>
            </a:r>
            <a:r>
              <a:rPr lang="zh-CN" altLang="en-US" dirty="0"/>
              <a:t>、</a:t>
            </a:r>
            <a:r>
              <a:rPr lang="en-US" altLang="zh-CN" dirty="0"/>
              <a:t>mobi</a:t>
            </a:r>
            <a:r>
              <a:rPr lang="zh-CN" altLang="en-US" dirty="0"/>
              <a:t>等），请在“输入任何额外请求”文本框中告知我们，我们会尽力配合。</a:t>
            </a:r>
            <a:endParaRPr lang="en-US" dirty="0"/>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406282"/>
            <a:ext cx="3049046" cy="530351"/>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zh-CN" altLang="en-US" dirty="0"/>
              <a:t>如果你包含经文，请选择</a:t>
            </a:r>
            <a:r>
              <a:rPr lang="en-US" altLang="zh-CN" dirty="0"/>
              <a:t>PDF</a:t>
            </a:r>
            <a:r>
              <a:rPr lang="zh-CN" altLang="en-US" dirty="0"/>
              <a:t>和</a:t>
            </a:r>
            <a:r>
              <a:rPr lang="en-US" altLang="zh-CN" dirty="0"/>
              <a:t>Epub</a:t>
            </a:r>
            <a:r>
              <a:rPr lang="en-US" dirty="0"/>
              <a:t>.</a:t>
            </a:r>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406283"/>
            <a:ext cx="6135443" cy="69595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zh-CN" altLang="en-US" dirty="0"/>
              <a:t>如果你的版本有版权保护，或者你选择了指南，这个选择会被锁定，默认是</a:t>
            </a:r>
            <a:r>
              <a:rPr lang="en-US" altLang="zh-CN" dirty="0"/>
              <a:t>PDF</a:t>
            </a:r>
            <a:r>
              <a:rPr lang="zh-CN" altLang="en-US" dirty="0"/>
              <a:t>图表。</a:t>
            </a:r>
            <a:endParaRPr lang="en-US" dirty="0"/>
          </a:p>
        </p:txBody>
      </p:sp>
      <p:pic>
        <p:nvPicPr>
          <p:cNvPr id="5" name="Picture 4">
            <a:extLst>
              <a:ext uri="{FF2B5EF4-FFF2-40B4-BE49-F238E27FC236}">
                <a16:creationId xmlns:a16="http://schemas.microsoft.com/office/drawing/2014/main" id="{172837AE-F534-4121-B1A2-86B7C4EACEFB}"/>
              </a:ext>
            </a:extLst>
          </p:cNvPr>
          <p:cNvPicPr>
            <a:picLocks noChangeAspect="1"/>
          </p:cNvPicPr>
          <p:nvPr/>
        </p:nvPicPr>
        <p:blipFill rotWithShape="1">
          <a:blip r:embed="rId2"/>
          <a:srcRect l="17315" t="33004" r="50850" b="45014"/>
          <a:stretch/>
        </p:blipFill>
        <p:spPr>
          <a:xfrm>
            <a:off x="1685503" y="882897"/>
            <a:ext cx="3881336" cy="1440583"/>
          </a:xfrm>
          <a:prstGeom prst="rect">
            <a:avLst/>
          </a:prstGeom>
        </p:spPr>
      </p:pic>
      <p:pic>
        <p:nvPicPr>
          <p:cNvPr id="9" name="Picture 8">
            <a:extLst>
              <a:ext uri="{FF2B5EF4-FFF2-40B4-BE49-F238E27FC236}">
                <a16:creationId xmlns:a16="http://schemas.microsoft.com/office/drawing/2014/main" id="{38CA587B-B855-4A12-B44C-2B1EC174F9D3}"/>
              </a:ext>
            </a:extLst>
          </p:cNvPr>
          <p:cNvPicPr>
            <a:picLocks noChangeAspect="1"/>
          </p:cNvPicPr>
          <p:nvPr/>
        </p:nvPicPr>
        <p:blipFill rotWithShape="1">
          <a:blip r:embed="rId3"/>
          <a:srcRect l="17553" t="33130" r="51250" b="56250"/>
          <a:stretch/>
        </p:blipFill>
        <p:spPr>
          <a:xfrm>
            <a:off x="5566839" y="1215957"/>
            <a:ext cx="6052823" cy="1107523"/>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592925" y="476057"/>
            <a:ext cx="8911687" cy="596605"/>
          </a:xfrm>
        </p:spPr>
        <p:txBody>
          <a:bodyPr>
            <a:normAutofit/>
          </a:bodyPr>
          <a:lstStyle/>
          <a:p>
            <a:r>
              <a:rPr lang="zh-CN" altLang="en-US" sz="2800" dirty="0"/>
              <a:t>耶稣讲话经文的可选字体</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4654063"/>
            <a:ext cx="8915400" cy="1931376"/>
          </a:xfrm>
        </p:spPr>
        <p:txBody>
          <a:bodyPr>
            <a:normAutofit/>
          </a:bodyPr>
          <a:lstStyle/>
          <a:p>
            <a:r>
              <a:rPr lang="zh-CN" altLang="en-US" dirty="0"/>
              <a:t>耶稣所说的整节经文可以选择用红色或加粗斜体字体</a:t>
            </a:r>
            <a:r>
              <a:rPr lang="en-US" dirty="0"/>
              <a:t>.</a:t>
            </a:r>
          </a:p>
          <a:p>
            <a:pPr lvl="1"/>
            <a:r>
              <a:rPr lang="zh-CN" altLang="en-US" dirty="0"/>
              <a:t>跳过这个选项，或者选择无以使用默认字体</a:t>
            </a:r>
            <a:r>
              <a:rPr lang="en-US" dirty="0"/>
              <a:t>.</a:t>
            </a:r>
          </a:p>
          <a:p>
            <a:r>
              <a:rPr lang="zh-CN" altLang="en-US" dirty="0"/>
              <a:t>此选项仅在包含经文时使用。
可选字体不包含交叉引用文本</a:t>
            </a:r>
            <a:r>
              <a:rPr lang="en-US" dirty="0"/>
              <a:t>.</a:t>
            </a:r>
          </a:p>
        </p:txBody>
      </p:sp>
      <p:pic>
        <p:nvPicPr>
          <p:cNvPr id="6" name="Picture 5">
            <a:extLst>
              <a:ext uri="{FF2B5EF4-FFF2-40B4-BE49-F238E27FC236}">
                <a16:creationId xmlns:a16="http://schemas.microsoft.com/office/drawing/2014/main" id="{9246465D-D562-4C0A-AB91-FD7E3DB5561B}"/>
              </a:ext>
            </a:extLst>
          </p:cNvPr>
          <p:cNvPicPr>
            <a:picLocks noChangeAspect="1"/>
          </p:cNvPicPr>
          <p:nvPr/>
        </p:nvPicPr>
        <p:blipFill rotWithShape="1">
          <a:blip r:embed="rId2"/>
          <a:srcRect l="50000" t="43098" r="18458" b="33300"/>
          <a:stretch/>
        </p:blipFill>
        <p:spPr>
          <a:xfrm>
            <a:off x="2589211" y="1072662"/>
            <a:ext cx="6983411" cy="2808674"/>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592925" y="397676"/>
            <a:ext cx="8911687" cy="1280890"/>
          </a:xfrm>
        </p:spPr>
        <p:txBody>
          <a:bodyPr>
            <a:normAutofit/>
          </a:bodyPr>
          <a:lstStyle/>
          <a:p>
            <a:r>
              <a:rPr lang="zh-CN" altLang="en-US" dirty="0"/>
              <a:t>可选：如果您希望未来不再收到</a:t>
            </a:r>
            <a:r>
              <a:rPr lang="en-US" altLang="zh-CN" dirty="0"/>
              <a:t>WBP</a:t>
            </a:r>
            <a:r>
              <a:rPr lang="zh-CN" altLang="en-US" dirty="0"/>
              <a:t>的电子邮件，请选择“否”</a:t>
            </a:r>
            <a:endParaRPr lang="en-US" dirty="0"/>
          </a:p>
        </p:txBody>
      </p:sp>
      <p:pic>
        <p:nvPicPr>
          <p:cNvPr id="4" name="Picture 3">
            <a:extLst>
              <a:ext uri="{FF2B5EF4-FFF2-40B4-BE49-F238E27FC236}">
                <a16:creationId xmlns:a16="http://schemas.microsoft.com/office/drawing/2014/main" id="{B53C7656-CC60-425A-BB5B-EFFDD09342D2}"/>
              </a:ext>
            </a:extLst>
          </p:cNvPr>
          <p:cNvPicPr>
            <a:picLocks noChangeAspect="1"/>
          </p:cNvPicPr>
          <p:nvPr/>
        </p:nvPicPr>
        <p:blipFill rotWithShape="1">
          <a:blip r:embed="rId2"/>
          <a:srcRect l="16915" t="52895" r="50851" b="27559"/>
          <a:stretch/>
        </p:blipFill>
        <p:spPr>
          <a:xfrm>
            <a:off x="2684834" y="1760705"/>
            <a:ext cx="6983967" cy="2276273"/>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73D51F9-B066-49AE-B01D-0573EAFB59A0}"/>
              </a:ext>
            </a:extLst>
          </p:cNvPr>
          <p:cNvPicPr>
            <a:picLocks noChangeAspect="1"/>
          </p:cNvPicPr>
          <p:nvPr/>
        </p:nvPicPr>
        <p:blipFill rotWithShape="1">
          <a:blip r:embed="rId2"/>
          <a:srcRect l="2075" t="14151" r="23450" b="50000"/>
          <a:stretch/>
        </p:blipFill>
        <p:spPr>
          <a:xfrm>
            <a:off x="492834" y="1733894"/>
            <a:ext cx="10828314" cy="2801566"/>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0"/>
            <a:ext cx="9332912" cy="1280890"/>
          </a:xfrm>
        </p:spPr>
        <p:txBody>
          <a:bodyPr/>
          <a:lstStyle/>
          <a:p>
            <a:r>
              <a:rPr lang="zh-CN" altLang="en-US" dirty="0"/>
              <a:t>前往电子书请求页面</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7570646" y="1909605"/>
            <a:ext cx="911206"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p:cNvCxnSpPr>
          <p:nvPr/>
        </p:nvCxnSpPr>
        <p:spPr>
          <a:xfrm>
            <a:off x="6274340" y="1264555"/>
            <a:ext cx="1342417" cy="7587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zh-CN" altLang="en-US" dirty="0"/>
              <a:t>可选：请在此输入任何额外请求</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a:bodyPr>
          <a:lstStyle/>
          <a:p>
            <a:r>
              <a:rPr lang="zh-CN" altLang="en-US" dirty="0"/>
              <a:t>您可以在自由文本框中提出任何额外请求。  
例如，您可能希望阅读计划有多种格式，或者与列表中不同的格式。如果可以，我们会满足任何请求。 
你可以尝试混搭。比如从一个版本选旧约，从另一个版本选新约</a:t>
            </a:r>
            <a:r>
              <a:rPr lang="en-US" dirty="0"/>
              <a:t>.</a:t>
            </a:r>
          </a:p>
          <a:p>
            <a:pPr lvl="1"/>
            <a:r>
              <a:rPr lang="zh-CN" altLang="en-US" dirty="0"/>
              <a:t>这可以通过额外的请求完成，或者通过我们的“联系我们”页面发送通知。
这类请求我们处理会花更长时间</a:t>
            </a:r>
            <a:r>
              <a:rPr lang="en-US" dirty="0"/>
              <a:t>. </a:t>
            </a:r>
          </a:p>
        </p:txBody>
      </p:sp>
      <p:pic>
        <p:nvPicPr>
          <p:cNvPr id="5" name="Picture 4">
            <a:extLst>
              <a:ext uri="{FF2B5EF4-FFF2-40B4-BE49-F238E27FC236}">
                <a16:creationId xmlns:a16="http://schemas.microsoft.com/office/drawing/2014/main" id="{D6F09CDB-416D-4FD4-98FB-5EE42E558315}"/>
              </a:ext>
            </a:extLst>
          </p:cNvPr>
          <p:cNvPicPr>
            <a:picLocks noChangeAspect="1"/>
          </p:cNvPicPr>
          <p:nvPr/>
        </p:nvPicPr>
        <p:blipFill rotWithShape="1">
          <a:blip r:embed="rId2"/>
          <a:srcRect l="50000" t="51855" r="17580" b="36269"/>
          <a:stretch/>
        </p:blipFill>
        <p:spPr>
          <a:xfrm>
            <a:off x="2730229" y="1410511"/>
            <a:ext cx="7707709" cy="1517515"/>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zh-CN" altLang="en-US" dirty="0"/>
              <a:t>请告诉我们你是怎么知道我们的，以及这是你第一次读圣经</a:t>
            </a:r>
            <a:endParaRPr lang="en-US"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54719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zh-CN" altLang="en-US" sz="2000" dirty="0"/>
              <a:t>这些信息将帮助我们接触尽可能多的人。</a:t>
            </a:r>
            <a:endParaRPr lang="en-US" sz="2000" dirty="0"/>
          </a:p>
        </p:txBody>
      </p:sp>
      <p:pic>
        <p:nvPicPr>
          <p:cNvPr id="5" name="Picture 4">
            <a:extLst>
              <a:ext uri="{FF2B5EF4-FFF2-40B4-BE49-F238E27FC236}">
                <a16:creationId xmlns:a16="http://schemas.microsoft.com/office/drawing/2014/main" id="{9B8B502B-8F01-4A61-9EAE-776223BC735B}"/>
              </a:ext>
            </a:extLst>
          </p:cNvPr>
          <p:cNvPicPr>
            <a:picLocks noChangeAspect="1"/>
          </p:cNvPicPr>
          <p:nvPr/>
        </p:nvPicPr>
        <p:blipFill rotWithShape="1">
          <a:blip r:embed="rId2"/>
          <a:srcRect l="17394" t="63286" r="59069" b="17168"/>
          <a:stretch/>
        </p:blipFill>
        <p:spPr>
          <a:xfrm>
            <a:off x="2714017" y="1904999"/>
            <a:ext cx="5277658" cy="2355715"/>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677152"/>
          </a:xfrm>
        </p:spPr>
        <p:txBody>
          <a:bodyPr/>
          <a:lstStyle/>
          <a:p>
            <a:r>
              <a:rPr lang="ja-JP" altLang="en-US" dirty="0"/>
              <a:t>点击提交</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a:bodyPr>
          <a:lstStyle/>
          <a:p>
            <a:r>
              <a:rPr lang="zh-CN" altLang="en-US" dirty="0"/>
              <a:t>如果您已完整填写表格且未错过必填选项，您将被引导至确认页面。
如果你错过了某个选项，系统会提示你填写该栏或选择</a:t>
            </a:r>
            <a:r>
              <a:rPr lang="en-US" dirty="0"/>
              <a:t>.  </a:t>
            </a:r>
          </a:p>
        </p:txBody>
      </p:sp>
      <p:pic>
        <p:nvPicPr>
          <p:cNvPr id="7" name="Picture 6">
            <a:extLst>
              <a:ext uri="{FF2B5EF4-FFF2-40B4-BE49-F238E27FC236}">
                <a16:creationId xmlns:a16="http://schemas.microsoft.com/office/drawing/2014/main" id="{391FF225-2DCF-44EA-93D5-A4358586B94F}"/>
              </a:ext>
            </a:extLst>
          </p:cNvPr>
          <p:cNvPicPr>
            <a:picLocks noChangeAspect="1"/>
          </p:cNvPicPr>
          <p:nvPr/>
        </p:nvPicPr>
        <p:blipFill rotWithShape="1">
          <a:blip r:embed="rId2"/>
          <a:srcRect l="16755" t="83223" r="73112" b="8807"/>
          <a:stretch/>
        </p:blipFill>
        <p:spPr>
          <a:xfrm>
            <a:off x="2589212" y="1303134"/>
            <a:ext cx="2946176" cy="1245514"/>
          </a:xfrm>
          <a:prstGeom prst="rect">
            <a:avLst/>
          </a:prstGeom>
        </p:spPr>
      </p:pic>
      <p:pic>
        <p:nvPicPr>
          <p:cNvPr id="8" name="Picture 7">
            <a:extLst>
              <a:ext uri="{FF2B5EF4-FFF2-40B4-BE49-F238E27FC236}">
                <a16:creationId xmlns:a16="http://schemas.microsoft.com/office/drawing/2014/main" id="{05BBA48F-4171-4811-B770-30C484E87EC1}"/>
              </a:ext>
            </a:extLst>
          </p:cNvPr>
          <p:cNvPicPr>
            <a:picLocks noChangeAspect="1"/>
          </p:cNvPicPr>
          <p:nvPr/>
        </p:nvPicPr>
        <p:blipFill rotWithShape="1">
          <a:blip r:embed="rId3"/>
          <a:srcRect l="50000" t="40574" r="18046" b="44937"/>
          <a:stretch/>
        </p:blipFill>
        <p:spPr>
          <a:xfrm>
            <a:off x="2710773" y="3979174"/>
            <a:ext cx="7182068" cy="1750419"/>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204546" y="143465"/>
            <a:ext cx="2927839" cy="395797"/>
          </a:xfrm>
        </p:spPr>
        <p:txBody>
          <a:bodyPr>
            <a:normAutofit fontScale="90000"/>
          </a:bodyPr>
          <a:lstStyle/>
          <a:p>
            <a:r>
              <a:rPr lang="ja-JP" altLang="en-US" sz="2000" dirty="0"/>
              <a:t>坚振页面</a:t>
            </a:r>
            <a:endParaRPr lang="en-US" sz="2000" dirty="0"/>
          </a:p>
        </p:txBody>
      </p:sp>
      <p:pic>
        <p:nvPicPr>
          <p:cNvPr id="4" name="Picture 3">
            <a:extLst>
              <a:ext uri="{FF2B5EF4-FFF2-40B4-BE49-F238E27FC236}">
                <a16:creationId xmlns:a16="http://schemas.microsoft.com/office/drawing/2014/main" id="{886332E2-5744-4155-B17D-7C233CC541EC}"/>
              </a:ext>
            </a:extLst>
          </p:cNvPr>
          <p:cNvPicPr>
            <a:picLocks noChangeAspect="1"/>
          </p:cNvPicPr>
          <p:nvPr/>
        </p:nvPicPr>
        <p:blipFill rotWithShape="1">
          <a:blip r:embed="rId2"/>
          <a:srcRect l="38537" t="13558" r="38883" b="14745"/>
          <a:stretch/>
        </p:blipFill>
        <p:spPr>
          <a:xfrm>
            <a:off x="3784060" y="143465"/>
            <a:ext cx="3852153" cy="6574523"/>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r>
              <a:rPr lang="ja-JP" altLang="en-US" sz="3200" dirty="0"/>
              <a:t>确认页继续</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r>
              <a:rPr lang="zh-CN" altLang="en-US" dirty="0"/>
              <a:t>如果您对选择满意，请点击确认并发送请求。
如果没有，你可以回去编辑</a:t>
            </a:r>
            <a:r>
              <a:rPr lang="en-US" dirty="0"/>
              <a:t>.</a:t>
            </a:r>
          </a:p>
        </p:txBody>
      </p:sp>
      <p:pic>
        <p:nvPicPr>
          <p:cNvPr id="6" name="Picture 5">
            <a:extLst>
              <a:ext uri="{FF2B5EF4-FFF2-40B4-BE49-F238E27FC236}">
                <a16:creationId xmlns:a16="http://schemas.microsoft.com/office/drawing/2014/main" id="{DDBD0CB7-1606-4044-8295-B1472BDFFE59}"/>
              </a:ext>
            </a:extLst>
          </p:cNvPr>
          <p:cNvPicPr>
            <a:picLocks noChangeAspect="1"/>
          </p:cNvPicPr>
          <p:nvPr/>
        </p:nvPicPr>
        <p:blipFill rotWithShape="1">
          <a:blip r:embed="rId2"/>
          <a:srcRect l="26648" t="85552" r="57793" b="6432"/>
          <a:stretch/>
        </p:blipFill>
        <p:spPr>
          <a:xfrm>
            <a:off x="2592925" y="963491"/>
            <a:ext cx="4354192" cy="1205777"/>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r>
              <a:rPr lang="zh-CN" altLang="en-US" dirty="0"/>
              <a:t>成功提交页面</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a:bodyPr>
          <a:lstStyle/>
          <a:p>
            <a:r>
              <a:rPr lang="zh-CN" altLang="en-US" dirty="0"/>
              <a:t>将 </a:t>
            </a:r>
            <a:r>
              <a:rPr lang="en-US" altLang="zh-CN" dirty="0"/>
              <a:t>gary@worldbibleplans.com </a:t>
            </a:r>
            <a:r>
              <a:rPr lang="zh-CN" altLang="en-US" dirty="0"/>
              <a:t>添加到你的安全寄件人名单至关重要</a:t>
            </a:r>
            <a:r>
              <a:rPr lang="en-US" dirty="0"/>
              <a:t>.</a:t>
            </a:r>
          </a:p>
          <a:p>
            <a:pPr lvl="1"/>
            <a:r>
              <a:rPr lang="zh-CN" altLang="en-US" dirty="0"/>
              <a:t>否则，你的附件或链接可能会被放入垃圾邮件或垃圾邮件文件夹</a:t>
            </a:r>
            <a:r>
              <a:rPr lang="en-US" dirty="0"/>
              <a:t>.</a:t>
            </a:r>
          </a:p>
          <a:p>
            <a:r>
              <a:rPr lang="zh-CN" altLang="en-US" dirty="0"/>
              <a:t>除非有减轻情节，申请的处理时间不到</a:t>
            </a:r>
            <a:r>
              <a:rPr lang="en-US" altLang="zh-CN" dirty="0"/>
              <a:t>24</a:t>
            </a:r>
            <a:r>
              <a:rPr lang="zh-CN" altLang="en-US" dirty="0"/>
              <a:t>小时</a:t>
            </a:r>
            <a:r>
              <a:rPr lang="en-US" dirty="0"/>
              <a:t>.</a:t>
            </a:r>
          </a:p>
          <a:p>
            <a:pPr lvl="1"/>
            <a:r>
              <a:rPr lang="zh-CN" altLang="en-US" dirty="0"/>
              <a:t>如果你在</a:t>
            </a:r>
            <a:r>
              <a:rPr lang="en-US" altLang="zh-CN" dirty="0"/>
              <a:t>24</a:t>
            </a:r>
            <a:r>
              <a:rPr lang="zh-CN" altLang="en-US" dirty="0"/>
              <a:t>小时内没有收到 </a:t>
            </a:r>
            <a:r>
              <a:rPr lang="en-US" altLang="zh-CN" dirty="0"/>
              <a:t>gary@worldbibleplans.com </a:t>
            </a:r>
            <a:r>
              <a:rPr lang="zh-CN" altLang="en-US" dirty="0"/>
              <a:t>的邮件，请检查你的垃圾邮件或垃圾邮件文件夹</a:t>
            </a:r>
            <a:r>
              <a:rPr lang="en-US" dirty="0"/>
              <a:t>.</a:t>
            </a:r>
          </a:p>
          <a:p>
            <a:pPr lvl="2"/>
            <a:r>
              <a:rPr lang="zh-CN" altLang="en-US" dirty="0"/>
              <a:t>如果您仍未收到我们的邮件，请通过我们的“联系我们”页面发送通知。</a:t>
            </a:r>
            <a:endParaRPr lang="en-US" dirty="0"/>
          </a:p>
        </p:txBody>
      </p:sp>
      <p:pic>
        <p:nvPicPr>
          <p:cNvPr id="5" name="Picture 4">
            <a:extLst>
              <a:ext uri="{FF2B5EF4-FFF2-40B4-BE49-F238E27FC236}">
                <a16:creationId xmlns:a16="http://schemas.microsoft.com/office/drawing/2014/main" id="{CBDB4DB2-E3FD-4423-A444-55E77C0044EF}"/>
              </a:ext>
            </a:extLst>
          </p:cNvPr>
          <p:cNvPicPr>
            <a:picLocks noChangeAspect="1"/>
          </p:cNvPicPr>
          <p:nvPr/>
        </p:nvPicPr>
        <p:blipFill rotWithShape="1">
          <a:blip r:embed="rId2"/>
          <a:srcRect l="10474" t="31773" r="10536" b="50000"/>
          <a:stretch/>
        </p:blipFill>
        <p:spPr>
          <a:xfrm>
            <a:off x="2592925" y="1589209"/>
            <a:ext cx="6967814" cy="2126755"/>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592925" y="119008"/>
            <a:ext cx="8911687" cy="525421"/>
          </a:xfrm>
        </p:spPr>
        <p:txBody>
          <a:bodyPr>
            <a:normAutofit/>
          </a:bodyPr>
          <a:lstStyle/>
          <a:p>
            <a:r>
              <a:rPr lang="zh-CN" altLang="en-US" sz="2000" dirty="0"/>
              <a:t>这是申请表</a:t>
            </a:r>
            <a:r>
              <a:rPr lang="en-US" altLang="zh-CN" sz="2000" dirty="0"/>
              <a:t>——</a:t>
            </a:r>
            <a:r>
              <a:rPr lang="zh-CN" altLang="en-US" sz="2000" dirty="0"/>
              <a:t>我们将在以下幻灯片中详细解析</a:t>
            </a:r>
            <a:endParaRPr lang="en-US" sz="2000" dirty="0"/>
          </a:p>
        </p:txBody>
      </p:sp>
      <p:pic>
        <p:nvPicPr>
          <p:cNvPr id="4" name="Picture 3">
            <a:extLst>
              <a:ext uri="{FF2B5EF4-FFF2-40B4-BE49-F238E27FC236}">
                <a16:creationId xmlns:a16="http://schemas.microsoft.com/office/drawing/2014/main" id="{104F10F9-C675-44A7-AC45-72E753EA65C9}"/>
              </a:ext>
            </a:extLst>
          </p:cNvPr>
          <p:cNvPicPr>
            <a:picLocks noChangeAspect="1"/>
          </p:cNvPicPr>
          <p:nvPr/>
        </p:nvPicPr>
        <p:blipFill rotWithShape="1">
          <a:blip r:embed="rId2"/>
          <a:srcRect l="32952" t="23801" r="33458" b="4503"/>
          <a:stretch/>
        </p:blipFill>
        <p:spPr>
          <a:xfrm>
            <a:off x="3424134" y="644428"/>
            <a:ext cx="5161600" cy="5921741"/>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ja-JP" altLang="en-US" sz="3200" dirty="0"/>
              <a:t>形式的机制</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a:bodyPr>
          <a:lstStyle/>
          <a:p>
            <a:r>
              <a:rPr lang="zh-CN" altLang="en-US" dirty="0"/>
              <a:t>填写表格时，从左到右、从上到下非常重要</a:t>
            </a:r>
            <a:r>
              <a:rPr lang="en-US" u="sng" dirty="0"/>
              <a:t>.</a:t>
            </a:r>
          </a:p>
          <a:p>
            <a:pPr lvl="1"/>
            <a:r>
              <a:rPr lang="zh-CN" altLang="en-US" dirty="0"/>
              <a:t>如果你填写表格的某个部分，然后对已选中的字段做了更改，所有选择都会恢复默认，你所做的选择也会丢失</a:t>
            </a:r>
            <a:r>
              <a:rPr lang="en-US" dirty="0"/>
              <a:t>.</a:t>
            </a:r>
          </a:p>
          <a:p>
            <a:pPr lvl="2"/>
            <a:r>
              <a:rPr lang="zh-CN" altLang="en-US" dirty="0"/>
              <a:t>例如，如果你选择了一个版本并填写了表单的其他部分，然后再回头更改版本，你就必须重新填写所有后续字段</a:t>
            </a:r>
            <a:r>
              <a:rPr lang="en-US" dirty="0"/>
              <a:t>.</a:t>
            </a:r>
          </a:p>
        </p:txBody>
      </p:sp>
      <p:pic>
        <p:nvPicPr>
          <p:cNvPr id="6" name="Picture 5">
            <a:extLst>
              <a:ext uri="{FF2B5EF4-FFF2-40B4-BE49-F238E27FC236}">
                <a16:creationId xmlns:a16="http://schemas.microsoft.com/office/drawing/2014/main" id="{343E101A-13D9-4480-80AC-46D447FEBB20}"/>
              </a:ext>
            </a:extLst>
          </p:cNvPr>
          <p:cNvPicPr>
            <a:picLocks noChangeAspect="1"/>
          </p:cNvPicPr>
          <p:nvPr/>
        </p:nvPicPr>
        <p:blipFill rotWithShape="1">
          <a:blip r:embed="rId2"/>
          <a:srcRect l="7437" t="32057" r="10730" b="35177"/>
          <a:stretch/>
        </p:blipFill>
        <p:spPr>
          <a:xfrm>
            <a:off x="2675107" y="963037"/>
            <a:ext cx="7097399" cy="3093396"/>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zh-CN" altLang="en-US" sz="3200" dirty="0"/>
              <a:t>形式的逻辑规则</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zh-CN" altLang="en-US" sz="2400" dirty="0"/>
              <a:t>根据你的选择，某些选项将无法使用。</a:t>
            </a:r>
            <a:r>
              <a:rPr lang="en-US" sz="2400" dirty="0"/>
              <a:t>.</a:t>
            </a:r>
          </a:p>
          <a:p>
            <a:pPr lvl="1"/>
            <a:r>
              <a:rPr lang="zh-CN" altLang="en-US" sz="2000" dirty="0"/>
              <a:t>有时整个下拉菜单都会影响。
有时只有下拉菜单中的选择</a:t>
            </a:r>
            <a:r>
              <a:rPr lang="en-US" sz="2000" dirty="0"/>
              <a:t>.</a:t>
            </a:r>
          </a:p>
          <a:p>
            <a:pPr lvl="2"/>
            <a:r>
              <a:rPr lang="zh-CN" altLang="en-US" sz="1800" dirty="0"/>
              <a:t>例如：如果您选择了有版权的版本，我们无法提供经文，只能提供指南</a:t>
            </a:r>
            <a:r>
              <a:rPr lang="en-US" sz="1800" dirty="0"/>
              <a:t>.</a:t>
            </a:r>
          </a:p>
          <a:p>
            <a:pPr lvl="3"/>
            <a:r>
              <a:rPr lang="zh-CN" altLang="en-US" sz="1600" dirty="0"/>
              <a:t>选择书籍将被锁定。
包含经文将被锁定</a:t>
            </a:r>
            <a:r>
              <a:rPr lang="en-US" sz="1600" dirty="0"/>
              <a:t>. </a:t>
            </a:r>
          </a:p>
          <a:p>
            <a:pPr lvl="4"/>
            <a:r>
              <a:rPr lang="zh-CN" altLang="en-US" sz="1600" dirty="0"/>
              <a:t>不。只提供指南会默认</a:t>
            </a:r>
            <a:r>
              <a:rPr lang="en-US" sz="1600" dirty="0"/>
              <a:t>.</a:t>
            </a:r>
          </a:p>
          <a:p>
            <a:pPr lvl="3"/>
            <a:r>
              <a:rPr lang="zh-CN" altLang="en-US" sz="1600" dirty="0"/>
              <a:t>包含交叉引用将被锁定。
选择段落</a:t>
            </a:r>
            <a:r>
              <a:rPr lang="en-US" altLang="zh-CN" sz="1600" dirty="0"/>
              <a:t>/</a:t>
            </a:r>
            <a:r>
              <a:rPr lang="zh-CN" altLang="en-US" sz="1600" dirty="0"/>
              <a:t>经文将被锁定。
选择的电子书格式将被锁定</a:t>
            </a:r>
            <a:r>
              <a:rPr lang="en-US" sz="1600" dirty="0"/>
              <a:t>.</a:t>
            </a:r>
          </a:p>
          <a:p>
            <a:pPr lvl="4"/>
            <a:r>
              <a:rPr lang="en-US" sz="1600" dirty="0"/>
              <a:t>PDF</a:t>
            </a:r>
            <a:r>
              <a:rPr lang="ja-JP" altLang="en-US" sz="1600" dirty="0"/>
              <a:t>图表将默认</a:t>
            </a:r>
            <a:r>
              <a:rPr lang="en-US" sz="1600" dirty="0"/>
              <a:t>.</a:t>
            </a:r>
          </a:p>
          <a:p>
            <a:pPr lvl="3"/>
            <a:r>
              <a:rPr lang="zh-CN" altLang="en-US" sz="1600" dirty="0"/>
              <a:t>耶稣说话经文的可选字体将被锁定</a:t>
            </a:r>
            <a:r>
              <a:rPr lang="en-US" sz="1600" dirty="0"/>
              <a:t>.</a:t>
            </a:r>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zh-CN" altLang="en-US" sz="3200" dirty="0"/>
              <a:t>形式的逻辑规则继续</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483577"/>
          </a:xfrm>
        </p:spPr>
        <p:txBody>
          <a:bodyPr>
            <a:normAutofit/>
          </a:bodyPr>
          <a:lstStyle/>
          <a:p>
            <a:r>
              <a:rPr lang="zh-CN" altLang="en-US" dirty="0"/>
              <a:t>另一个例子：如果你从第二组中选择一个主题</a:t>
            </a:r>
            <a:r>
              <a:rPr lang="en-US" altLang="zh-CN" dirty="0"/>
              <a:t>......</a:t>
            </a:r>
            <a:endParaRPr lang="en-US" dirty="0"/>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zh-CN" altLang="en-US" dirty="0"/>
              <a:t>时长下拉菜单中的章节时长将被灰色显示，无法选择。
解说将被锁定</a:t>
            </a:r>
            <a:r>
              <a:rPr lang="en-US" dirty="0"/>
              <a:t>.</a:t>
            </a:r>
          </a:p>
        </p:txBody>
      </p:sp>
      <p:pic>
        <p:nvPicPr>
          <p:cNvPr id="7" name="Picture 6">
            <a:extLst>
              <a:ext uri="{FF2B5EF4-FFF2-40B4-BE49-F238E27FC236}">
                <a16:creationId xmlns:a16="http://schemas.microsoft.com/office/drawing/2014/main" id="{3D52A3B7-8D94-4132-97E0-4BFB8358DFD4}"/>
              </a:ext>
            </a:extLst>
          </p:cNvPr>
          <p:cNvPicPr>
            <a:picLocks noChangeAspect="1"/>
          </p:cNvPicPr>
          <p:nvPr/>
        </p:nvPicPr>
        <p:blipFill rotWithShape="1">
          <a:blip r:embed="rId2"/>
          <a:srcRect l="17393" t="27511" r="51330" b="10957"/>
          <a:stretch/>
        </p:blipFill>
        <p:spPr>
          <a:xfrm>
            <a:off x="2665377" y="1339192"/>
            <a:ext cx="3813242" cy="4032302"/>
          </a:xfrm>
          <a:prstGeom prst="rect">
            <a:avLst/>
          </a:prstGeom>
        </p:spPr>
      </p:pic>
      <p:pic>
        <p:nvPicPr>
          <p:cNvPr id="10" name="Picture 9">
            <a:extLst>
              <a:ext uri="{FF2B5EF4-FFF2-40B4-BE49-F238E27FC236}">
                <a16:creationId xmlns:a16="http://schemas.microsoft.com/office/drawing/2014/main" id="{8CDD462E-6A91-4E03-90AE-BD2F13F755BC}"/>
              </a:ext>
            </a:extLst>
          </p:cNvPr>
          <p:cNvPicPr>
            <a:picLocks noChangeAspect="1"/>
          </p:cNvPicPr>
          <p:nvPr/>
        </p:nvPicPr>
        <p:blipFill rotWithShape="1">
          <a:blip r:embed="rId3"/>
          <a:srcRect l="61197" t="23949" r="18537" b="5097"/>
          <a:stretch/>
        </p:blipFill>
        <p:spPr>
          <a:xfrm>
            <a:off x="6630319" y="1313145"/>
            <a:ext cx="2192667" cy="4126358"/>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zh-CN" altLang="en-US" sz="3200" dirty="0"/>
              <a:t>形式的逻辑规则继续</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zh-CN" altLang="en-US" dirty="0"/>
              <a:t>有时，多个选择决定另一个选择是否被锁定</a:t>
            </a:r>
            <a:r>
              <a:rPr lang="en-US" dirty="0"/>
              <a:t>.</a:t>
            </a:r>
          </a:p>
          <a:p>
            <a:pPr lvl="1"/>
            <a:r>
              <a:rPr lang="zh-CN" altLang="en-US" dirty="0"/>
              <a:t>为了让评论可选择</a:t>
            </a:r>
            <a:r>
              <a:rPr lang="en-US" dirty="0"/>
              <a:t>:</a:t>
            </a:r>
          </a:p>
          <a:p>
            <a:pPr lvl="2"/>
            <a:r>
              <a:rPr lang="zh-CN" altLang="en-US" dirty="0"/>
              <a:t>该版本无法受版权保护。
主题必须属于第一组主题。
时长必须是章节长度</a:t>
            </a:r>
            <a:r>
              <a:rPr lang="en-US" dirty="0"/>
              <a:t>.</a:t>
            </a:r>
          </a:p>
          <a:p>
            <a:pPr lvl="2"/>
            <a:endParaRPr lang="en-US" dirty="0"/>
          </a:p>
          <a:p>
            <a:pPr lvl="1"/>
            <a:r>
              <a:rPr lang="zh-CN" altLang="en-US" dirty="0"/>
              <a:t>为了使选择段落或诗体格式可选择</a:t>
            </a:r>
            <a:r>
              <a:rPr lang="en-US" dirty="0"/>
              <a:t>:</a:t>
            </a:r>
          </a:p>
          <a:p>
            <a:pPr lvl="2"/>
            <a:r>
              <a:rPr lang="zh-CN" altLang="en-US" dirty="0"/>
              <a:t>该版本无法受版权保护。
包含圣经必须是肯定的。
必须绕过包含交叉引用，否则必须选择无交叉引用</a:t>
            </a:r>
            <a:r>
              <a:rPr lang="en-US" dirty="0"/>
              <a:t>.</a:t>
            </a:r>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1475</TotalTime>
  <Words>4591</Words>
  <Application>Microsoft Office PowerPoint</Application>
  <PresentationFormat>Widescreen</PresentationFormat>
  <Paragraphs>217</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worldbibleplans.com/languages/simplified-chinese/index.html</vt:lpstr>
      <vt:lpstr>PowerPoint Presentation</vt:lpstr>
      <vt:lpstr>欢迎来到世界圣经计划</vt:lpstr>
      <vt:lpstr>前往电子书请求页面</vt:lpstr>
      <vt:lpstr>这是申请表——我们将在以下幻灯片中详细解析</vt:lpstr>
      <vt:lpstr>形式的机制</vt:lpstr>
      <vt:lpstr>形式的逻辑规则</vt:lpstr>
      <vt:lpstr>形式的逻辑规则继续</vt:lpstr>
      <vt:lpstr>形式的逻辑规则继续</vt:lpstr>
      <vt:lpstr>告诉我们你是谁</vt:lpstr>
      <vt:lpstr>从下拉菜单中选择您的居住国家</vt:lpstr>
      <vt:lpstr>请输入您的电子邮件地址</vt:lpstr>
      <vt:lpstr>选择您的语言</vt:lpstr>
      <vt:lpstr>你选择的语言对应的版本列表会自动填充</vt:lpstr>
      <vt:lpstr>这就是你可能看到的一个例子</vt:lpstr>
      <vt:lpstr>在列表中搜索</vt:lpstr>
      <vt:lpstr>版权版本  如果您选择了受版权保护的圣经版本，表格上的部分字段将被锁定。根据法律，我们只能提供版权版本的指南。您将在版本描述末尾看到版权符号©。</vt:lpstr>
      <vt:lpstr>点击你选择开头的环形按钮</vt:lpstr>
      <vt:lpstr>下拉列表会关闭，表单会显示你选择的版本</vt:lpstr>
      <vt:lpstr>主题 </vt:lpstr>
      <vt:lpstr>主题继续 </vt:lpstr>
      <vt:lpstr>主题继续 </vt:lpstr>
      <vt:lpstr>主题继续 </vt:lpstr>
      <vt:lpstr>主题继续 </vt:lpstr>
      <vt:lpstr>如果你选择了“1本书深度探索”主题，请选择一本书。否则，这个选项将被锁定</vt:lpstr>
      <vt:lpstr>包含经文</vt:lpstr>
      <vt:lpstr>可选地选择包含交叉引用</vt:lpstr>
      <vt:lpstr>包含交叉引用——缩写示例</vt:lpstr>
      <vt:lpstr>包含交叉引用——全文示例</vt:lpstr>
      <vt:lpstr>阅读时长</vt:lpstr>
      <vt:lpstr>选择阅读频率</vt:lpstr>
      <vt:lpstr>每日精选阅读</vt:lpstr>
      <vt:lpstr>选择段落或诗体格式</vt:lpstr>
      <vt:lpstr>包含评论——逐章选择评论，纳入你的计划.</vt:lpstr>
      <vt:lpstr>按日期、日期或两者选择</vt:lpstr>
      <vt:lpstr>点击日历选择阅读开始日期。如果您选择了自定义时长，请选择阅读结束日期</vt:lpstr>
      <vt:lpstr>选择电子书格式</vt:lpstr>
      <vt:lpstr>耶稣讲话经文的可选字体</vt:lpstr>
      <vt:lpstr>可选：如果您希望未来不再收到WBP的电子邮件，请选择“否”</vt:lpstr>
      <vt:lpstr>可选：请在此输入任何额外请求</vt:lpstr>
      <vt:lpstr>请告诉我们你是怎么知道我们的，以及这是你第一次读圣经</vt:lpstr>
      <vt:lpstr>点击提交</vt:lpstr>
      <vt:lpstr>坚振页面</vt:lpstr>
      <vt:lpstr>确认页继续</vt:lpstr>
      <vt:lpstr>成功提交页面</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235</cp:revision>
  <dcterms:created xsi:type="dcterms:W3CDTF">2024-04-27T16:46:20Z</dcterms:created>
  <dcterms:modified xsi:type="dcterms:W3CDTF">2026-09-06T18:31:27Z</dcterms:modified>
</cp:coreProperties>
</file>