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11" r:id="rId3"/>
    <p:sldId id="257" r:id="rId4"/>
    <p:sldId id="293" r:id="rId5"/>
    <p:sldId id="259" r:id="rId6"/>
    <p:sldId id="298" r:id="rId7"/>
    <p:sldId id="299" r:id="rId8"/>
    <p:sldId id="300" r:id="rId9"/>
    <p:sldId id="310" r:id="rId10"/>
    <p:sldId id="260" r:id="rId11"/>
    <p:sldId id="277" r:id="rId12"/>
    <p:sldId id="276" r:id="rId13"/>
    <p:sldId id="261" r:id="rId14"/>
    <p:sldId id="262" r:id="rId15"/>
    <p:sldId id="263" r:id="rId16"/>
    <p:sldId id="301" r:id="rId17"/>
    <p:sldId id="287" r:id="rId18"/>
    <p:sldId id="264" r:id="rId19"/>
    <p:sldId id="285" r:id="rId20"/>
    <p:sldId id="302" r:id="rId21"/>
    <p:sldId id="303" r:id="rId22"/>
    <p:sldId id="304" r:id="rId23"/>
    <p:sldId id="305" r:id="rId24"/>
    <p:sldId id="306" r:id="rId25"/>
    <p:sldId id="281" r:id="rId26"/>
    <p:sldId id="265" r:id="rId27"/>
    <p:sldId id="294" r:id="rId28"/>
    <p:sldId id="295" r:id="rId29"/>
    <p:sldId id="296" r:id="rId30"/>
    <p:sldId id="266" r:id="rId31"/>
    <p:sldId id="268" r:id="rId32"/>
    <p:sldId id="280" r:id="rId33"/>
    <p:sldId id="269" r:id="rId34"/>
    <p:sldId id="291" r:id="rId35"/>
    <p:sldId id="283" r:id="rId36"/>
    <p:sldId id="275" r:id="rId37"/>
    <p:sldId id="271" r:id="rId38"/>
    <p:sldId id="292" r:id="rId39"/>
    <p:sldId id="288" r:id="rId40"/>
    <p:sldId id="289" r:id="rId41"/>
    <p:sldId id="286" r:id="rId42"/>
    <p:sldId id="273" r:id="rId43"/>
    <p:sldId id="308" r:id="rId44"/>
    <p:sldId id="309" r:id="rId45"/>
    <p:sldId id="30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8" d="100"/>
          <a:sy n="98" d="100"/>
        </p:scale>
        <p:origin x="9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9/6/2026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9/6/2026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9/6/2026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9/6/2026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9/6/2026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9/6/2026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9/6/2026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9/6/2026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9/6/2026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9/6/2026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9/6/2026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9/6/2026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9/6/2026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9/6/2026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a:xfrm>
            <a:off x="2589213" y="2514601"/>
            <a:ext cx="8915399" cy="1126284"/>
          </a:xfrm>
        </p:spPr>
        <p:txBody>
          <a:bodyPr>
            <a:normAutofit/>
          </a:bodyPr>
          <a:lstStyle/>
          <a:p>
            <a:r>
              <a:rPr lang="en-US" sz="2400" dirty="0"/>
              <a:t>worldbibleplans.com/languages/</a:t>
            </a:r>
            <a:r>
              <a:rPr lang="en-US" sz="2400" dirty="0" err="1"/>
              <a:t>serbian</a:t>
            </a:r>
            <a:r>
              <a:rPr lang="en-US" sz="2400" dirty="0"/>
              <a:t>/index.html</a:t>
            </a:r>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r>
              <a:rPr lang="az-Cyrl-AZ" sz="2400" dirty="0"/>
              <a:t>Корак по корак упутства</a:t>
            </a:r>
            <a:endParaRPr lang="en-US"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53444"/>
          </a:xfrm>
        </p:spPr>
        <p:txBody>
          <a:bodyPr>
            <a:normAutofit/>
          </a:bodyPr>
          <a:lstStyle/>
          <a:p>
            <a:r>
              <a:rPr lang="ru-RU" sz="3200" dirty="0"/>
              <a:t>Реците нам ко сте ви</a:t>
            </a:r>
            <a:endParaRPr lang="en-US" sz="3200" dirty="0"/>
          </a:p>
        </p:txBody>
      </p:sp>
      <p:sp>
        <p:nvSpPr>
          <p:cNvPr id="4" name="Content Placeholder 2">
            <a:extLst>
              <a:ext uri="{FF2B5EF4-FFF2-40B4-BE49-F238E27FC236}">
                <a16:creationId xmlns:a16="http://schemas.microsoft.com/office/drawing/2014/main" id="{1BC73BE6-B586-43AF-B323-D41274F7D4C7}"/>
              </a:ext>
            </a:extLst>
          </p:cNvPr>
          <p:cNvSpPr txBox="1">
            <a:spLocks/>
          </p:cNvSpPr>
          <p:nvPr/>
        </p:nvSpPr>
        <p:spPr>
          <a:xfrm>
            <a:off x="2381911" y="309414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az-Cyrl-AZ" dirty="0"/>
              <a:t>Ова поља су обавезна</a:t>
            </a:r>
            <a:r>
              <a:rPr lang="en-US" dirty="0"/>
              <a:t>.</a:t>
            </a:r>
          </a:p>
          <a:p>
            <a:pPr lvl="1"/>
            <a:r>
              <a:rPr lang="ru-RU" dirty="0"/>
              <a:t>Свако обавезно поље које није попуњено / изабрано ће изазвати грешку приликом слања и мораћете да попуните поље</a:t>
            </a:r>
            <a:r>
              <a:rPr lang="en-US" dirty="0"/>
              <a:t>.</a:t>
            </a:r>
          </a:p>
        </p:txBody>
      </p:sp>
      <p:pic>
        <p:nvPicPr>
          <p:cNvPr id="7" name="Picture 6">
            <a:extLst>
              <a:ext uri="{FF2B5EF4-FFF2-40B4-BE49-F238E27FC236}">
                <a16:creationId xmlns:a16="http://schemas.microsoft.com/office/drawing/2014/main" id="{DF10FAE2-FDAC-4EBA-B633-8D50A3FE1476}"/>
              </a:ext>
            </a:extLst>
          </p:cNvPr>
          <p:cNvPicPr>
            <a:picLocks noChangeAspect="1"/>
          </p:cNvPicPr>
          <p:nvPr/>
        </p:nvPicPr>
        <p:blipFill rotWithShape="1">
          <a:blip r:embed="rId2"/>
          <a:srcRect l="16611" t="35527" r="18139" b="52895"/>
          <a:stretch/>
        </p:blipFill>
        <p:spPr>
          <a:xfrm>
            <a:off x="1178028" y="1427089"/>
            <a:ext cx="9955331" cy="949503"/>
          </a:xfrm>
          <a:prstGeom prst="rect">
            <a:avLst/>
          </a:prstGeom>
        </p:spPr>
      </p:pic>
      <p:pic>
        <p:nvPicPr>
          <p:cNvPr id="9" name="Picture 8">
            <a:extLst>
              <a:ext uri="{FF2B5EF4-FFF2-40B4-BE49-F238E27FC236}">
                <a16:creationId xmlns:a16="http://schemas.microsoft.com/office/drawing/2014/main" id="{1E9208D0-7CE3-469E-A571-F1B0E2126FFA}"/>
              </a:ext>
            </a:extLst>
          </p:cNvPr>
          <p:cNvPicPr>
            <a:picLocks noChangeAspect="1"/>
          </p:cNvPicPr>
          <p:nvPr/>
        </p:nvPicPr>
        <p:blipFill rotWithShape="1">
          <a:blip r:embed="rId3"/>
          <a:srcRect l="50585" t="43840" r="18346" b="40574"/>
          <a:stretch/>
        </p:blipFill>
        <p:spPr>
          <a:xfrm>
            <a:off x="3239305" y="4193180"/>
            <a:ext cx="6311252" cy="1701781"/>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79F883-B5D9-4C90-AC28-AB8107F7D81D}"/>
              </a:ext>
            </a:extLst>
          </p:cNvPr>
          <p:cNvPicPr>
            <a:picLocks noChangeAspect="1"/>
          </p:cNvPicPr>
          <p:nvPr/>
        </p:nvPicPr>
        <p:blipFill rotWithShape="1">
          <a:blip r:embed="rId2"/>
          <a:srcRect l="17518" t="26472" r="51648" b="31805"/>
          <a:stretch/>
        </p:blipFill>
        <p:spPr>
          <a:xfrm>
            <a:off x="2592925" y="2118946"/>
            <a:ext cx="5097997" cy="3707922"/>
          </a:xfrm>
          <a:prstGeom prst="rect">
            <a:avLst/>
          </a:prstGeom>
        </p:spPr>
      </p:pic>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307590"/>
            <a:ext cx="8911687" cy="624395"/>
          </a:xfrm>
        </p:spPr>
        <p:txBody>
          <a:bodyPr>
            <a:normAutofit/>
          </a:bodyPr>
          <a:lstStyle/>
          <a:p>
            <a:r>
              <a:rPr lang="ru-RU" sz="2200" dirty="0"/>
              <a:t>Изаберите своју земљу пребивалишта са падајуће листе</a:t>
            </a:r>
            <a:endParaRPr lang="en-US" sz="3200" dirty="0"/>
          </a:p>
        </p:txBody>
      </p:sp>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1945624" y="5917220"/>
            <a:ext cx="8432234" cy="721110"/>
          </a:xfrm>
        </p:spPr>
        <p:txBody>
          <a:bodyPr>
            <a:normAutofit/>
          </a:bodyPr>
          <a:lstStyle/>
          <a:p>
            <a:pPr lvl="1"/>
            <a:r>
              <a:rPr lang="ru-RU" dirty="0"/>
              <a:t>Кликните на ваш избор земље пребивалишта</a:t>
            </a:r>
            <a:r>
              <a:rPr lang="en-US" dirty="0"/>
              <a:t>.</a:t>
            </a:r>
          </a:p>
          <a:p>
            <a:pPr lvl="2"/>
            <a:r>
              <a:rPr lang="az-Cyrl-AZ" dirty="0"/>
              <a:t>Србија у овом примеру</a:t>
            </a:r>
            <a:r>
              <a:rPr lang="en-US" dirty="0"/>
              <a:t>.</a:t>
            </a:r>
          </a:p>
        </p:txBody>
      </p:sp>
      <p:sp>
        <p:nvSpPr>
          <p:cNvPr id="6" name="Content Placeholder 2">
            <a:extLst>
              <a:ext uri="{FF2B5EF4-FFF2-40B4-BE49-F238E27FC236}">
                <a16:creationId xmlns:a16="http://schemas.microsoft.com/office/drawing/2014/main" id="{6B76DC83-9A89-45B6-BDC2-522B2BAB3FF3}"/>
              </a:ext>
            </a:extLst>
          </p:cNvPr>
          <p:cNvSpPr txBox="1">
            <a:spLocks/>
          </p:cNvSpPr>
          <p:nvPr/>
        </p:nvSpPr>
        <p:spPr>
          <a:xfrm>
            <a:off x="1945623" y="931985"/>
            <a:ext cx="9361281" cy="118696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Кликните на падајући мени да бисте видели листу земље пребивалишта</a:t>
            </a:r>
            <a:r>
              <a:rPr lang="en-US" dirty="0"/>
              <a:t>.</a:t>
            </a:r>
          </a:p>
          <a:p>
            <a:pPr lvl="1"/>
            <a:r>
              <a:rPr lang="ru-RU" dirty="0"/>
              <a:t>Дођите до избора земље пребивалишта или</a:t>
            </a:r>
            <a:endParaRPr lang="en-US" dirty="0"/>
          </a:p>
          <a:p>
            <a:pPr lvl="1"/>
            <a:r>
              <a:rPr lang="ru-RU" dirty="0"/>
              <a:t>Почните да куцате да бисте брже стигли до своје земље пребивалишта</a:t>
            </a:r>
            <a:r>
              <a:rPr lang="en-US" dirty="0"/>
              <a:t>.</a:t>
            </a:r>
          </a:p>
        </p:txBody>
      </p:sp>
      <p:sp>
        <p:nvSpPr>
          <p:cNvPr id="7" name="Oval 6">
            <a:extLst>
              <a:ext uri="{FF2B5EF4-FFF2-40B4-BE49-F238E27FC236}">
                <a16:creationId xmlns:a16="http://schemas.microsoft.com/office/drawing/2014/main" id="{E72E5A3D-2187-4C54-AD77-3EA92AAAE400}"/>
              </a:ext>
            </a:extLst>
          </p:cNvPr>
          <p:cNvSpPr/>
          <p:nvPr/>
        </p:nvSpPr>
        <p:spPr>
          <a:xfrm>
            <a:off x="2349733" y="4145611"/>
            <a:ext cx="1943906"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112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74529"/>
          </a:xfrm>
        </p:spPr>
        <p:txBody>
          <a:bodyPr>
            <a:normAutofit/>
          </a:bodyPr>
          <a:lstStyle/>
          <a:p>
            <a:r>
              <a:rPr lang="az-Cyrl-AZ" sz="3200" dirty="0"/>
              <a:t>Унесите своју адресу е-поште</a:t>
            </a:r>
            <a:endParaRPr lang="en-US" sz="3200" dirty="0"/>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298639"/>
            <a:ext cx="8915400" cy="1295400"/>
          </a:xfrm>
        </p:spPr>
        <p:txBody>
          <a:bodyPr>
            <a:normAutofit fontScale="92500" lnSpcReduction="10000"/>
          </a:bodyPr>
          <a:lstStyle/>
          <a:p>
            <a:r>
              <a:rPr lang="ru-RU" dirty="0"/>
              <a:t>Потребна нам је ваша адреса е-поште да вам пошаљемо план читања или линк за преузимање вашег прилагођеног плана читања Библије.  Осим ако нас не замолите да то не учините када пошаљете свој захтев, WБП ће слати повремене е-поруке са ажурирањима, новим преводима и новим плановима</a:t>
            </a:r>
            <a:r>
              <a:rPr lang="en-US" dirty="0"/>
              <a:t>.</a:t>
            </a:r>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589212" y="5772149"/>
            <a:ext cx="8915400"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Никада нећемо поделити вашу адресу е-поште ни са ким из било ког разлога</a:t>
            </a:r>
            <a:r>
              <a:rPr lang="en-US" dirty="0"/>
              <a:t>.</a:t>
            </a:r>
          </a:p>
        </p:txBody>
      </p:sp>
      <p:pic>
        <p:nvPicPr>
          <p:cNvPr id="4" name="Picture 3">
            <a:extLst>
              <a:ext uri="{FF2B5EF4-FFF2-40B4-BE49-F238E27FC236}">
                <a16:creationId xmlns:a16="http://schemas.microsoft.com/office/drawing/2014/main" id="{93397029-CE96-4AD3-9F90-A532207870FF}"/>
              </a:ext>
            </a:extLst>
          </p:cNvPr>
          <p:cNvPicPr>
            <a:picLocks noChangeAspect="1"/>
          </p:cNvPicPr>
          <p:nvPr/>
        </p:nvPicPr>
        <p:blipFill rotWithShape="1">
          <a:blip r:embed="rId2"/>
          <a:srcRect l="50000" t="26323" r="17979" b="62741"/>
          <a:stretch/>
        </p:blipFill>
        <p:spPr>
          <a:xfrm>
            <a:off x="2915054" y="2741583"/>
            <a:ext cx="8452897" cy="1551563"/>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71609B4-AAF4-4C98-AF19-6C5F422A61C2}"/>
              </a:ext>
            </a:extLst>
          </p:cNvPr>
          <p:cNvPicPr>
            <a:picLocks noChangeAspect="1"/>
          </p:cNvPicPr>
          <p:nvPr/>
        </p:nvPicPr>
        <p:blipFill rotWithShape="1">
          <a:blip r:embed="rId2"/>
          <a:srcRect l="17553" t="25879" r="56117" b="26917"/>
          <a:stretch/>
        </p:blipFill>
        <p:spPr>
          <a:xfrm>
            <a:off x="3122578" y="2167384"/>
            <a:ext cx="3443591" cy="3318371"/>
          </a:xfrm>
          <a:prstGeom prst="rect">
            <a:avLst/>
          </a:prstGeom>
        </p:spPr>
      </p:pic>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96590"/>
            <a:ext cx="8911687" cy="823690"/>
          </a:xfrm>
        </p:spPr>
        <p:txBody>
          <a:bodyPr/>
          <a:lstStyle/>
          <a:p>
            <a:r>
              <a:rPr lang="az-Cyrl-AZ" dirty="0"/>
              <a:t>Изаберите свој језик</a:t>
            </a:r>
            <a:endParaRPr lang="en-US" dirty="0"/>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1362808" y="5539153"/>
            <a:ext cx="10141804" cy="1178169"/>
          </a:xfrm>
        </p:spPr>
        <p:txBody>
          <a:bodyPr>
            <a:normAutofit/>
          </a:bodyPr>
          <a:lstStyle/>
          <a:p>
            <a:pPr lvl="1"/>
            <a:r>
              <a:rPr lang="ru-RU" dirty="0"/>
              <a:t>Кликните на свој избор језика</a:t>
            </a:r>
            <a:r>
              <a:rPr lang="en-US" dirty="0"/>
              <a:t>.</a:t>
            </a:r>
          </a:p>
          <a:p>
            <a:pPr lvl="2"/>
            <a:r>
              <a:rPr lang="az-Cyrl-AZ" dirty="0"/>
              <a:t>Српски у овом примеру</a:t>
            </a:r>
            <a:r>
              <a:rPr lang="en-US" dirty="0"/>
              <a:t>.</a:t>
            </a:r>
          </a:p>
          <a:p>
            <a:pPr marL="0" indent="0">
              <a:buNone/>
            </a:pPr>
            <a:r>
              <a:rPr lang="ru-RU" dirty="0"/>
              <a:t>Језик који изаберете ће одредити листу Библије верзије које можете изабрати</a:t>
            </a:r>
            <a:r>
              <a:rPr lang="en-US" dirty="0"/>
              <a:t>.</a:t>
            </a:r>
          </a:p>
        </p:txBody>
      </p:sp>
      <p:sp>
        <p:nvSpPr>
          <p:cNvPr id="9" name="Oval 8">
            <a:extLst>
              <a:ext uri="{FF2B5EF4-FFF2-40B4-BE49-F238E27FC236}">
                <a16:creationId xmlns:a16="http://schemas.microsoft.com/office/drawing/2014/main" id="{E767AE4D-5125-4834-8708-0DF437012666}"/>
              </a:ext>
            </a:extLst>
          </p:cNvPr>
          <p:cNvSpPr/>
          <p:nvPr/>
        </p:nvSpPr>
        <p:spPr>
          <a:xfrm>
            <a:off x="2957209" y="3628365"/>
            <a:ext cx="1449325"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C1AC4E2E-4DD7-42EE-8C33-AD425280EA2C}"/>
              </a:ext>
            </a:extLst>
          </p:cNvPr>
          <p:cNvSpPr txBox="1">
            <a:spLocks/>
          </p:cNvSpPr>
          <p:nvPr/>
        </p:nvSpPr>
        <p:spPr>
          <a:xfrm>
            <a:off x="1828801" y="920280"/>
            <a:ext cx="7587762" cy="125176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Кликните на падајући мени да бисте видели листу језика</a:t>
            </a:r>
            <a:r>
              <a:rPr lang="en-US" dirty="0"/>
              <a:t>.</a:t>
            </a:r>
          </a:p>
          <a:p>
            <a:pPr lvl="1"/>
            <a:r>
              <a:rPr lang="ru-RU" dirty="0"/>
              <a:t>Дођите до избора језика или</a:t>
            </a:r>
            <a:endParaRPr lang="en-US" dirty="0"/>
          </a:p>
          <a:p>
            <a:pPr lvl="1"/>
            <a:r>
              <a:rPr lang="ru-RU" dirty="0"/>
              <a:t>Почните да куцате да бисте брже дошли до избора језика</a:t>
            </a:r>
            <a:r>
              <a:rPr lang="en-US" dirty="0"/>
              <a:t>.</a:t>
            </a:r>
          </a:p>
        </p:txBody>
      </p:sp>
    </p:spTree>
    <p:extLst>
      <p:ext uri="{BB962C8B-B14F-4D97-AF65-F5344CB8AC3E}">
        <p14:creationId xmlns:p14="http://schemas.microsoft.com/office/powerpoint/2010/main" val="331101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2592925" y="447941"/>
            <a:ext cx="8911687" cy="1280890"/>
          </a:xfrm>
        </p:spPr>
        <p:txBody>
          <a:bodyPr/>
          <a:lstStyle/>
          <a:p>
            <a:r>
              <a:rPr lang="ru-RU" dirty="0"/>
              <a:t>Листа верзија у вези са избором језика ће се аутоматски попунити</a:t>
            </a:r>
            <a:endParaRPr lang="en-US" dirty="0"/>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a:bodyPr>
          <a:lstStyle/>
          <a:p>
            <a:r>
              <a:rPr lang="ru-RU" dirty="0"/>
              <a:t>Листа верзија је по абецедном реду у оквиру језика који сте изабрали.  Опис конкретног превода ће вам рећи да ли је превод</a:t>
            </a:r>
            <a:r>
              <a:rPr lang="en-US" dirty="0"/>
              <a:t>:</a:t>
            </a:r>
          </a:p>
          <a:p>
            <a:pPr lvl="1"/>
            <a:r>
              <a:rPr lang="ru-RU" dirty="0"/>
              <a:t>Комплетна Библија – 66 књига (Стари и Нови завет)</a:t>
            </a:r>
            <a:r>
              <a:rPr lang="en-US" dirty="0"/>
              <a:t>.</a:t>
            </a:r>
          </a:p>
          <a:p>
            <a:pPr lvl="1"/>
            <a:r>
              <a:rPr lang="ru-RU" dirty="0"/>
              <a:t>Комплетна Библија са к Апокрифне књиге (Стари и Нови завет са неким апокрифним књигама. К представља број књига</a:t>
            </a:r>
            <a:r>
              <a:rPr lang="en-US" dirty="0"/>
              <a:t>.</a:t>
            </a:r>
          </a:p>
          <a:p>
            <a:pPr lvl="1"/>
            <a:r>
              <a:rPr lang="ru-RU" dirty="0"/>
              <a:t>Само Нови завет – 27 књига Новог завета</a:t>
            </a:r>
            <a:r>
              <a:rPr lang="en-US" dirty="0"/>
              <a:t>.</a:t>
            </a:r>
          </a:p>
          <a:p>
            <a:pPr lvl="1"/>
            <a:r>
              <a:rPr lang="ru-RU" dirty="0"/>
              <a:t>Нови завет са другим књигама - 27 књига Новог завета плус неки број Старог завета књига</a:t>
            </a:r>
            <a:r>
              <a:rPr lang="en-US" dirty="0"/>
              <a:t>.</a:t>
            </a:r>
          </a:p>
          <a:p>
            <a:pPr lvl="1"/>
            <a:r>
              <a:rPr lang="ru-RU" dirty="0"/>
              <a:t>Само Стари завет – 39 књига Старог завета</a:t>
            </a:r>
            <a:r>
              <a:rPr lang="en-US" dirty="0"/>
              <a:t>.</a:t>
            </a:r>
          </a:p>
          <a:p>
            <a:pPr lvl="1"/>
            <a:r>
              <a:rPr lang="ru-RU" dirty="0"/>
              <a:t>Миссинг x Боок(с) – Неки преводи недостају књиге.  К представља број књига које недостају</a:t>
            </a:r>
            <a:r>
              <a:rPr lang="en-US" dirty="0"/>
              <a:t>.</a:t>
            </a:r>
          </a:p>
          <a:p>
            <a:pPr lvl="1"/>
            <a:r>
              <a:rPr lang="ru-RU" dirty="0"/>
              <a:t>x Књиге – Неки преводи имају ограничен број књига.  X представља број књига у преводу</a:t>
            </a:r>
            <a:r>
              <a:rPr lang="en-US" dirty="0"/>
              <a:t>.</a:t>
            </a:r>
          </a:p>
        </p:txBody>
      </p:sp>
    </p:spTree>
    <p:extLst>
      <p:ext uri="{BB962C8B-B14F-4D97-AF65-F5344CB8AC3E}">
        <p14:creationId xmlns:p14="http://schemas.microsoft.com/office/powerpoint/2010/main" val="49587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77DDF3D-D13A-4B3B-81F2-9C76CB3B02E7}"/>
              </a:ext>
            </a:extLst>
          </p:cNvPr>
          <p:cNvPicPr>
            <a:picLocks noChangeAspect="1"/>
          </p:cNvPicPr>
          <p:nvPr/>
        </p:nvPicPr>
        <p:blipFill rotWithShape="1">
          <a:blip r:embed="rId2"/>
          <a:srcRect l="16731" t="25285" r="28989" b="15784"/>
          <a:stretch/>
        </p:blipFill>
        <p:spPr>
          <a:xfrm>
            <a:off x="2488422" y="1121846"/>
            <a:ext cx="8279329" cy="4831482"/>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normAutofit fontScale="90000"/>
          </a:bodyPr>
          <a:lstStyle/>
          <a:p>
            <a:r>
              <a:rPr lang="ru-RU" dirty="0"/>
              <a:t>Ово је пример онога што можете видети</a:t>
            </a:r>
            <a:endParaRPr lang="en-US"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589212" y="6066952"/>
            <a:ext cx="8915400" cy="533400"/>
          </a:xfrm>
        </p:spPr>
        <p:txBody>
          <a:bodyPr/>
          <a:lstStyle/>
          <a:p>
            <a:r>
              <a:rPr lang="en-US" dirty="0"/>
              <a:t>(IC </a:t>
            </a:r>
            <a:r>
              <a:rPr lang="en-US" dirty="0" err="1"/>
              <a:t>xxxx</a:t>
            </a:r>
            <a:r>
              <a:rPr lang="en-US" dirty="0"/>
              <a:t>)</a:t>
            </a:r>
            <a:r>
              <a:rPr lang="ru-RU" dirty="0"/>
              <a:t> је интерни код који користимо у обради вашег захтева</a:t>
            </a:r>
            <a:r>
              <a:rPr lang="en-US" dirty="0"/>
              <a:t>.</a:t>
            </a:r>
          </a:p>
        </p:txBody>
      </p:sp>
      <p:sp>
        <p:nvSpPr>
          <p:cNvPr id="19" name="Oval 18">
            <a:extLst>
              <a:ext uri="{FF2B5EF4-FFF2-40B4-BE49-F238E27FC236}">
                <a16:creationId xmlns:a16="http://schemas.microsoft.com/office/drawing/2014/main" id="{115A895D-D10A-431D-968C-6E546B515E52}"/>
              </a:ext>
            </a:extLst>
          </p:cNvPr>
          <p:cNvSpPr/>
          <p:nvPr/>
        </p:nvSpPr>
        <p:spPr>
          <a:xfrm>
            <a:off x="7501202" y="3242089"/>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p:cNvCxnSpPr>
          <p:nvPr/>
        </p:nvCxnSpPr>
        <p:spPr>
          <a:xfrm flipV="1">
            <a:off x="5992238" y="3720261"/>
            <a:ext cx="1819073" cy="242762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2385299" y="2052796"/>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3420899"/>
            <a:ext cx="1793966" cy="533401"/>
          </a:xfrm>
          <a:prstGeom prst="rect">
            <a:avLst/>
          </a:prstGeom>
        </p:spPr>
        <p:txBody>
          <a:bodyPr vert="horz" lIns="91440" tIns="45720" rIns="91440" bIns="45720" rtlCol="0">
            <a:normAutofit fontScale="5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Претражите унутар листе да бисте сузили избор</a:t>
            </a:r>
            <a:r>
              <a:rPr lang="en-US" dirty="0"/>
              <a:t>.</a:t>
            </a:r>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2039815" y="2798238"/>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C7BAC90-9CC2-441D-BCB7-1982454361E1}"/>
              </a:ext>
            </a:extLst>
          </p:cNvPr>
          <p:cNvPicPr>
            <a:picLocks noChangeAspect="1"/>
          </p:cNvPicPr>
          <p:nvPr/>
        </p:nvPicPr>
        <p:blipFill rotWithShape="1">
          <a:blip r:embed="rId2"/>
          <a:srcRect l="17280" t="36237" r="28989" b="26472"/>
          <a:stretch/>
        </p:blipFill>
        <p:spPr>
          <a:xfrm>
            <a:off x="2295417" y="1229229"/>
            <a:ext cx="9534278" cy="3556781"/>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r>
              <a:rPr lang="az-Cyrl-AZ" dirty="0"/>
              <a:t>Претрага унутар листе</a:t>
            </a:r>
            <a:endParaRPr lang="en-US" dirty="0"/>
          </a:p>
        </p:txBody>
      </p:sp>
      <p:sp>
        <p:nvSpPr>
          <p:cNvPr id="11" name="Oval 10">
            <a:extLst>
              <a:ext uri="{FF2B5EF4-FFF2-40B4-BE49-F238E27FC236}">
                <a16:creationId xmlns:a16="http://schemas.microsoft.com/office/drawing/2014/main" id="{0EB8F4B6-3165-4825-90E1-46D49A5E7A11}"/>
              </a:ext>
            </a:extLst>
          </p:cNvPr>
          <p:cNvSpPr/>
          <p:nvPr/>
        </p:nvSpPr>
        <p:spPr>
          <a:xfrm>
            <a:off x="2314963" y="1386823"/>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12837" y="2754926"/>
            <a:ext cx="1793966" cy="533401"/>
          </a:xfrm>
          <a:prstGeom prst="rect">
            <a:avLst/>
          </a:prstGeom>
        </p:spPr>
        <p:txBody>
          <a:bodyPr vert="horz" lIns="91440" tIns="45720" rIns="91440" bIns="45720" rtlCol="0">
            <a:normAutofit fontScale="5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Претражите унутар листе да бисте сузили изборе.</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1969479" y="2132265"/>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Content Placeholder 2">
            <a:extLst>
              <a:ext uri="{FF2B5EF4-FFF2-40B4-BE49-F238E27FC236}">
                <a16:creationId xmlns:a16="http://schemas.microsoft.com/office/drawing/2014/main" id="{C1485A5A-993F-4693-BF8E-5FA48B150646}"/>
              </a:ext>
            </a:extLst>
          </p:cNvPr>
          <p:cNvSpPr>
            <a:spLocks noGrp="1"/>
          </p:cNvSpPr>
          <p:nvPr>
            <p:ph idx="1"/>
          </p:nvPr>
        </p:nvSpPr>
        <p:spPr>
          <a:xfrm>
            <a:off x="1700938" y="5627077"/>
            <a:ext cx="8915400" cy="533401"/>
          </a:xfrm>
        </p:spPr>
        <p:txBody>
          <a:bodyPr>
            <a:normAutofit/>
          </a:bodyPr>
          <a:lstStyle/>
          <a:p>
            <a:r>
              <a:rPr lang="ru-RU" dirty="0"/>
              <a:t>У овом примеру, тражио сам на листи</a:t>
            </a:r>
            <a:r>
              <a:rPr lang="en-US" dirty="0"/>
              <a:t> “Complete”</a:t>
            </a:r>
            <a:endParaRPr lang="en-US" dirty="0">
              <a:cs typeface="Times New Roman" panose="02020603050405020304" pitchFamily="18" charset="0"/>
            </a:endParaRPr>
          </a:p>
        </p:txBody>
      </p:sp>
    </p:spTree>
    <p:extLst>
      <p:ext uri="{BB962C8B-B14F-4D97-AF65-F5344CB8AC3E}">
        <p14:creationId xmlns:p14="http://schemas.microsoft.com/office/powerpoint/2010/main" val="1864718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2207329"/>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5"/>
            <a:ext cx="9728063" cy="1557158"/>
          </a:xfrm>
        </p:spPr>
        <p:txBody>
          <a:bodyPr>
            <a:noAutofit/>
          </a:bodyPr>
          <a:lstStyle/>
          <a:p>
            <a:r>
              <a:rPr lang="az-Cyrl-AZ" sz="3200" dirty="0"/>
              <a:t>Верзије заштићене ауторским правима</a:t>
            </a:r>
            <a:br>
              <a:rPr lang="en-US" sz="1200" dirty="0"/>
            </a:br>
            <a:br>
              <a:rPr lang="en-US" sz="1200" dirty="0"/>
            </a:br>
            <a:r>
              <a:rPr lang="ru-RU" sz="1600" b="1" dirty="0">
                <a:solidFill>
                  <a:srgbClr val="2F4858"/>
                </a:solidFill>
                <a:latin typeface="Philosopher"/>
              </a:rPr>
              <a:t>Нека поља на обрасцу ће бити закључана ако изаберете верзију Библије заштићену ауторским правима. По закону, можемо пружити само водич за верзије заштићене ауторским правима.  Видећете симбол © ауторских права на крају описа верзије</a:t>
            </a:r>
            <a:r>
              <a:rPr lang="en-US" sz="1600" b="1" i="0" dirty="0">
                <a:solidFill>
                  <a:srgbClr val="2F4858"/>
                </a:solidFill>
                <a:effectLst/>
                <a:latin typeface="Philosopher"/>
              </a:rPr>
              <a:t>.</a:t>
            </a:r>
            <a:br>
              <a:rPr lang="en-US" sz="1600" b="1" i="0" dirty="0">
                <a:solidFill>
                  <a:srgbClr val="2F4858"/>
                </a:solidFill>
                <a:effectLst/>
                <a:latin typeface="Philosopher"/>
              </a:rPr>
            </a:b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4396154"/>
            <a:ext cx="8915400" cy="1459524"/>
          </a:xfrm>
        </p:spPr>
        <p:txBody>
          <a:bodyPr>
            <a:normAutofit/>
          </a:bodyPr>
          <a:lstStyle/>
          <a:p>
            <a:r>
              <a:rPr lang="ru-RU" dirty="0">
                <a:cs typeface="Times New Roman" panose="02020603050405020304" pitchFamily="18" charset="0"/>
              </a:rPr>
              <a:t>По закону, није нам дозвољено да обезбедимо библијски текст за Библијске верзије под тренутним ауторским правима.  Свака верзија која је под тренутним ауторским правима имаће симбол © на крају.  За ове верзије можемо пружити само водич.</a:t>
            </a:r>
            <a:endParaRPr lang="en-US" dirty="0">
              <a:cs typeface="Times New Roman" panose="02020603050405020304" pitchFamily="18" charset="0"/>
            </a:endParaRPr>
          </a:p>
        </p:txBody>
      </p:sp>
      <p:sp>
        <p:nvSpPr>
          <p:cNvPr id="19" name="Oval 18">
            <a:extLst>
              <a:ext uri="{FF2B5EF4-FFF2-40B4-BE49-F238E27FC236}">
                <a16:creationId xmlns:a16="http://schemas.microsoft.com/office/drawing/2014/main" id="{115A895D-D10A-431D-968C-6E546B515E52}"/>
              </a:ext>
            </a:extLst>
          </p:cNvPr>
          <p:cNvSpPr/>
          <p:nvPr/>
        </p:nvSpPr>
        <p:spPr>
          <a:xfrm>
            <a:off x="6702669" y="2519117"/>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3E18551-8E1C-4B9F-A6B5-04B37A851FEB}"/>
              </a:ext>
            </a:extLst>
          </p:cNvPr>
          <p:cNvPicPr>
            <a:picLocks noChangeAspect="1"/>
          </p:cNvPicPr>
          <p:nvPr/>
        </p:nvPicPr>
        <p:blipFill rotWithShape="1">
          <a:blip r:embed="rId2"/>
          <a:srcRect l="17280" t="47113" r="28989" b="26472"/>
          <a:stretch/>
        </p:blipFill>
        <p:spPr>
          <a:xfrm>
            <a:off x="2279773" y="1606557"/>
            <a:ext cx="9534278" cy="2519465"/>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243609"/>
            <a:ext cx="8911687" cy="1280890"/>
          </a:xfrm>
        </p:spPr>
        <p:txBody>
          <a:bodyPr/>
          <a:lstStyle/>
          <a:p>
            <a:r>
              <a:rPr lang="ru-RU" dirty="0"/>
              <a:t>Кликните на радијално дугме на почетку вашег избора</a:t>
            </a:r>
            <a:endParaRPr lang="en-US"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589212" y="4515797"/>
            <a:ext cx="8915400" cy="1534166"/>
          </a:xfrm>
        </p:spPr>
        <p:txBody>
          <a:bodyPr>
            <a:normAutofit/>
          </a:bodyPr>
          <a:lstStyle/>
          <a:p>
            <a:r>
              <a:rPr lang="ru-RU" dirty="0"/>
              <a:t>У овом примеру, изабрао сам</a:t>
            </a:r>
            <a:r>
              <a:rPr lang="en-US" dirty="0"/>
              <a:t> </a:t>
            </a:r>
            <a:r>
              <a:rPr lang="en-US" dirty="0" err="1"/>
              <a:t>Biblica</a:t>
            </a:r>
            <a:r>
              <a:rPr lang="en-US" dirty="0"/>
              <a:t> Open New Serbian Translation Latin (ONSP) (2024) (Complete Bible) Novi </a:t>
            </a:r>
            <a:r>
              <a:rPr lang="en-US" dirty="0" err="1"/>
              <a:t>Srpski</a:t>
            </a:r>
            <a:r>
              <a:rPr lang="en-US" dirty="0"/>
              <a:t> </a:t>
            </a:r>
            <a:r>
              <a:rPr lang="en-US" dirty="0" err="1"/>
              <a:t>Prevod</a:t>
            </a:r>
            <a:r>
              <a:rPr lang="en-US" dirty="0"/>
              <a:t>.</a:t>
            </a:r>
          </a:p>
          <a:p>
            <a:pPr lvl="1"/>
            <a:r>
              <a:rPr lang="ru-RU" dirty="0"/>
              <a:t>Напомена : Можете направити само један избор по захтеву.  Ако желите више верзија, морате да поднесете више захтева</a:t>
            </a:r>
            <a:r>
              <a:rPr lang="en-US" dirty="0"/>
              <a:t>.</a:t>
            </a:r>
          </a:p>
        </p:txBody>
      </p:sp>
      <p:sp>
        <p:nvSpPr>
          <p:cNvPr id="6" name="Oval 5">
            <a:extLst>
              <a:ext uri="{FF2B5EF4-FFF2-40B4-BE49-F238E27FC236}">
                <a16:creationId xmlns:a16="http://schemas.microsoft.com/office/drawing/2014/main" id="{9444016B-CCCB-43A4-BAB1-2104D9D09C45}"/>
              </a:ext>
            </a:extLst>
          </p:cNvPr>
          <p:cNvSpPr/>
          <p:nvPr/>
        </p:nvSpPr>
        <p:spPr>
          <a:xfrm>
            <a:off x="2293481" y="2593346"/>
            <a:ext cx="347518" cy="33131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p:cNvCxnSpPr>
          <p:nvPr/>
        </p:nvCxnSpPr>
        <p:spPr>
          <a:xfrm flipH="1" flipV="1">
            <a:off x="2530873" y="2924658"/>
            <a:ext cx="688982" cy="1591139"/>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020385" y="211016"/>
            <a:ext cx="9484228" cy="764952"/>
          </a:xfrm>
        </p:spPr>
        <p:txBody>
          <a:bodyPr>
            <a:noAutofit/>
          </a:bodyPr>
          <a:lstStyle/>
          <a:p>
            <a:r>
              <a:rPr lang="ru-RU" sz="2400" dirty="0"/>
              <a:t>Падајући списак ће се затворити и образац ће приказати верзију коју сте изабрали</a:t>
            </a:r>
            <a:endParaRPr lang="en-US" sz="24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8"/>
            <a:ext cx="8915400" cy="1516515"/>
          </a:xfrm>
        </p:spPr>
        <p:txBody>
          <a:bodyPr>
            <a:normAutofit/>
          </a:bodyPr>
          <a:lstStyle/>
          <a:p>
            <a:r>
              <a:rPr lang="ru-RU" dirty="0"/>
              <a:t>Можете да промените свој избор кликом на Назад на верзије</a:t>
            </a:r>
            <a:r>
              <a:rPr lang="en-US" dirty="0"/>
              <a:t>.</a:t>
            </a:r>
          </a:p>
          <a:p>
            <a:pPr lvl="1"/>
            <a:r>
              <a:rPr lang="ru-RU" dirty="0"/>
              <a:t>Ако то урадите након што сте попунили остатак обрасца, мораћете поново да попуните образац</a:t>
            </a:r>
            <a:r>
              <a:rPr lang="en-US" dirty="0"/>
              <a:t>.</a:t>
            </a:r>
          </a:p>
        </p:txBody>
      </p:sp>
      <p:pic>
        <p:nvPicPr>
          <p:cNvPr id="5" name="Picture 4">
            <a:extLst>
              <a:ext uri="{FF2B5EF4-FFF2-40B4-BE49-F238E27FC236}">
                <a16:creationId xmlns:a16="http://schemas.microsoft.com/office/drawing/2014/main" id="{F8EE2FB7-68FA-4F9B-909D-0EF1DFF56570}"/>
              </a:ext>
            </a:extLst>
          </p:cNvPr>
          <p:cNvPicPr>
            <a:picLocks noChangeAspect="1"/>
          </p:cNvPicPr>
          <p:nvPr/>
        </p:nvPicPr>
        <p:blipFill rotWithShape="1">
          <a:blip r:embed="rId2"/>
          <a:srcRect l="17501" t="35379" r="37287" b="50000"/>
          <a:stretch/>
        </p:blipFill>
        <p:spPr>
          <a:xfrm>
            <a:off x="2133599" y="1322962"/>
            <a:ext cx="8724457" cy="1516515"/>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79366"/>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Као хришћанин, да ли сте икада прочитали целу Библију?</a:t>
            </a:r>
            <a:endParaRPr lang="en-US" sz="1200" dirty="0"/>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526126" y="669577"/>
            <a:ext cx="548951"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p:cNvCxnSpPr>
          <p:nvPr/>
        </p:nvCxnSpPr>
        <p:spPr>
          <a:xfrm rot="10800000" flipV="1">
            <a:off x="4029133" y="1077656"/>
            <a:ext cx="1517877" cy="552056"/>
          </a:xfrm>
          <a:prstGeom prst="bentConnector3">
            <a:avLst>
              <a:gd name="adj1" fmla="val -3736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257906"/>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Да ли је то било корисно за ваш живот?</a:t>
            </a:r>
            <a:endParaRPr lang="en-US" sz="1200" dirty="0">
              <a:solidFill>
                <a:schemeClr val="tx1"/>
              </a:solidFill>
            </a:endParaRP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25790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16" name="Rectangle 15">
            <a:extLst>
              <a:ext uri="{FF2B5EF4-FFF2-40B4-BE49-F238E27FC236}">
                <a16:creationId xmlns:a16="http://schemas.microsoft.com/office/drawing/2014/main" id="{331D8B96-9887-4077-8E19-AE426DA5DB5B}"/>
              </a:ext>
            </a:extLst>
          </p:cNvPr>
          <p:cNvSpPr/>
          <p:nvPr/>
        </p:nvSpPr>
        <p:spPr>
          <a:xfrm>
            <a:off x="8437198" y="1994656"/>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Не</a:t>
            </a:r>
            <a:endParaRPr lang="en-US" sz="1200" dirty="0">
              <a:solidFill>
                <a:schemeClr val="tx1"/>
              </a:solidFill>
            </a:endParaRPr>
          </a:p>
        </p:txBody>
      </p:sp>
      <p:sp>
        <p:nvSpPr>
          <p:cNvPr id="17" name="Rectangle 16">
            <a:extLst>
              <a:ext uri="{FF2B5EF4-FFF2-40B4-BE49-F238E27FC236}">
                <a16:creationId xmlns:a16="http://schemas.microsoft.com/office/drawing/2014/main" id="{F372162E-FDCF-4079-B4BB-A78E40611DCB}"/>
              </a:ext>
            </a:extLst>
          </p:cNvPr>
          <p:cNvSpPr/>
          <p:nvPr/>
        </p:nvSpPr>
        <p:spPr>
          <a:xfrm>
            <a:off x="6484010" y="2405900"/>
            <a:ext cx="1913541"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Зашто да не?  Да ли би једноставан план читања помогао да се дода корист?</a:t>
            </a:r>
            <a:endParaRPr lang="en-US" sz="1200" dirty="0"/>
          </a:p>
        </p:txBody>
      </p:sp>
      <p:sp>
        <p:nvSpPr>
          <p:cNvPr id="20" name="Rectangle 19">
            <a:extLst>
              <a:ext uri="{FF2B5EF4-FFF2-40B4-BE49-F238E27FC236}">
                <a16:creationId xmlns:a16="http://schemas.microsoft.com/office/drawing/2014/main" id="{737918AF-1F3B-4A97-8099-DFBE1288B09B}"/>
              </a:ext>
            </a:extLst>
          </p:cNvPr>
          <p:cNvSpPr/>
          <p:nvPr/>
        </p:nvSpPr>
        <p:spPr>
          <a:xfrm>
            <a:off x="4467766" y="1279678"/>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Не</a:t>
            </a:r>
            <a:endParaRPr lang="en-US" sz="1200" dirty="0">
              <a:solidFill>
                <a:schemeClr val="tx1"/>
              </a:solidFill>
            </a:endParaRP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267274"/>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272486"/>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Да ли сте користили план читања?</a:t>
            </a:r>
            <a:endParaRPr lang="en-US" sz="1200" dirty="0"/>
          </a:p>
        </p:txBody>
      </p:sp>
      <p:sp>
        <p:nvSpPr>
          <p:cNvPr id="28" name="Rectangle 27">
            <a:extLst>
              <a:ext uri="{FF2B5EF4-FFF2-40B4-BE49-F238E27FC236}">
                <a16:creationId xmlns:a16="http://schemas.microsoft.com/office/drawing/2014/main" id="{BEDD2A23-4EE1-4550-B1A4-A9DF86B66095}"/>
              </a:ext>
            </a:extLst>
          </p:cNvPr>
          <p:cNvSpPr/>
          <p:nvPr/>
        </p:nvSpPr>
        <p:spPr>
          <a:xfrm>
            <a:off x="2343698" y="1261011"/>
            <a:ext cx="169193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000" dirty="0">
                <a:solidFill>
                  <a:schemeClr val="tx1"/>
                </a:solidFill>
              </a:rPr>
              <a:t>Да ли мислите да је важно као хришћанин да прочитате целу Библију</a:t>
            </a:r>
            <a:endParaRPr lang="en-US" sz="1000" dirty="0">
              <a:solidFill>
                <a:schemeClr val="tx1"/>
              </a:solidFill>
            </a:endParaRPr>
          </a:p>
        </p:txBody>
      </p:sp>
      <p:sp>
        <p:nvSpPr>
          <p:cNvPr id="30" name="Rectangle 29">
            <a:extLst>
              <a:ext uri="{FF2B5EF4-FFF2-40B4-BE49-F238E27FC236}">
                <a16:creationId xmlns:a16="http://schemas.microsoft.com/office/drawing/2014/main" id="{5C9939FB-81A9-4789-88C9-777F0FA48855}"/>
              </a:ext>
            </a:extLst>
          </p:cNvPr>
          <p:cNvSpPr/>
          <p:nvPr/>
        </p:nvSpPr>
        <p:spPr>
          <a:xfrm>
            <a:off x="3193988" y="2032629"/>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421443"/>
            <a:ext cx="1691939"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Шта вас спречава да прочитате целу Библију?</a:t>
            </a:r>
            <a:endParaRPr lang="en-US" sz="1200" dirty="0"/>
          </a:p>
        </p:txBody>
      </p:sp>
      <p:cxnSp>
        <p:nvCxnSpPr>
          <p:cNvPr id="32" name="Straight Arrow Connector 31">
            <a:extLst>
              <a:ext uri="{FF2B5EF4-FFF2-40B4-BE49-F238E27FC236}">
                <a16:creationId xmlns:a16="http://schemas.microsoft.com/office/drawing/2014/main" id="{2842CA3E-2D57-44DA-9192-A15E00C6FC1B}"/>
              </a:ext>
            </a:extLst>
          </p:cNvPr>
          <p:cNvCxnSpPr>
            <a:cxnSpLocks/>
            <a:stCxn id="28" idx="2"/>
            <a:endCxn id="31" idx="0"/>
          </p:cNvCxnSpPr>
          <p:nvPr/>
        </p:nvCxnSpPr>
        <p:spPr>
          <a:xfrm>
            <a:off x="3189668" y="1998413"/>
            <a:ext cx="0" cy="423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2073718" y="350346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Потребно је превише времена?</a:t>
            </a:r>
            <a:endParaRPr lang="en-US" sz="1200" dirty="0">
              <a:solidFill>
                <a:schemeClr val="tx1"/>
              </a:solidFill>
            </a:endParaRPr>
          </a:p>
        </p:txBody>
      </p:sp>
      <p:sp>
        <p:nvSpPr>
          <p:cNvPr id="37" name="Rectangle 36">
            <a:extLst>
              <a:ext uri="{FF2B5EF4-FFF2-40B4-BE49-F238E27FC236}">
                <a16:creationId xmlns:a16="http://schemas.microsoft.com/office/drawing/2014/main" id="{8EE77E68-4A52-4246-893B-38FC138D3CD6}"/>
              </a:ext>
            </a:extLst>
          </p:cNvPr>
          <p:cNvSpPr/>
          <p:nvPr/>
        </p:nvSpPr>
        <p:spPr>
          <a:xfrm>
            <a:off x="1812431" y="127345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Не</a:t>
            </a:r>
            <a:endParaRPr lang="en-US" sz="1200" dirty="0">
              <a:solidFill>
                <a:schemeClr val="tx1"/>
              </a:solidFill>
            </a:endParaRP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a:endCxn id="40" idx="3"/>
          </p:cNvCxnSpPr>
          <p:nvPr/>
        </p:nvCxnSpPr>
        <p:spPr>
          <a:xfrm flipH="1" flipV="1">
            <a:off x="1762097" y="1626607"/>
            <a:ext cx="581601" cy="3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257906"/>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Зашто да не?</a:t>
            </a:r>
            <a:endParaRPr lang="en-US" sz="1200" dirty="0"/>
          </a:p>
        </p:txBody>
      </p:sp>
      <p:sp>
        <p:nvSpPr>
          <p:cNvPr id="45" name="Rectangle 44">
            <a:extLst>
              <a:ext uri="{FF2B5EF4-FFF2-40B4-BE49-F238E27FC236}">
                <a16:creationId xmlns:a16="http://schemas.microsoft.com/office/drawing/2014/main" id="{30336C0D-EADE-461D-A247-3365B9BFE78B}"/>
              </a:ext>
            </a:extLst>
          </p:cNvPr>
          <p:cNvSpPr/>
          <p:nvPr/>
        </p:nvSpPr>
        <p:spPr>
          <a:xfrm>
            <a:off x="4441134" y="2419568"/>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Превише је застрашујуће?  То је велика тешка књига за читање?</a:t>
            </a:r>
            <a:endParaRPr lang="en-US" sz="1200" dirty="0">
              <a:solidFill>
                <a:schemeClr val="tx1"/>
              </a:solidFill>
            </a:endParaRPr>
          </a:p>
        </p:txBody>
      </p:sp>
      <p:sp>
        <p:nvSpPr>
          <p:cNvPr id="46" name="Rectangle 45">
            <a:extLst>
              <a:ext uri="{FF2B5EF4-FFF2-40B4-BE49-F238E27FC236}">
                <a16:creationId xmlns:a16="http://schemas.microsoft.com/office/drawing/2014/main" id="{64BA33C1-F48E-4C0D-A25A-AFBF3BF70F09}"/>
              </a:ext>
            </a:extLst>
          </p:cNvPr>
          <p:cNvSpPr/>
          <p:nvPr/>
        </p:nvSpPr>
        <p:spPr>
          <a:xfrm>
            <a:off x="2345415" y="4778314"/>
            <a:ext cx="2330172" cy="126779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ВБП има БЕСПЛАТНЕ планове за читање Библије који подржавају било коју временску посвећеност од 5 минута до 60 минута дневно или било који број дана у недељи.</a:t>
            </a:r>
            <a:endParaRPr lang="en-US" sz="1200" dirty="0"/>
          </a:p>
        </p:txBody>
      </p:sp>
      <p:cxnSp>
        <p:nvCxnSpPr>
          <p:cNvPr id="49" name="Straight Arrow Connector 48">
            <a:extLst>
              <a:ext uri="{FF2B5EF4-FFF2-40B4-BE49-F238E27FC236}">
                <a16:creationId xmlns:a16="http://schemas.microsoft.com/office/drawing/2014/main" id="{2838D246-A886-4460-98BF-0FD5523AA22F}"/>
              </a:ext>
            </a:extLst>
          </p:cNvPr>
          <p:cNvCxnSpPr>
            <a:stCxn id="31" idx="3"/>
            <a:endCxn id="45" idx="1"/>
          </p:cNvCxnSpPr>
          <p:nvPr/>
        </p:nvCxnSpPr>
        <p:spPr>
          <a:xfrm>
            <a:off x="4035637" y="2749641"/>
            <a:ext cx="405497" cy="20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A8C0B91-4541-4320-B481-3EA157A2CEF4}"/>
              </a:ext>
            </a:extLst>
          </p:cNvPr>
          <p:cNvSpPr/>
          <p:nvPr/>
        </p:nvSpPr>
        <p:spPr>
          <a:xfrm>
            <a:off x="4728786" y="4775869"/>
            <a:ext cx="2607098" cy="12707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WБП пружа БЕСПЛАТНЕ планове у преводима који се лако читају.  Чак и највећи задаци постају изводљиви када се рашчлане на мале, једноставне кораке.</a:t>
            </a:r>
            <a:endParaRPr lang="en-US" sz="1200" dirty="0">
              <a:solidFill>
                <a:schemeClr val="tx1"/>
              </a:solidFill>
            </a:endParaRPr>
          </a:p>
        </p:txBody>
      </p:sp>
      <p:sp>
        <p:nvSpPr>
          <p:cNvPr id="54" name="Rectangle 53">
            <a:extLst>
              <a:ext uri="{FF2B5EF4-FFF2-40B4-BE49-F238E27FC236}">
                <a16:creationId xmlns:a16="http://schemas.microsoft.com/office/drawing/2014/main" id="{C3D87B91-0B85-4841-9DFC-B6B8F6ACE59D}"/>
              </a:ext>
            </a:extLst>
          </p:cNvPr>
          <p:cNvSpPr/>
          <p:nvPr/>
        </p:nvSpPr>
        <p:spPr>
          <a:xfrm>
            <a:off x="10165287" y="1916961"/>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55" name="Rectangle 54">
            <a:extLst>
              <a:ext uri="{FF2B5EF4-FFF2-40B4-BE49-F238E27FC236}">
                <a16:creationId xmlns:a16="http://schemas.microsoft.com/office/drawing/2014/main" id="{4E0C07D2-CBF0-4CCE-80BC-A7242AD03156}"/>
              </a:ext>
            </a:extLst>
          </p:cNvPr>
          <p:cNvSpPr/>
          <p:nvPr/>
        </p:nvSpPr>
        <p:spPr>
          <a:xfrm>
            <a:off x="8678246" y="2419568"/>
            <a:ext cx="1498335"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Да ли је план читања учинио задатак лакшим за управљање?</a:t>
            </a:r>
            <a:endParaRPr lang="en-US" sz="1200" dirty="0"/>
          </a:p>
        </p:txBody>
      </p:sp>
      <p:sp>
        <p:nvSpPr>
          <p:cNvPr id="59" name="Rectangle 58">
            <a:extLst>
              <a:ext uri="{FF2B5EF4-FFF2-40B4-BE49-F238E27FC236}">
                <a16:creationId xmlns:a16="http://schemas.microsoft.com/office/drawing/2014/main" id="{F91485DB-6D8D-4E04-8560-554A749E3BD7}"/>
              </a:ext>
            </a:extLst>
          </p:cNvPr>
          <p:cNvSpPr/>
          <p:nvPr/>
        </p:nvSpPr>
        <p:spPr>
          <a:xfrm>
            <a:off x="10587137" y="2412113"/>
            <a:ext cx="1505741" cy="1076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Да ли би прилагођени план читања учинио задатак лакшим за управљање?</a:t>
            </a:r>
            <a:endParaRPr lang="en-US" sz="1200" dirty="0"/>
          </a:p>
        </p:txBody>
      </p:sp>
      <p:sp>
        <p:nvSpPr>
          <p:cNvPr id="64" name="Rectangle 63">
            <a:extLst>
              <a:ext uri="{FF2B5EF4-FFF2-40B4-BE49-F238E27FC236}">
                <a16:creationId xmlns:a16="http://schemas.microsoft.com/office/drawing/2014/main" id="{ABC027EA-F218-4D89-A019-EE9DB8C396A1}"/>
              </a:ext>
            </a:extLst>
          </p:cNvPr>
          <p:cNvSpPr/>
          <p:nvPr/>
        </p:nvSpPr>
        <p:spPr>
          <a:xfrm>
            <a:off x="10147815" y="262293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Не</a:t>
            </a:r>
            <a:endParaRPr lang="en-US" sz="1200" dirty="0">
              <a:solidFill>
                <a:schemeClr val="tx1"/>
              </a:solidFill>
            </a:endParaRPr>
          </a:p>
        </p:txBody>
      </p:sp>
      <p:sp>
        <p:nvSpPr>
          <p:cNvPr id="66" name="Rectangle 65">
            <a:extLst>
              <a:ext uri="{FF2B5EF4-FFF2-40B4-BE49-F238E27FC236}">
                <a16:creationId xmlns:a16="http://schemas.microsoft.com/office/drawing/2014/main" id="{752EF3B8-D25A-4A2E-8535-46E8ECB9DBDD}"/>
              </a:ext>
            </a:extLst>
          </p:cNvPr>
          <p:cNvSpPr/>
          <p:nvPr/>
        </p:nvSpPr>
        <p:spPr>
          <a:xfrm>
            <a:off x="7413916" y="4778314"/>
            <a:ext cx="2039615" cy="12628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У ВБП-у, верујемо да читање Библије додаје огромну корист свим нашим животима.</a:t>
            </a:r>
            <a:endParaRPr lang="en-US" sz="1200" dirty="0"/>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207393" y="3551982"/>
            <a:ext cx="1459719" cy="992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585588" y="4775870"/>
            <a:ext cx="1483801" cy="126205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Који план сте користили?  ВБП има велики избор избора.</a:t>
            </a:r>
            <a:endParaRPr lang="en-US" sz="1200" dirty="0"/>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186303" y="3634683"/>
            <a:ext cx="1382297" cy="90007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1174286" y="4778975"/>
            <a:ext cx="823913" cy="125829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Испробајте БЕСПЛАТНИ план на ВБП-у</a:t>
            </a:r>
            <a:endParaRPr lang="en-US" sz="1200" dirty="0"/>
          </a:p>
        </p:txBody>
      </p:sp>
      <p:sp>
        <p:nvSpPr>
          <p:cNvPr id="75" name="Rectangle 74">
            <a:extLst>
              <a:ext uri="{FF2B5EF4-FFF2-40B4-BE49-F238E27FC236}">
                <a16:creationId xmlns:a16="http://schemas.microsoft.com/office/drawing/2014/main" id="{FF266FCB-EE27-4D5F-B6CD-DE1596012606}"/>
              </a:ext>
            </a:extLst>
          </p:cNvPr>
          <p:cNvSpPr/>
          <p:nvPr/>
        </p:nvSpPr>
        <p:spPr>
          <a:xfrm>
            <a:off x="11376265" y="360885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83" name="Rectangle 82">
            <a:extLst>
              <a:ext uri="{FF2B5EF4-FFF2-40B4-BE49-F238E27FC236}">
                <a16:creationId xmlns:a16="http://schemas.microsoft.com/office/drawing/2014/main" id="{4E82EE45-9E43-4C22-B186-F1516775F646}"/>
              </a:ext>
            </a:extLst>
          </p:cNvPr>
          <p:cNvSpPr/>
          <p:nvPr/>
        </p:nvSpPr>
        <p:spPr>
          <a:xfrm>
            <a:off x="9598460" y="373741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87" name="Rectangle 86">
            <a:extLst>
              <a:ext uri="{FF2B5EF4-FFF2-40B4-BE49-F238E27FC236}">
                <a16:creationId xmlns:a16="http://schemas.microsoft.com/office/drawing/2014/main" id="{DE889FA4-85D2-4EEA-B3FC-DE545BE30252}"/>
              </a:ext>
            </a:extLst>
          </p:cNvPr>
          <p:cNvSpPr/>
          <p:nvPr/>
        </p:nvSpPr>
        <p:spPr>
          <a:xfrm>
            <a:off x="11379375" y="3761250"/>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Не</a:t>
            </a:r>
            <a:endParaRPr lang="en-US" sz="1200" dirty="0">
              <a:solidFill>
                <a:schemeClr val="tx1"/>
              </a:solidFill>
            </a:endParaRPr>
          </a:p>
        </p:txBody>
      </p:sp>
      <p:sp>
        <p:nvSpPr>
          <p:cNvPr id="91" name="Rectangle 90">
            <a:extLst>
              <a:ext uri="{FF2B5EF4-FFF2-40B4-BE49-F238E27FC236}">
                <a16:creationId xmlns:a16="http://schemas.microsoft.com/office/drawing/2014/main" id="{0C0DD4B1-EFBD-4271-9763-3B54FD6F5087}"/>
              </a:ext>
            </a:extLst>
          </p:cNvPr>
          <p:cNvSpPr/>
          <p:nvPr/>
        </p:nvSpPr>
        <p:spPr>
          <a:xfrm>
            <a:off x="93133" y="4775869"/>
            <a:ext cx="2166425" cy="126580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ВБП обезбеђује БЕСПЛАТНЕ планове са више тема као што су хронолошки, М'Цхеине, итд. Да бисте додали неку разноликост</a:t>
            </a:r>
            <a:endParaRPr lang="en-US" sz="1200" dirty="0"/>
          </a:p>
        </p:txBody>
      </p:sp>
      <p:sp>
        <p:nvSpPr>
          <p:cNvPr id="57" name="Rectangle 56">
            <a:extLst>
              <a:ext uri="{FF2B5EF4-FFF2-40B4-BE49-F238E27FC236}">
                <a16:creationId xmlns:a16="http://schemas.microsoft.com/office/drawing/2014/main" id="{7904846B-A7C0-4C13-9BEE-44C0F1EC7F48}"/>
              </a:ext>
            </a:extLst>
          </p:cNvPr>
          <p:cNvSpPr/>
          <p:nvPr/>
        </p:nvSpPr>
        <p:spPr>
          <a:xfrm>
            <a:off x="206087" y="2412577"/>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Превише је досадно?</a:t>
            </a:r>
            <a:endParaRPr lang="en-US" sz="1200" dirty="0">
              <a:solidFill>
                <a:schemeClr val="tx1"/>
              </a:solidFill>
            </a:endParaRPr>
          </a:p>
        </p:txBody>
      </p:sp>
      <p:cxnSp>
        <p:nvCxnSpPr>
          <p:cNvPr id="9" name="Straight Arrow Connector 8">
            <a:extLst>
              <a:ext uri="{FF2B5EF4-FFF2-40B4-BE49-F238E27FC236}">
                <a16:creationId xmlns:a16="http://schemas.microsoft.com/office/drawing/2014/main" id="{908395BF-2372-4C75-84AD-F054CD05BDAE}"/>
              </a:ext>
            </a:extLst>
          </p:cNvPr>
          <p:cNvCxnSpPr>
            <a:stCxn id="31" idx="1"/>
            <a:endCxn id="57" idx="3"/>
          </p:cNvCxnSpPr>
          <p:nvPr/>
        </p:nvCxnSpPr>
        <p:spPr>
          <a:xfrm flipH="1" flipV="1">
            <a:off x="1898026" y="2744734"/>
            <a:ext cx="445672" cy="4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0817762" y="4010493"/>
            <a:ext cx="1290727" cy="24623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4813725" y="3557259"/>
            <a:ext cx="1691988" cy="74523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94581" y="6159973"/>
            <a:ext cx="11903617"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00" dirty="0">
                <a:solidFill>
                  <a:schemeClr val="tx1"/>
                </a:solidFill>
              </a:rPr>
              <a:t>Ако сте покушали и нисте успели да прочитате Библију, посетите нас у </a:t>
            </a:r>
            <a:r>
              <a:rPr lang="en-US" sz="1100" u="sng" dirty="0">
                <a:solidFill>
                  <a:srgbClr val="0070C0"/>
                </a:solidFill>
              </a:rPr>
              <a:t>https://worldbibleplans.com/</a:t>
            </a:r>
            <a:r>
              <a:rPr lang="en-US" sz="1100" u="sng">
                <a:solidFill>
                  <a:srgbClr val="0070C0"/>
                </a:solidFill>
              </a:rPr>
              <a:t>languages/serbian</a:t>
            </a:r>
            <a:r>
              <a:rPr lang="en-US" sz="1100" u="sng" dirty="0">
                <a:solidFill>
                  <a:srgbClr val="0070C0"/>
                </a:solidFill>
              </a:rPr>
              <a:t>/index.html</a:t>
            </a:r>
            <a:r>
              <a:rPr lang="ru-RU" sz="1100" dirty="0">
                <a:solidFill>
                  <a:schemeClr val="tx1"/>
                </a:solidFill>
              </a:rPr>
              <a:t> и направите БЕСПЛАТНИ план читања Библије.  Изаберите између различитих језика, превода, временских обавеза, тема и формата е-књига.  То је овако једноставно.  Направите план, ВБП га креира, а за мање од КСНУМКС дана добијате везу за преузимање вашег прилагођеног БЕСПЛАТНОГ плана читања Библије са или без списа.  Да ли смо поменули да је све БЕСПЛАТНО!</a:t>
            </a:r>
            <a:endParaRPr lang="en-US" sz="1100" dirty="0"/>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626606"/>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600C5535-D3CC-4A26-8CF9-A8C4506CFC20}"/>
              </a:ext>
            </a:extLst>
          </p:cNvPr>
          <p:cNvCxnSpPr>
            <a:cxnSpLocks/>
          </p:cNvCxnSpPr>
          <p:nvPr/>
        </p:nvCxnSpPr>
        <p:spPr>
          <a:xfrm>
            <a:off x="10176581" y="2897240"/>
            <a:ext cx="410556" cy="2494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500367"/>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101" name="Rectangle 100">
            <a:extLst>
              <a:ext uri="{FF2B5EF4-FFF2-40B4-BE49-F238E27FC236}">
                <a16:creationId xmlns:a16="http://schemas.microsoft.com/office/drawing/2014/main" id="{73F05AE0-844E-48C4-83E1-45C7E6040743}"/>
              </a:ext>
            </a:extLst>
          </p:cNvPr>
          <p:cNvSpPr/>
          <p:nvPr/>
        </p:nvSpPr>
        <p:spPr>
          <a:xfrm>
            <a:off x="5340221" y="353768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102" name="Rectangle 101">
            <a:extLst>
              <a:ext uri="{FF2B5EF4-FFF2-40B4-BE49-F238E27FC236}">
                <a16:creationId xmlns:a16="http://schemas.microsoft.com/office/drawing/2014/main" id="{E8D90312-74C4-43BA-9E14-D5A31174EEAC}"/>
              </a:ext>
            </a:extLst>
          </p:cNvPr>
          <p:cNvSpPr/>
          <p:nvPr/>
        </p:nvSpPr>
        <p:spPr>
          <a:xfrm>
            <a:off x="3312121" y="4240862"/>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642672" y="3486275"/>
            <a:ext cx="1664741" cy="84597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a:endCxn id="46" idx="0"/>
          </p:cNvCxnSpPr>
          <p:nvPr/>
        </p:nvCxnSpPr>
        <p:spPr>
          <a:xfrm rot="16200000" flipH="1">
            <a:off x="2869280" y="4137093"/>
            <a:ext cx="537452" cy="74499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731758" y="1704332"/>
            <a:ext cx="410592" cy="9925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stCxn id="26" idx="2"/>
            <a:endCxn id="55" idx="0"/>
          </p:cNvCxnSpPr>
          <p:nvPr/>
        </p:nvCxnSpPr>
        <p:spPr>
          <a:xfrm rot="5400000">
            <a:off x="10155406" y="1281896"/>
            <a:ext cx="409680" cy="18656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stCxn id="26" idx="2"/>
            <a:endCxn id="59" idx="0"/>
          </p:cNvCxnSpPr>
          <p:nvPr/>
        </p:nvCxnSpPr>
        <p:spPr>
          <a:xfrm rot="16200000" flipH="1">
            <a:off x="11115431" y="2187535"/>
            <a:ext cx="402225" cy="469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203821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Не</a:t>
            </a:r>
            <a:endParaRPr lang="en-US" sz="1200" dirty="0">
              <a:solidFill>
                <a:schemeClr val="tx1"/>
              </a:solidFill>
            </a:endParaRP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3730845"/>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z-Cyrl-AZ" sz="1200" dirty="0">
                <a:solidFill>
                  <a:schemeClr val="tx1"/>
                </a:solidFill>
              </a:rPr>
              <a:t>Да</a:t>
            </a:r>
            <a:endParaRPr lang="en-US" sz="1200" dirty="0">
              <a:solidFill>
                <a:schemeClr val="tx1"/>
              </a:solidFill>
            </a:endParaRPr>
          </a:p>
        </p:txBody>
      </p:sp>
      <p:sp>
        <p:nvSpPr>
          <p:cNvPr id="63" name="Rectangle 62">
            <a:extLst>
              <a:ext uri="{FF2B5EF4-FFF2-40B4-BE49-F238E27FC236}">
                <a16:creationId xmlns:a16="http://schemas.microsoft.com/office/drawing/2014/main" id="{84378D6A-7323-430F-AB72-CE4A9AB97E3E}"/>
              </a:ext>
            </a:extLst>
          </p:cNvPr>
          <p:cNvSpPr/>
          <p:nvPr/>
        </p:nvSpPr>
        <p:spPr>
          <a:xfrm>
            <a:off x="3584657" y="3507810"/>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200" dirty="0">
                <a:solidFill>
                  <a:schemeClr val="tx1"/>
                </a:solidFill>
              </a:rPr>
              <a:t>Планови , укључујући свете списе, су прескупи?</a:t>
            </a:r>
            <a:endParaRPr lang="en-US" sz="1200" dirty="0">
              <a:solidFill>
                <a:schemeClr val="tx1"/>
              </a:solidFill>
            </a:endParaRP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764779" y="3078571"/>
            <a:ext cx="425622" cy="42415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518073" y="2749433"/>
            <a:ext cx="429972" cy="108678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a:stCxn id="63" idx="2"/>
            <a:endCxn id="46" idx="0"/>
          </p:cNvCxnSpPr>
          <p:nvPr/>
        </p:nvCxnSpPr>
        <p:spPr>
          <a:xfrm rot="5400000">
            <a:off x="3626925" y="4128789"/>
            <a:ext cx="533102" cy="765949"/>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15989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az-Cyrl-AZ" dirty="0"/>
              <a:t>Теме</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944890"/>
            <a:ext cx="8915400" cy="5616170"/>
          </a:xfrm>
        </p:spPr>
        <p:txBody>
          <a:bodyPr>
            <a:normAutofit fontScale="70000" lnSpcReduction="20000"/>
          </a:bodyPr>
          <a:lstStyle/>
          <a:p>
            <a:r>
              <a:rPr lang="ru-RU" sz="2400" dirty="0"/>
              <a:t>Теме пружају различите начине читања списа</a:t>
            </a:r>
            <a:r>
              <a:rPr lang="en-US" sz="2400" dirty="0"/>
              <a:t>.</a:t>
            </a:r>
          </a:p>
          <a:p>
            <a:pPr lvl="1"/>
            <a:r>
              <a:rPr lang="ru-RU" sz="2200" dirty="0"/>
              <a:t>Неке теме обезбеђују редослед читања</a:t>
            </a:r>
            <a:r>
              <a:rPr lang="en-US" sz="2200" dirty="0"/>
              <a:t>.</a:t>
            </a:r>
          </a:p>
          <a:p>
            <a:pPr lvl="2"/>
            <a:r>
              <a:rPr lang="az-Cyrl-AZ" sz="2000" dirty="0"/>
              <a:t>Примери</a:t>
            </a:r>
            <a:r>
              <a:rPr lang="en-US" sz="2000" dirty="0"/>
              <a:t>:</a:t>
            </a:r>
          </a:p>
          <a:p>
            <a:pPr lvl="3"/>
            <a:r>
              <a:rPr lang="az-Cyrl-AZ" sz="1800" dirty="0"/>
              <a:t>Равно (Генеза до Откривења)</a:t>
            </a:r>
            <a:r>
              <a:rPr lang="en-US" sz="1800" dirty="0"/>
              <a:t>.</a:t>
            </a:r>
          </a:p>
          <a:p>
            <a:pPr lvl="3"/>
            <a:r>
              <a:rPr lang="az-Cyrl-AZ" sz="1800" dirty="0"/>
              <a:t>Хронолошки редослед</a:t>
            </a:r>
            <a:r>
              <a:rPr lang="en-US" sz="1800" dirty="0"/>
              <a:t>.</a:t>
            </a:r>
            <a:endParaRPr lang="en-US" sz="1600" dirty="0"/>
          </a:p>
          <a:p>
            <a:pPr lvl="1"/>
            <a:r>
              <a:rPr lang="ru-RU" sz="2200" dirty="0"/>
              <a:t>Друге теме вас фокусирају на јединствену идеју или представљају списе на неки смислен начин</a:t>
            </a:r>
            <a:r>
              <a:rPr lang="en-US" sz="2200" dirty="0"/>
              <a:t>.</a:t>
            </a:r>
          </a:p>
          <a:p>
            <a:pPr lvl="2"/>
            <a:r>
              <a:rPr lang="az-Cyrl-AZ" sz="2000" dirty="0"/>
              <a:t>Примери</a:t>
            </a:r>
            <a:r>
              <a:rPr lang="en-US" sz="2200" dirty="0"/>
              <a:t>:</a:t>
            </a:r>
          </a:p>
          <a:p>
            <a:pPr lvl="3"/>
            <a:r>
              <a:rPr lang="az-Cyrl-AZ" sz="1800" dirty="0"/>
              <a:t>Жанр заснован</a:t>
            </a:r>
            <a:r>
              <a:rPr lang="en-US" sz="1800" dirty="0"/>
              <a:t>.</a:t>
            </a:r>
          </a:p>
          <a:p>
            <a:pPr lvl="3"/>
            <a:r>
              <a:rPr lang="az-Cyrl-AZ" sz="1800" dirty="0"/>
              <a:t>М'Цхе</a:t>
            </a:r>
            <a:r>
              <a:rPr lang="en-US" sz="1800" dirty="0"/>
              <a:t>y</a:t>
            </a:r>
            <a:r>
              <a:rPr lang="az-Cyrl-AZ" sz="1800" dirty="0"/>
              <a:t>не</a:t>
            </a:r>
            <a:r>
              <a:rPr lang="en-US" sz="1800" dirty="0"/>
              <a:t>.</a:t>
            </a:r>
          </a:p>
          <a:p>
            <a:pPr lvl="1"/>
            <a:r>
              <a:rPr lang="ru-RU" sz="2200" dirty="0"/>
              <a:t>Неке теме имају да се фокусирате на једну књигу или избор књига</a:t>
            </a:r>
            <a:r>
              <a:rPr lang="en-US" sz="2200" dirty="0"/>
              <a:t>.</a:t>
            </a:r>
          </a:p>
          <a:p>
            <a:pPr lvl="2"/>
            <a:r>
              <a:rPr lang="az-Cyrl-AZ" sz="2000" dirty="0"/>
              <a:t>Примери</a:t>
            </a:r>
            <a:r>
              <a:rPr lang="en-US" sz="2000" dirty="0"/>
              <a:t>:</a:t>
            </a:r>
          </a:p>
          <a:p>
            <a:pPr lvl="3"/>
            <a:r>
              <a:rPr lang="az-Cyrl-AZ" sz="1800" dirty="0"/>
              <a:t>КСНУМКС Књига Дееп Диве</a:t>
            </a:r>
            <a:r>
              <a:rPr lang="en-US" sz="1800" dirty="0"/>
              <a:t>.</a:t>
            </a:r>
          </a:p>
          <a:p>
            <a:pPr lvl="3"/>
            <a:r>
              <a:rPr lang="az-Cyrl-AZ" sz="1800" dirty="0"/>
              <a:t>Апостоли и Павле</a:t>
            </a:r>
            <a:r>
              <a:rPr lang="en-US" sz="1800" dirty="0"/>
              <a:t>.</a:t>
            </a:r>
          </a:p>
          <a:p>
            <a:pPr lvl="2"/>
            <a:endParaRPr lang="en-US" sz="2000" dirty="0"/>
          </a:p>
          <a:p>
            <a:pPr marL="0" indent="0">
              <a:buNone/>
            </a:pPr>
            <a:r>
              <a:rPr lang="ru-RU" sz="2400" dirty="0"/>
              <a:t>Све теме су детаљно објашњене на страници Планови за читање којој се приступа преко менија</a:t>
            </a:r>
            <a:r>
              <a:rPr lang="en-US" sz="2400" dirty="0"/>
              <a:t>.</a:t>
            </a:r>
          </a:p>
          <a:p>
            <a:pPr marL="0" indent="0">
              <a:buNone/>
            </a:pPr>
            <a:endParaRPr lang="en-US" sz="2400" dirty="0"/>
          </a:p>
          <a:p>
            <a:pPr marL="0" indent="0">
              <a:buNone/>
            </a:pPr>
            <a:r>
              <a:rPr lang="ru-RU" sz="2400" dirty="0"/>
              <a:t>Откријте тему која вам најбоље одговара</a:t>
            </a:r>
            <a:r>
              <a:rPr lang="en-US" sz="2400" dirty="0"/>
              <a:t>.</a:t>
            </a:r>
          </a:p>
          <a:p>
            <a:pPr lvl="1"/>
            <a:endParaRPr lang="en-US" dirty="0"/>
          </a:p>
        </p:txBody>
      </p:sp>
    </p:spTree>
    <p:extLst>
      <p:ext uri="{BB962C8B-B14F-4D97-AF65-F5344CB8AC3E}">
        <p14:creationId xmlns:p14="http://schemas.microsoft.com/office/powerpoint/2010/main" val="292416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az-Cyrl-AZ" dirty="0"/>
              <a:t>Теме се настављају</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ru-RU" dirty="0"/>
              <a:t>Теме су подељене у четири групе на основу флексибилности трајања (дужина времена читања) и учесталости (колико дана у недељи читате)</a:t>
            </a:r>
            <a:r>
              <a:rPr lang="en-US" dirty="0"/>
              <a:t>.</a:t>
            </a:r>
          </a:p>
          <a:p>
            <a:pPr lvl="1"/>
            <a:r>
              <a:rPr lang="ru-RU" dirty="0"/>
              <a:t>Група 1- За ову прву групу можете одабрати Време (30 дана, 12 месеци, итд.) Или 1-6 поглавља дневно у трајању дана читања</a:t>
            </a:r>
            <a:r>
              <a:rPr lang="en-US" dirty="0"/>
              <a:t>.</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9522068" cy="498232"/>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b="1" dirty="0"/>
              <a:t>Коментари су доступни само са овом групом тема и само ако изаберете трајање поглавља.</a:t>
            </a:r>
            <a:endParaRPr lang="en-US" sz="2000" dirty="0"/>
          </a:p>
          <a:p>
            <a:pPr lvl="1"/>
            <a:endParaRPr lang="en-US" dirty="0"/>
          </a:p>
        </p:txBody>
      </p:sp>
      <p:pic>
        <p:nvPicPr>
          <p:cNvPr id="7" name="Picture 6">
            <a:extLst>
              <a:ext uri="{FF2B5EF4-FFF2-40B4-BE49-F238E27FC236}">
                <a16:creationId xmlns:a16="http://schemas.microsoft.com/office/drawing/2014/main" id="{9F39FF9F-D91B-4327-B2B0-49750FC3F79D}"/>
              </a:ext>
            </a:extLst>
          </p:cNvPr>
          <p:cNvPicPr>
            <a:picLocks noChangeAspect="1"/>
          </p:cNvPicPr>
          <p:nvPr/>
        </p:nvPicPr>
        <p:blipFill rotWithShape="1">
          <a:blip r:embed="rId2"/>
          <a:srcRect t="9355" r="39853" b="16142"/>
          <a:stretch/>
        </p:blipFill>
        <p:spPr>
          <a:xfrm>
            <a:off x="2873925" y="2535116"/>
            <a:ext cx="3886798" cy="3545263"/>
          </a:xfrm>
          <a:prstGeom prst="rect">
            <a:avLst/>
          </a:prstGeom>
        </p:spPr>
      </p:pic>
    </p:spTree>
    <p:extLst>
      <p:ext uri="{BB962C8B-B14F-4D97-AF65-F5344CB8AC3E}">
        <p14:creationId xmlns:p14="http://schemas.microsoft.com/office/powerpoint/2010/main" val="4168708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az-Cyrl-AZ" dirty="0"/>
              <a:t>Теме се настављају</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23192"/>
            <a:ext cx="10034953" cy="1116623"/>
          </a:xfrm>
        </p:spPr>
        <p:txBody>
          <a:bodyPr>
            <a:normAutofit/>
          </a:bodyPr>
          <a:lstStyle/>
          <a:p>
            <a:r>
              <a:rPr lang="ru-RU" dirty="0"/>
              <a:t>Група 2 - За другу групу, дозвољено је само трајање времена (30 дана, 12 месеци, итд.)</a:t>
            </a:r>
            <a:r>
              <a:rPr lang="en-US" dirty="0"/>
              <a:t>.</a:t>
            </a:r>
          </a:p>
          <a:p>
            <a:pPr lvl="1"/>
            <a:r>
              <a:rPr lang="ru-RU" dirty="0"/>
              <a:t>Трајање поглавља ће бити засивљено и неселективно</a:t>
            </a:r>
            <a:r>
              <a:rPr lang="en-US" sz="2000" dirty="0"/>
              <a:t>.</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7631722"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b="1" dirty="0"/>
              <a:t>Коментари нису доступни са овом групом.</a:t>
            </a:r>
            <a:endParaRPr lang="en-US" sz="2000" dirty="0"/>
          </a:p>
          <a:p>
            <a:pPr lvl="1"/>
            <a:endParaRPr lang="en-US" dirty="0"/>
          </a:p>
        </p:txBody>
      </p:sp>
      <p:pic>
        <p:nvPicPr>
          <p:cNvPr id="8" name="Picture 7">
            <a:extLst>
              <a:ext uri="{FF2B5EF4-FFF2-40B4-BE49-F238E27FC236}">
                <a16:creationId xmlns:a16="http://schemas.microsoft.com/office/drawing/2014/main" id="{26D2D65D-2D56-49DE-BF12-973DDE8E4048}"/>
              </a:ext>
            </a:extLst>
          </p:cNvPr>
          <p:cNvPicPr>
            <a:picLocks noChangeAspect="1"/>
          </p:cNvPicPr>
          <p:nvPr/>
        </p:nvPicPr>
        <p:blipFill rotWithShape="1">
          <a:blip r:embed="rId2"/>
          <a:srcRect t="11318" r="27968" b="9058"/>
          <a:stretch/>
        </p:blipFill>
        <p:spPr>
          <a:xfrm>
            <a:off x="2908569" y="2114575"/>
            <a:ext cx="4940119" cy="3984736"/>
          </a:xfrm>
          <a:prstGeom prst="rect">
            <a:avLst/>
          </a:prstGeom>
        </p:spPr>
      </p:pic>
    </p:spTree>
    <p:extLst>
      <p:ext uri="{BB962C8B-B14F-4D97-AF65-F5344CB8AC3E}">
        <p14:creationId xmlns:p14="http://schemas.microsoft.com/office/powerpoint/2010/main" val="138331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az-Cyrl-AZ" dirty="0"/>
              <a:t>Теме се настављају</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996462"/>
          </a:xfrm>
        </p:spPr>
        <p:txBody>
          <a:bodyPr>
            <a:normAutofit/>
          </a:bodyPr>
          <a:lstStyle/>
          <a:p>
            <a:r>
              <a:rPr lang="ru-RU" dirty="0"/>
              <a:t>Група 3 - За трећу групу, доступно је само 1-6 трајања поглавља</a:t>
            </a:r>
            <a:r>
              <a:rPr lang="en-US" dirty="0"/>
              <a:t>.</a:t>
            </a:r>
          </a:p>
          <a:p>
            <a:pPr lvl="1"/>
            <a:r>
              <a:rPr lang="ru-RU" dirty="0"/>
              <a:t>Временска трајања ће бити засивљена и неселективна</a:t>
            </a:r>
            <a:r>
              <a:rPr lang="en-US" dirty="0"/>
              <a:t>.</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7420707"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b="1" dirty="0"/>
              <a:t>Коментари нису доступни са овом групом</a:t>
            </a:r>
            <a:r>
              <a:rPr lang="en-US" b="1" dirty="0"/>
              <a:t>.</a:t>
            </a:r>
            <a:endParaRPr lang="en-US" sz="2400" dirty="0"/>
          </a:p>
          <a:p>
            <a:pPr marL="457200" lvl="1" indent="0">
              <a:buFont typeface="Wingdings 3" charset="2"/>
              <a:buNone/>
            </a:pPr>
            <a:endParaRPr lang="en-US" sz="2200" dirty="0"/>
          </a:p>
          <a:p>
            <a:pPr lvl="2"/>
            <a:endParaRPr lang="en-US" sz="2000" dirty="0"/>
          </a:p>
          <a:p>
            <a:pPr lvl="1"/>
            <a:endParaRPr lang="en-US" dirty="0"/>
          </a:p>
        </p:txBody>
      </p:sp>
      <p:pic>
        <p:nvPicPr>
          <p:cNvPr id="7" name="Picture 6">
            <a:extLst>
              <a:ext uri="{FF2B5EF4-FFF2-40B4-BE49-F238E27FC236}">
                <a16:creationId xmlns:a16="http://schemas.microsoft.com/office/drawing/2014/main" id="{09C6EADE-0E5D-4484-8DD6-76C08DB18E2F}"/>
              </a:ext>
            </a:extLst>
          </p:cNvPr>
          <p:cNvPicPr>
            <a:picLocks noChangeAspect="1"/>
          </p:cNvPicPr>
          <p:nvPr/>
        </p:nvPicPr>
        <p:blipFill rotWithShape="1">
          <a:blip r:embed="rId2"/>
          <a:srcRect t="15987" r="1689" b="55939"/>
          <a:stretch/>
        </p:blipFill>
        <p:spPr>
          <a:xfrm>
            <a:off x="2022473" y="2076042"/>
            <a:ext cx="8419583" cy="1770434"/>
          </a:xfrm>
          <a:prstGeom prst="rect">
            <a:avLst/>
          </a:prstGeom>
        </p:spPr>
      </p:pic>
    </p:spTree>
    <p:extLst>
      <p:ext uri="{BB962C8B-B14F-4D97-AF65-F5344CB8AC3E}">
        <p14:creationId xmlns:p14="http://schemas.microsoft.com/office/powerpoint/2010/main" val="3750651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az-Cyrl-AZ" dirty="0"/>
              <a:t>Теме се настављају</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49570"/>
            <a:ext cx="10034953" cy="1277816"/>
          </a:xfrm>
        </p:spPr>
        <p:txBody>
          <a:bodyPr>
            <a:normAutofit fontScale="92500"/>
          </a:bodyPr>
          <a:lstStyle/>
          <a:p>
            <a:r>
              <a:rPr lang="ru-RU" dirty="0"/>
              <a:t>Група 4 - Четврта и последња група имају унапред утврђена трајања и фреквенције</a:t>
            </a:r>
            <a:r>
              <a:rPr lang="en-US" dirty="0"/>
              <a:t>.</a:t>
            </a:r>
          </a:p>
          <a:p>
            <a:pPr lvl="1"/>
            <a:r>
              <a:rPr lang="ru-RU" dirty="0"/>
              <a:t>Ове теме имају свакодневну учесталост, осим ако није другачије наведено</a:t>
            </a:r>
            <a:r>
              <a:rPr lang="en-US" dirty="0"/>
              <a:t>.</a:t>
            </a:r>
          </a:p>
          <a:p>
            <a:pPr lvl="1"/>
            <a:r>
              <a:rPr lang="ru-RU" dirty="0"/>
              <a:t>За ове теме, трајање и избор фреквенције ће бити засивљени и неизабрати</a:t>
            </a:r>
            <a:r>
              <a:rPr lang="en-US" sz="2000" dirty="0"/>
              <a:t>. </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60122"/>
            <a:ext cx="7244861"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lvl="0" indent="0">
              <a:buClr>
                <a:srgbClr val="A53010"/>
              </a:buClr>
              <a:buNone/>
              <a:defRPr/>
            </a:pPr>
            <a:r>
              <a:rPr lang="ru-RU" b="1" dirty="0">
                <a:solidFill>
                  <a:prstClr val="black">
                    <a:lumMod val="75000"/>
                    <a:lumOff val="25000"/>
                  </a:prstClr>
                </a:solidFill>
              </a:rPr>
              <a:t>Коментари нису доступни са овом групом.</a:t>
            </a:r>
            <a:endParaRPr kumimoji="0" lang="en-US" sz="22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1143000" marR="0" lvl="2" indent="-22860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742950" marR="0" lvl="1" indent="-28575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p:txBody>
      </p:sp>
      <p:sp>
        <p:nvSpPr>
          <p:cNvPr id="8" name="Content Placeholder 2">
            <a:extLst>
              <a:ext uri="{FF2B5EF4-FFF2-40B4-BE49-F238E27FC236}">
                <a16:creationId xmlns:a16="http://schemas.microsoft.com/office/drawing/2014/main" id="{FED04A91-4F5E-42AA-8489-2C8B635239C8}"/>
              </a:ext>
            </a:extLst>
          </p:cNvPr>
          <p:cNvSpPr txBox="1">
            <a:spLocks/>
          </p:cNvSpPr>
          <p:nvPr/>
        </p:nvSpPr>
        <p:spPr>
          <a:xfrm>
            <a:off x="8683110" y="3428999"/>
            <a:ext cx="3028243" cy="580291"/>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dirty="0"/>
              <a:t>Ово је само делимична листа.</a:t>
            </a:r>
            <a:endParaRPr lang="en-US" dirty="0"/>
          </a:p>
        </p:txBody>
      </p:sp>
      <p:pic>
        <p:nvPicPr>
          <p:cNvPr id="7" name="Picture 6">
            <a:extLst>
              <a:ext uri="{FF2B5EF4-FFF2-40B4-BE49-F238E27FC236}">
                <a16:creationId xmlns:a16="http://schemas.microsoft.com/office/drawing/2014/main" id="{E2E4B479-9F8C-4410-A4BE-060158A2DFF2}"/>
              </a:ext>
            </a:extLst>
          </p:cNvPr>
          <p:cNvPicPr>
            <a:picLocks noChangeAspect="1"/>
          </p:cNvPicPr>
          <p:nvPr/>
        </p:nvPicPr>
        <p:blipFill rotWithShape="1">
          <a:blip r:embed="rId2"/>
          <a:srcRect t="13520" r="31902"/>
          <a:stretch/>
        </p:blipFill>
        <p:spPr>
          <a:xfrm>
            <a:off x="3691353" y="2168771"/>
            <a:ext cx="4255058" cy="3979109"/>
          </a:xfrm>
          <a:prstGeom prst="rect">
            <a:avLst/>
          </a:prstGeom>
        </p:spPr>
      </p:pic>
    </p:spTree>
    <p:extLst>
      <p:ext uri="{BB962C8B-B14F-4D97-AF65-F5344CB8AC3E}">
        <p14:creationId xmlns:p14="http://schemas.microsoft.com/office/powerpoint/2010/main" val="1558728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869413"/>
          </a:xfrm>
        </p:spPr>
        <p:txBody>
          <a:bodyPr>
            <a:normAutofit fontScale="90000"/>
          </a:bodyPr>
          <a:lstStyle/>
          <a:p>
            <a:r>
              <a:rPr lang="ru-RU" sz="2200" dirty="0"/>
              <a:t>Ако сте изабрали тему КСНУМКС Боок Дееп Диве, изаберите књигу.  У супротном, ова опција ће бити закључана</a:t>
            </a:r>
            <a:endParaRPr lang="en-US"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2589212" y="5216434"/>
            <a:ext cx="8915400" cy="1547781"/>
          </a:xfrm>
        </p:spPr>
        <p:txBody>
          <a:bodyPr>
            <a:normAutofit fontScale="77500" lnSpcReduction="20000"/>
          </a:bodyPr>
          <a:lstStyle/>
          <a:p>
            <a:r>
              <a:rPr lang="ru-RU" dirty="0"/>
              <a:t>Може се изабрати само једна књига</a:t>
            </a:r>
            <a:r>
              <a:rPr lang="en-US" dirty="0"/>
              <a:t>.</a:t>
            </a:r>
          </a:p>
          <a:p>
            <a:r>
              <a:rPr lang="ru-RU" dirty="0"/>
              <a:t>Доступне књиге зависе од ваше верзије</a:t>
            </a:r>
            <a:r>
              <a:rPr lang="en-US" dirty="0"/>
              <a:t>.</a:t>
            </a:r>
          </a:p>
          <a:p>
            <a:pPr lvl="1"/>
            <a:r>
              <a:rPr lang="ru-RU" dirty="0"/>
              <a:t>Екран није довољно паметан да зна књиге доступне у свакој верзији</a:t>
            </a:r>
            <a:r>
              <a:rPr lang="en-US" dirty="0"/>
              <a:t>.  </a:t>
            </a:r>
          </a:p>
          <a:p>
            <a:pPr lvl="1"/>
            <a:r>
              <a:rPr lang="ru-RU" dirty="0"/>
              <a:t>На вама је да изаберете књигу која је доступна у верзији коју изаберете</a:t>
            </a:r>
            <a:r>
              <a:rPr lang="en-US" dirty="0"/>
              <a:t>.</a:t>
            </a:r>
          </a:p>
          <a:p>
            <a:pPr lvl="2"/>
            <a:r>
              <a:rPr lang="ru-RU" dirty="0"/>
              <a:t>Тако , на пример, ако сте изабрали верзију која је само Нови завет, немојте да изаберете Генезу овде</a:t>
            </a:r>
            <a:r>
              <a:rPr lang="en-US" dirty="0"/>
              <a:t>.</a:t>
            </a:r>
          </a:p>
        </p:txBody>
      </p:sp>
      <p:sp>
        <p:nvSpPr>
          <p:cNvPr id="5" name="Content Placeholder 2">
            <a:extLst>
              <a:ext uri="{FF2B5EF4-FFF2-40B4-BE49-F238E27FC236}">
                <a16:creationId xmlns:a16="http://schemas.microsoft.com/office/drawing/2014/main" id="{DCB284F3-DBAB-4358-AF38-5565AEF07F16}"/>
              </a:ext>
            </a:extLst>
          </p:cNvPr>
          <p:cNvSpPr txBox="1">
            <a:spLocks/>
          </p:cNvSpPr>
          <p:nvPr/>
        </p:nvSpPr>
        <p:spPr>
          <a:xfrm>
            <a:off x="7324662" y="2715619"/>
            <a:ext cx="3563817" cy="869414"/>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buNone/>
            </a:pPr>
            <a:r>
              <a:rPr lang="ru-RU" dirty="0"/>
              <a:t>Апокрифне књиге нису укључене у листу.  Само Генеза кроз Откривење</a:t>
            </a:r>
            <a:r>
              <a:rPr lang="en-US" dirty="0"/>
              <a:t>.</a:t>
            </a:r>
          </a:p>
        </p:txBody>
      </p:sp>
      <p:pic>
        <p:nvPicPr>
          <p:cNvPr id="7" name="Picture 6">
            <a:extLst>
              <a:ext uri="{FF2B5EF4-FFF2-40B4-BE49-F238E27FC236}">
                <a16:creationId xmlns:a16="http://schemas.microsoft.com/office/drawing/2014/main" id="{345FE1E5-BC82-44FB-A813-CC382187C1FE}"/>
              </a:ext>
            </a:extLst>
          </p:cNvPr>
          <p:cNvPicPr>
            <a:picLocks noChangeAspect="1"/>
          </p:cNvPicPr>
          <p:nvPr/>
        </p:nvPicPr>
        <p:blipFill rotWithShape="1">
          <a:blip r:embed="rId2"/>
          <a:srcRect l="50665" t="26175" r="18298" b="22724"/>
          <a:stretch/>
        </p:blipFill>
        <p:spPr>
          <a:xfrm>
            <a:off x="2694562" y="1041256"/>
            <a:ext cx="4503906" cy="3985757"/>
          </a:xfrm>
          <a:prstGeom prst="rect">
            <a:avLst/>
          </a:prstGeom>
        </p:spPr>
      </p:pic>
    </p:spTree>
    <p:extLst>
      <p:ext uri="{BB962C8B-B14F-4D97-AF65-F5344CB8AC3E}">
        <p14:creationId xmlns:p14="http://schemas.microsoft.com/office/powerpoint/2010/main" val="1136301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592925" y="108299"/>
            <a:ext cx="8911687" cy="735763"/>
          </a:xfrm>
        </p:spPr>
        <p:txBody>
          <a:bodyPr>
            <a:normAutofit/>
          </a:bodyPr>
          <a:lstStyle/>
          <a:p>
            <a:r>
              <a:rPr lang="az-Cyrl-AZ" sz="3200" dirty="0"/>
              <a:t>Укључите Свето писмо</a:t>
            </a:r>
            <a:endParaRPr lang="en-US" sz="3200" dirty="0"/>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2589212" y="3429000"/>
            <a:ext cx="8915400" cy="2855226"/>
          </a:xfrm>
        </p:spPr>
        <p:txBody>
          <a:bodyPr>
            <a:normAutofit/>
          </a:bodyPr>
          <a:lstStyle/>
          <a:p>
            <a:r>
              <a:rPr lang="ru-RU" dirty="0"/>
              <a:t>Овај избор је доступан само за верзије које нису заштићене ауторским правима</a:t>
            </a:r>
            <a:r>
              <a:rPr lang="en-US" dirty="0"/>
              <a:t>.</a:t>
            </a:r>
          </a:p>
          <a:p>
            <a:r>
              <a:rPr lang="az-Cyrl-AZ" dirty="0"/>
              <a:t>Изаберите између</a:t>
            </a:r>
            <a:r>
              <a:rPr lang="en-US" dirty="0"/>
              <a:t>:</a:t>
            </a:r>
          </a:p>
          <a:p>
            <a:pPr lvl="1"/>
            <a:r>
              <a:rPr lang="ru-RU" dirty="0"/>
              <a:t>Да.  Обезбедите Свето писмо – Укључите свете списе у свој план читања</a:t>
            </a:r>
            <a:r>
              <a:rPr lang="en-US" dirty="0"/>
              <a:t>.</a:t>
            </a:r>
          </a:p>
          <a:p>
            <a:pPr lvl="1"/>
            <a:r>
              <a:rPr lang="ru-RU" dirty="0"/>
              <a:t>Не. Обезбедите само водич – Не укључујете списе</a:t>
            </a:r>
            <a:r>
              <a:rPr lang="en-US" dirty="0"/>
              <a:t>.</a:t>
            </a:r>
          </a:p>
          <a:p>
            <a:pPr lvl="2"/>
            <a:r>
              <a:rPr lang="ru-RU" dirty="0"/>
              <a:t>Ова опција укључује само дневне наслове (доступно у пдф формату графикона)</a:t>
            </a:r>
            <a:r>
              <a:rPr lang="en-US" dirty="0"/>
              <a:t>.</a:t>
            </a:r>
          </a:p>
          <a:p>
            <a:pPr lvl="2"/>
            <a:r>
              <a:rPr lang="ru-RU" dirty="0"/>
              <a:t>Ова опција је за оне који желе да користе сопствену штампану копију Библије или за Библијске верзије под тренутним ауторским правима</a:t>
            </a:r>
            <a:r>
              <a:rPr lang="en-US" dirty="0"/>
              <a:t>.</a:t>
            </a:r>
          </a:p>
        </p:txBody>
      </p:sp>
      <p:pic>
        <p:nvPicPr>
          <p:cNvPr id="6" name="Picture 5">
            <a:extLst>
              <a:ext uri="{FF2B5EF4-FFF2-40B4-BE49-F238E27FC236}">
                <a16:creationId xmlns:a16="http://schemas.microsoft.com/office/drawing/2014/main" id="{D8BBF55F-B170-40DE-ABE8-DCB170D79226}"/>
              </a:ext>
            </a:extLst>
          </p:cNvPr>
          <p:cNvPicPr>
            <a:picLocks noChangeAspect="1"/>
          </p:cNvPicPr>
          <p:nvPr/>
        </p:nvPicPr>
        <p:blipFill rotWithShape="1">
          <a:blip r:embed="rId2"/>
          <a:srcRect l="17633" t="35972" r="59229" b="44434"/>
          <a:stretch/>
        </p:blipFill>
        <p:spPr>
          <a:xfrm>
            <a:off x="2821021" y="933855"/>
            <a:ext cx="5150501" cy="2344366"/>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a:bodyPr>
          <a:lstStyle/>
          <a:p>
            <a:r>
              <a:rPr lang="ru-RU" sz="2000" dirty="0"/>
              <a:t>Опционо изаберите да укључите унакрсне референце</a:t>
            </a:r>
            <a:endParaRPr lang="en-US" sz="20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798277"/>
            <a:ext cx="10946423" cy="2083772"/>
          </a:xfrm>
        </p:spPr>
        <p:txBody>
          <a:bodyPr>
            <a:normAutofit fontScale="77500" lnSpcReduction="20000"/>
          </a:bodyPr>
          <a:lstStyle/>
          <a:p>
            <a:r>
              <a:rPr lang="ru-RU" altLang="en-US" dirty="0">
                <a:solidFill>
                  <a:srgbClr val="676768"/>
                </a:solidFill>
                <a:latin typeface="Poppins" panose="00000500000000000000" pitchFamily="2" charset="0"/>
                <a:cs typeface="Poppins" panose="00000500000000000000" pitchFamily="2" charset="0"/>
              </a:rPr>
              <a:t>Изаберите између скраћеница и библијских унакрсних референци</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p>
          <a:p>
            <a:pPr lvl="1"/>
            <a:r>
              <a:rPr lang="ru-RU" altLang="en-US" dirty="0">
                <a:solidFill>
                  <a:srgbClr val="676768"/>
                </a:solidFill>
                <a:latin typeface="Poppins" panose="00000500000000000000" pitchFamily="2" charset="0"/>
                <a:cs typeface="Poppins" panose="00000500000000000000" pitchFamily="2" charset="0"/>
              </a:rPr>
              <a:t>За пуни стих текста, ВБП нуди новозаветне референце за стихове Старог завета и обрнуто.
За скраћенице, WБП нуди све унакрсне референце или референце из Новог завета за стихове Старог завета и обрнуто</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p>
          <a:p>
            <a:r>
              <a:rPr lang="ru-RU" altLang="en-US" dirty="0">
                <a:solidFill>
                  <a:srgbClr val="676768"/>
                </a:solidFill>
                <a:latin typeface="Poppins" panose="00000500000000000000" pitchFamily="2" charset="0"/>
                <a:cs typeface="Poppins" panose="00000500000000000000" pitchFamily="2" charset="0"/>
              </a:rPr>
              <a:t>Унакрсне референце нису доступне за верзије заштићене ауторским правима.
Укључите Свето писмо мора бити Да.
Ако изаберете да имате унакрсне референце, избор параграфа / стиха ће бити закључан</a:t>
            </a:r>
            <a:r>
              <a:rPr lang="en-US" altLang="en-US" dirty="0">
                <a:solidFill>
                  <a:srgbClr val="676768"/>
                </a:solidFill>
                <a:latin typeface="Poppins" panose="00000500000000000000" pitchFamily="2" charset="0"/>
                <a:cs typeface="Poppins" panose="00000500000000000000" pitchFamily="2" charset="0"/>
              </a:rPr>
              <a:t>.</a:t>
            </a:r>
          </a:p>
          <a:p>
            <a:pPr lvl="1"/>
            <a:r>
              <a:rPr lang="ru-RU" altLang="en-US" dirty="0">
                <a:solidFill>
                  <a:srgbClr val="676768"/>
                </a:solidFill>
                <a:latin typeface="Poppins" panose="00000500000000000000" pitchFamily="2" charset="0"/>
                <a:cs typeface="Poppins" panose="00000500000000000000" pitchFamily="2" charset="0"/>
              </a:rPr>
              <a:t>Ради само са форматом стиха</a:t>
            </a:r>
            <a:r>
              <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rPr>
              <a:t>.</a:t>
            </a:r>
            <a:r>
              <a:rPr kumimoji="0" lang="en-US" altLang="en-US" sz="850" b="0" i="0" u="none" strike="noStrike" cap="none" normalizeH="0" baseline="0" dirty="0">
                <a:ln>
                  <a:noFill/>
                </a:ln>
                <a:solidFill>
                  <a:schemeClr val="tx1"/>
                </a:solidFill>
                <a:effectLst/>
              </a:rPr>
              <a:t> </a:t>
            </a:r>
            <a:endParaRPr kumimoji="0" lang="en-US" altLang="en-US" sz="2600" b="0" i="0" u="none" strike="noStrike" cap="none" normalizeH="0" baseline="0" dirty="0">
              <a:ln>
                <a:noFill/>
              </a:ln>
              <a:solidFill>
                <a:schemeClr val="tx1"/>
              </a:solidFill>
              <a:effectLst/>
              <a:latin typeface="Arial" panose="020B0604020202020204" pitchFamily="34" charset="0"/>
            </a:endParaRPr>
          </a:p>
          <a:p>
            <a:endParaRPr lang="en-US" dirty="0"/>
          </a:p>
          <a:p>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242979" y="5934786"/>
            <a:ext cx="9328639" cy="769441"/>
          </a:xfrm>
          <a:prstGeom prst="rect">
            <a:avLst/>
          </a:prstGeom>
          <a:noFill/>
        </p:spPr>
        <p:txBody>
          <a:bodyPr wrap="square" rtlCol="0">
            <a:spAutoFit/>
          </a:bodyPr>
          <a:lstStyle/>
          <a:p>
            <a:r>
              <a:rPr lang="ru-RU" sz="1100" dirty="0"/>
              <a:t>Гоогле АИ - Библија унакрсна референца је напомена која усмерава читаоца на други стих или пасус у Библији са сродном темом, реч или идеја, помажући да се повежу различити делови Писма и побољша разумевање. Ове референце повезују сродне концепте, пророчанства и догађаје, омогућавајући једном одломку да расветли други</a:t>
            </a:r>
            <a:r>
              <a:rPr lang="en-US" sz="1100" dirty="0"/>
              <a:t>.  </a:t>
            </a:r>
          </a:p>
          <a:p>
            <a:endParaRPr lang="en-US" sz="1100" dirty="0"/>
          </a:p>
        </p:txBody>
      </p:sp>
      <p:sp>
        <p:nvSpPr>
          <p:cNvPr id="7" name="Content Placeholder 2">
            <a:extLst>
              <a:ext uri="{FF2B5EF4-FFF2-40B4-BE49-F238E27FC236}">
                <a16:creationId xmlns:a16="http://schemas.microsoft.com/office/drawing/2014/main" id="{28042888-61FB-4D0A-B3AC-B7EBC9AC039A}"/>
              </a:ext>
            </a:extLst>
          </p:cNvPr>
          <p:cNvSpPr txBox="1">
            <a:spLocks/>
          </p:cNvSpPr>
          <p:nvPr/>
        </p:nvSpPr>
        <p:spPr>
          <a:xfrm>
            <a:off x="6268916" y="1301101"/>
            <a:ext cx="3883269" cy="77388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dirty="0"/>
              <a:t>Погледајте следеће странице за примере</a:t>
            </a:r>
            <a:r>
              <a:rPr lang="en-US" dirty="0"/>
              <a:t>.</a:t>
            </a:r>
          </a:p>
        </p:txBody>
      </p:sp>
      <p:pic>
        <p:nvPicPr>
          <p:cNvPr id="6" name="Picture 5">
            <a:extLst>
              <a:ext uri="{FF2B5EF4-FFF2-40B4-BE49-F238E27FC236}">
                <a16:creationId xmlns:a16="http://schemas.microsoft.com/office/drawing/2014/main" id="{011F1688-8BB0-4406-A222-4DF2AC95DEB7}"/>
              </a:ext>
            </a:extLst>
          </p:cNvPr>
          <p:cNvPicPr>
            <a:picLocks noChangeAspect="1"/>
          </p:cNvPicPr>
          <p:nvPr/>
        </p:nvPicPr>
        <p:blipFill rotWithShape="1">
          <a:blip r:embed="rId2"/>
          <a:srcRect l="39574" t="35527" r="40558" b="20238"/>
          <a:stretch/>
        </p:blipFill>
        <p:spPr>
          <a:xfrm>
            <a:off x="3268492" y="690663"/>
            <a:ext cx="2422187" cy="2898844"/>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980591" y="214805"/>
            <a:ext cx="6630337" cy="577675"/>
          </a:xfrm>
        </p:spPr>
        <p:txBody>
          <a:bodyPr>
            <a:normAutofit fontScale="90000"/>
          </a:bodyPr>
          <a:lstStyle/>
          <a:p>
            <a:r>
              <a:rPr lang="ru-RU" sz="2000" dirty="0"/>
              <a:t>Укључи унакрсну референцу – примере скраћеница</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545486"/>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1200" dirty="0"/>
              <a:t>Пример 2 – Скраћеница само за супротни Завет.  У овом примеру, постоје само старозаветне референце.</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492931"/>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1200" dirty="0"/>
              <a:t>Пример 1 – Све скраћенице.  У овом примеру, постоје референце Старог завета и Новог завета.</a:t>
            </a:r>
            <a:endParaRPr lang="en-US" sz="1200" dirty="0"/>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2409202"/>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2413037"/>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883877" y="214805"/>
            <a:ext cx="6471138" cy="577675"/>
          </a:xfrm>
        </p:spPr>
        <p:txBody>
          <a:bodyPr>
            <a:normAutofit fontScale="90000"/>
          </a:bodyPr>
          <a:lstStyle/>
          <a:p>
            <a:r>
              <a:rPr lang="ru-RU" sz="2000" dirty="0"/>
              <a:t>Укључи унакрсну референцу – примери пуног текста</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272926"/>
            <a:ext cx="3560884" cy="731834"/>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1200" dirty="0"/>
              <a:t>Пример 4 – Унакрсне референце у пуном стиху.  У овом примеру, постоје само старозаветне референце у формату стиха.</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220371"/>
            <a:ext cx="3560884" cy="731834"/>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1200" dirty="0"/>
              <a:t>Пример 3 – Унакрсне референце у пуном стиху.  У овом примеру, постоје само старозаветне референце у формату пасуса.</a:t>
            </a:r>
            <a:endParaRPr lang="en-US" sz="1200" dirty="0"/>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2057512"/>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2110067"/>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p:txBody>
          <a:bodyPr/>
          <a:lstStyle/>
          <a:p>
            <a:r>
              <a:rPr lang="ru-RU" dirty="0"/>
              <a:t>Добродошли у Светске библијске планове</a:t>
            </a:r>
            <a:endParaRPr lang="en-US" dirty="0"/>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r>
              <a:rPr lang="ru-RU" dirty="0"/>
              <a:t>Једноставно је пратити корак по корак инструкције, у формату слајдова, како бисте направили свој прилагођени план читања Библије.</a:t>
            </a:r>
            <a:endParaRPr lang="en-US" dirty="0"/>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D7418F5-1067-4539-87E9-14748C85246F}"/>
              </a:ext>
            </a:extLst>
          </p:cNvPr>
          <p:cNvPicPr>
            <a:picLocks noChangeAspect="1"/>
          </p:cNvPicPr>
          <p:nvPr/>
        </p:nvPicPr>
        <p:blipFill rotWithShape="1">
          <a:blip r:embed="rId2"/>
          <a:srcRect l="61436" t="26621" r="18537" b="2870"/>
          <a:stretch/>
        </p:blipFill>
        <p:spPr>
          <a:xfrm>
            <a:off x="8356063" y="792479"/>
            <a:ext cx="2947481" cy="5577903"/>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577675"/>
          </a:xfrm>
        </p:spPr>
        <p:txBody>
          <a:bodyPr>
            <a:noAutofit/>
          </a:bodyPr>
          <a:lstStyle/>
          <a:p>
            <a:r>
              <a:rPr lang="az-Cyrl-AZ" sz="3200" dirty="0"/>
              <a:t>Трајање читања</a:t>
            </a:r>
            <a:endParaRPr lang="en-US" sz="32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791308" y="1194135"/>
            <a:ext cx="7438292" cy="5449061"/>
          </a:xfrm>
        </p:spPr>
        <p:txBody>
          <a:bodyPr>
            <a:normAutofit/>
          </a:bodyPr>
          <a:lstStyle/>
          <a:p>
            <a:r>
              <a:rPr lang="ru-RU" dirty="0"/>
              <a:t>Изаберите између времена и трајања поглавља</a:t>
            </a:r>
            <a:r>
              <a:rPr lang="en-US" dirty="0"/>
              <a:t>.</a:t>
            </a:r>
          </a:p>
          <a:p>
            <a:pPr lvl="1"/>
            <a:r>
              <a:rPr lang="ru-RU" dirty="0"/>
              <a:t>Изаберите само 30 дана или чак 3 године.
Или изаберите између 1-6 поглавља дневно</a:t>
            </a:r>
            <a:r>
              <a:rPr lang="en-US" dirty="0"/>
              <a:t>.</a:t>
            </a:r>
          </a:p>
          <a:p>
            <a:pPr lvl="2"/>
            <a:r>
              <a:rPr lang="ru-RU" dirty="0"/>
              <a:t>Трајање поглавља зависи од превода који изаберете.  Постоји 1189 поглавља у просечној 66 књига Библија</a:t>
            </a:r>
            <a:r>
              <a:rPr lang="en-US" dirty="0"/>
              <a:t>.</a:t>
            </a:r>
          </a:p>
          <a:p>
            <a:pPr lvl="3"/>
            <a:r>
              <a:rPr lang="ru-RU" dirty="0"/>
              <a:t>1 поглавље дневно = 1189 дана = 3,27 година (3 године, 3 месеца).
2 поглавља дневно = 595 дана = 1,63 година (1 година, 7 1/2 месеца).
3 поглавља дневно = 396 дана = 1,1 година (1 година, 1 месец).
4 поглавља дневно = 297 дана = 0,81 година (10 месеци).
5 поглавља дневно = 237 дана = 0,65 година (8 месеци).
6 поглавља дневно = 198 дана = 0,54 година (6 1/2 месеца)</a:t>
            </a:r>
            <a:r>
              <a:rPr lang="en-US" dirty="0"/>
              <a:t>.</a:t>
            </a:r>
          </a:p>
          <a:p>
            <a:pPr lvl="1"/>
            <a:r>
              <a:rPr lang="ru-RU" dirty="0"/>
              <a:t>Или изаберите Прилагођено ако желите да изаберете сопствени датум почетка и завршетка</a:t>
            </a:r>
            <a:r>
              <a:rPr lang="en-US" dirty="0"/>
              <a:t>.</a:t>
            </a:r>
          </a:p>
          <a:p>
            <a:pPr lvl="1"/>
            <a:endParaRPr lang="en-US" b="1" dirty="0"/>
          </a:p>
          <a:p>
            <a:pPr lvl="1"/>
            <a:r>
              <a:rPr lang="ru-RU" b="1" dirty="0"/>
              <a:t>Коментари су доступни само са трајањем поглавља</a:t>
            </a:r>
            <a:r>
              <a:rPr lang="en-US" b="1" dirty="0"/>
              <a:t>.</a:t>
            </a:r>
          </a:p>
          <a:p>
            <a:pPr lvl="1"/>
            <a:r>
              <a:rPr lang="ru-RU" b="1" dirty="0"/>
              <a:t>Могуће селекције трајања зависе од теме коју изаберете.</a:t>
            </a:r>
            <a:endParaRPr lang="en-US" b="1" dirty="0"/>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flipV="1">
            <a:off x="7983415" y="4220308"/>
            <a:ext cx="738554" cy="39858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4209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380471"/>
            <a:ext cx="8911687" cy="768391"/>
          </a:xfrm>
        </p:spPr>
        <p:txBody>
          <a:bodyPr>
            <a:normAutofit/>
          </a:bodyPr>
          <a:lstStyle/>
          <a:p>
            <a:r>
              <a:rPr lang="az-Cyrl-AZ" dirty="0"/>
              <a:t>Изаберите фреквенцију читања</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267201"/>
            <a:ext cx="8915400" cy="2332892"/>
          </a:xfrm>
        </p:spPr>
        <p:txBody>
          <a:bodyPr/>
          <a:lstStyle/>
          <a:p>
            <a:r>
              <a:rPr lang="az-Cyrl-AZ" dirty="0"/>
              <a:t>Изаберите између</a:t>
            </a:r>
            <a:r>
              <a:rPr lang="en-US" dirty="0"/>
              <a:t>:</a:t>
            </a:r>
          </a:p>
          <a:p>
            <a:pPr lvl="1"/>
            <a:r>
              <a:rPr lang="ru-RU" dirty="0"/>
              <a:t>Сваки дан.
Сваки други дан.
1 -6 дана у недељи</a:t>
            </a:r>
            <a:r>
              <a:rPr lang="en-US" dirty="0"/>
              <a:t>.</a:t>
            </a:r>
          </a:p>
          <a:p>
            <a:pPr lvl="2"/>
            <a:r>
              <a:rPr lang="ru-RU" dirty="0"/>
              <a:t>То ће бити узастопни дани</a:t>
            </a:r>
            <a:r>
              <a:rPr lang="en-US" dirty="0"/>
              <a:t>.</a:t>
            </a:r>
          </a:p>
          <a:p>
            <a:pPr lvl="3"/>
            <a:r>
              <a:rPr lang="ru-RU" dirty="0"/>
              <a:t>Ако изаберете 3 дана у недељи, читаћете три дана заредом и имате 4 слободна дана</a:t>
            </a:r>
            <a:r>
              <a:rPr lang="en-US" dirty="0"/>
              <a:t>.</a:t>
            </a:r>
          </a:p>
        </p:txBody>
      </p:sp>
      <p:pic>
        <p:nvPicPr>
          <p:cNvPr id="6" name="Picture 5">
            <a:extLst>
              <a:ext uri="{FF2B5EF4-FFF2-40B4-BE49-F238E27FC236}">
                <a16:creationId xmlns:a16="http://schemas.microsoft.com/office/drawing/2014/main" id="{1D930644-D1A5-4D9D-B1D1-1AA3AD49A6E8}"/>
              </a:ext>
            </a:extLst>
          </p:cNvPr>
          <p:cNvPicPr>
            <a:picLocks noChangeAspect="1"/>
          </p:cNvPicPr>
          <p:nvPr/>
        </p:nvPicPr>
        <p:blipFill rotWithShape="1">
          <a:blip r:embed="rId2"/>
          <a:srcRect l="17633" t="25730" r="51011" b="35081"/>
          <a:stretch/>
        </p:blipFill>
        <p:spPr>
          <a:xfrm>
            <a:off x="3044758" y="1079770"/>
            <a:ext cx="4619422" cy="3103123"/>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624110"/>
            <a:ext cx="8911687" cy="923336"/>
          </a:xfrm>
        </p:spPr>
        <p:txBody>
          <a:bodyPr>
            <a:normAutofit/>
          </a:bodyPr>
          <a:lstStyle/>
          <a:p>
            <a:r>
              <a:rPr lang="az-Cyrl-AZ" dirty="0"/>
              <a:t>Изаберите читања дневно</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lstStyle/>
          <a:p>
            <a:r>
              <a:rPr lang="az-Cyrl-AZ" dirty="0"/>
              <a:t>Изаберите између</a:t>
            </a:r>
            <a:r>
              <a:rPr lang="en-US" dirty="0"/>
              <a:t>:</a:t>
            </a:r>
          </a:p>
          <a:p>
            <a:pPr lvl="1"/>
            <a:r>
              <a:rPr lang="ru-RU" dirty="0"/>
              <a:t>Једном дневно (ујутро или поподне).
Два пута дневно (ујутро и поподне)</a:t>
            </a:r>
            <a:r>
              <a:rPr lang="en-US" dirty="0"/>
              <a:t>.</a:t>
            </a:r>
          </a:p>
          <a:p>
            <a:pPr lvl="2"/>
            <a:r>
              <a:rPr lang="ru-RU" dirty="0"/>
              <a:t>Дневна очитавања ће бити равномерно подељена између АМ и ПМ</a:t>
            </a:r>
            <a:r>
              <a:rPr lang="en-US" dirty="0"/>
              <a:t>.</a:t>
            </a:r>
          </a:p>
          <a:p>
            <a:pPr lvl="2"/>
            <a:endParaRPr lang="en-US" dirty="0"/>
          </a:p>
        </p:txBody>
      </p:sp>
      <p:pic>
        <p:nvPicPr>
          <p:cNvPr id="5" name="Picture 4">
            <a:extLst>
              <a:ext uri="{FF2B5EF4-FFF2-40B4-BE49-F238E27FC236}">
                <a16:creationId xmlns:a16="http://schemas.microsoft.com/office/drawing/2014/main" id="{681C3FDC-605A-4DB5-9C56-AF5112A26A35}"/>
              </a:ext>
            </a:extLst>
          </p:cNvPr>
          <p:cNvPicPr>
            <a:picLocks noChangeAspect="1"/>
          </p:cNvPicPr>
          <p:nvPr/>
        </p:nvPicPr>
        <p:blipFill rotWithShape="1">
          <a:blip r:embed="rId2"/>
          <a:srcRect l="50000" t="26621" r="18218" b="53340"/>
          <a:stretch/>
        </p:blipFill>
        <p:spPr>
          <a:xfrm>
            <a:off x="2681591" y="1371601"/>
            <a:ext cx="7233055" cy="2451370"/>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2592925" y="238216"/>
            <a:ext cx="8911687" cy="797087"/>
          </a:xfrm>
        </p:spPr>
        <p:txBody>
          <a:bodyPr>
            <a:normAutofit/>
          </a:bodyPr>
          <a:lstStyle/>
          <a:p>
            <a:r>
              <a:rPr lang="ru-RU" sz="3000" dirty="0"/>
              <a:t>Изаберите формат параграфа или стиха</a:t>
            </a:r>
            <a:endParaRPr lang="en-US" sz="3000" dirty="0"/>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3170804"/>
            <a:ext cx="3007255" cy="420729"/>
          </a:xfrm>
        </p:spPr>
        <p:txBody>
          <a:bodyPr>
            <a:normAutofit fontScale="92500"/>
          </a:bodyPr>
          <a:lstStyle/>
          <a:p>
            <a:r>
              <a:rPr lang="az-Cyrl-AZ" dirty="0"/>
              <a:t>Пример параграфа.</a:t>
            </a:r>
            <a:endParaRPr lang="en-US" dirty="0"/>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3128859"/>
            <a:ext cx="3007255"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az-Cyrl-AZ" dirty="0"/>
              <a:t>Пример стиха.</a:t>
            </a:r>
            <a:endParaRPr lang="en-US" dirty="0"/>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3591533"/>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3633479"/>
            <a:ext cx="4961720" cy="2641018"/>
          </a:xfrm>
          <a:prstGeom prst="rect">
            <a:avLst/>
          </a:prstGeom>
        </p:spPr>
      </p:pic>
      <p:sp>
        <p:nvSpPr>
          <p:cNvPr id="10" name="Content Placeholder 2">
            <a:extLst>
              <a:ext uri="{FF2B5EF4-FFF2-40B4-BE49-F238E27FC236}">
                <a16:creationId xmlns:a16="http://schemas.microsoft.com/office/drawing/2014/main" id="{3C0CA882-3A68-43BF-833D-22222E6D9026}"/>
              </a:ext>
            </a:extLst>
          </p:cNvPr>
          <p:cNvSpPr txBox="1">
            <a:spLocks/>
          </p:cNvSpPr>
          <p:nvPr/>
        </p:nvSpPr>
        <p:spPr>
          <a:xfrm>
            <a:off x="1705213" y="6409419"/>
            <a:ext cx="9361372" cy="420729"/>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dirty="0"/>
              <a:t>Ако изаберете да имате унакрсне референце, формат стиха ће аутоматски бити изабран</a:t>
            </a:r>
            <a:r>
              <a:rPr lang="en-US" dirty="0"/>
              <a:t>.</a:t>
            </a:r>
          </a:p>
        </p:txBody>
      </p:sp>
      <p:pic>
        <p:nvPicPr>
          <p:cNvPr id="5" name="Picture 4">
            <a:extLst>
              <a:ext uri="{FF2B5EF4-FFF2-40B4-BE49-F238E27FC236}">
                <a16:creationId xmlns:a16="http://schemas.microsoft.com/office/drawing/2014/main" id="{23C1E240-35DA-437F-A977-B802F3E3128E}"/>
              </a:ext>
            </a:extLst>
          </p:cNvPr>
          <p:cNvPicPr>
            <a:picLocks noChangeAspect="1"/>
          </p:cNvPicPr>
          <p:nvPr/>
        </p:nvPicPr>
        <p:blipFill rotWithShape="1">
          <a:blip r:embed="rId4"/>
          <a:srcRect l="17234" t="36714" r="51688" b="43840"/>
          <a:stretch/>
        </p:blipFill>
        <p:spPr>
          <a:xfrm>
            <a:off x="3317129" y="904671"/>
            <a:ext cx="6087545" cy="2047319"/>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101597"/>
            <a:ext cx="8911687" cy="918311"/>
          </a:xfrm>
        </p:spPr>
        <p:txBody>
          <a:bodyPr>
            <a:noAutofit/>
          </a:bodyPr>
          <a:lstStyle/>
          <a:p>
            <a:r>
              <a:rPr lang="ru-RU" sz="2400" dirty="0"/>
              <a:t>Укључите коментар - Изаберите поглавље по поглављу коментар који ће бити укључен у ваш план</a:t>
            </a:r>
            <a:r>
              <a:rPr lang="en-US" sz="2400" dirty="0"/>
              <a:t>.</a:t>
            </a:r>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6139281"/>
            <a:ext cx="8391298" cy="461665"/>
          </a:xfrm>
          <a:prstGeom prst="rect">
            <a:avLst/>
          </a:prstGeom>
          <a:noFill/>
        </p:spPr>
        <p:txBody>
          <a:bodyPr wrap="square">
            <a:spAutoFit/>
          </a:bodyPr>
          <a:lstStyle/>
          <a:p>
            <a:r>
              <a:rPr lang="ru-RU" sz="1200" dirty="0"/>
              <a:t>Коментари поглавља по поглављима доступни су само са првом групом тема и само ако изаберете трајање поглавља</a:t>
            </a:r>
            <a:r>
              <a:rPr lang="en-US" sz="1200" dirty="0"/>
              <a:t>.</a:t>
            </a:r>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7"/>
            <a:ext cx="8915400" cy="1244749"/>
          </a:xfrm>
        </p:spPr>
        <p:txBody>
          <a:bodyPr>
            <a:normAutofit/>
          </a:bodyPr>
          <a:lstStyle/>
          <a:p>
            <a:r>
              <a:rPr lang="ru-RU" dirty="0"/>
              <a:t>Коментари су груписани по абецедном реду по језику.
Изаберите неку од 155 коментара на 15 језика</a:t>
            </a:r>
            <a:r>
              <a:rPr lang="en-US" dirty="0"/>
              <a:t>.</a:t>
            </a:r>
          </a:p>
          <a:p>
            <a:pPr lvl="1"/>
            <a:r>
              <a:rPr lang="ru-RU" dirty="0"/>
              <a:t>Ово није обавезно.  Ако не желите коментар, оставите као Ниједан</a:t>
            </a:r>
            <a:r>
              <a:rPr lang="en-US" dirty="0"/>
              <a:t>.</a:t>
            </a:r>
          </a:p>
        </p:txBody>
      </p:sp>
    </p:spTree>
    <p:extLst>
      <p:ext uri="{BB962C8B-B14F-4D97-AF65-F5344CB8AC3E}">
        <p14:creationId xmlns:p14="http://schemas.microsoft.com/office/powerpoint/2010/main" val="1175416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624110"/>
            <a:ext cx="8911687" cy="817828"/>
          </a:xfrm>
        </p:spPr>
        <p:txBody>
          <a:bodyPr>
            <a:normAutofit/>
          </a:bodyPr>
          <a:lstStyle/>
          <a:p>
            <a:r>
              <a:rPr lang="ru-RU" dirty="0"/>
              <a:t>Изаберите по дану, датуму или обоје</a:t>
            </a:r>
            <a:endParaRPr lang="en-US"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589212" y="4138246"/>
            <a:ext cx="8915400" cy="2278529"/>
          </a:xfrm>
        </p:spPr>
        <p:txBody>
          <a:bodyPr/>
          <a:lstStyle/>
          <a:p>
            <a:r>
              <a:rPr lang="ru-RU" dirty="0"/>
              <a:t>По дану – Пример – Дан 1, Дан 2, итд</a:t>
            </a:r>
            <a:r>
              <a:rPr lang="en-US" dirty="0"/>
              <a:t>.</a:t>
            </a:r>
          </a:p>
          <a:p>
            <a:r>
              <a:rPr lang="ru-RU" dirty="0"/>
              <a:t>По датуму – пример – 1. јануар, 2. јануар, итд</a:t>
            </a:r>
            <a:r>
              <a:rPr lang="en-US" dirty="0"/>
              <a:t>.</a:t>
            </a:r>
          </a:p>
          <a:p>
            <a:r>
              <a:rPr lang="ru-RU" dirty="0"/>
              <a:t>По дану и датуму – Заглавље ће приказати оба са првим Даном</a:t>
            </a:r>
            <a:r>
              <a:rPr lang="en-US" dirty="0"/>
              <a:t>.</a:t>
            </a:r>
          </a:p>
          <a:p>
            <a:r>
              <a:rPr lang="ru-RU" dirty="0"/>
              <a:t>По датуму и дану - Заглавље ће приказати оба са датумом први</a:t>
            </a:r>
            <a:r>
              <a:rPr lang="en-US" dirty="0"/>
              <a:t>.</a:t>
            </a:r>
          </a:p>
        </p:txBody>
      </p:sp>
      <p:pic>
        <p:nvPicPr>
          <p:cNvPr id="6" name="Picture 5">
            <a:extLst>
              <a:ext uri="{FF2B5EF4-FFF2-40B4-BE49-F238E27FC236}">
                <a16:creationId xmlns:a16="http://schemas.microsoft.com/office/drawing/2014/main" id="{F0F317B5-A03A-459F-870D-8A1D22B25629}"/>
              </a:ext>
            </a:extLst>
          </p:cNvPr>
          <p:cNvPicPr>
            <a:picLocks noChangeAspect="1"/>
          </p:cNvPicPr>
          <p:nvPr/>
        </p:nvPicPr>
        <p:blipFill rotWithShape="1">
          <a:blip r:embed="rId2"/>
          <a:srcRect l="17394" t="27660" r="60745" b="47551"/>
          <a:stretch/>
        </p:blipFill>
        <p:spPr>
          <a:xfrm>
            <a:off x="3239310" y="1332689"/>
            <a:ext cx="4325254" cy="2636196"/>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033172" y="268528"/>
            <a:ext cx="9096972" cy="739657"/>
          </a:xfrm>
        </p:spPr>
        <p:txBody>
          <a:bodyPr>
            <a:noAutofit/>
          </a:bodyPr>
          <a:lstStyle/>
          <a:p>
            <a:r>
              <a:rPr lang="ru-RU" sz="1800" dirty="0"/>
              <a:t>Кликните на календар да бисте изабрали датум почетка читања.  Ако сте изабрали Прилагођено трајање, изаберите датум завршетка читања</a:t>
            </a:r>
            <a:endParaRPr lang="en-US" sz="1800" dirty="0"/>
          </a:p>
        </p:txBody>
      </p:sp>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2"/>
          <a:srcRect l="39642" t="51220" r="48786" b="21879"/>
          <a:stretch/>
        </p:blipFill>
        <p:spPr>
          <a:xfrm>
            <a:off x="1628500" y="2172466"/>
            <a:ext cx="2090058" cy="2631925"/>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3"/>
          <a:srcRect l="61571" t="51616" r="27314" b="21747"/>
          <a:stretch/>
        </p:blipFill>
        <p:spPr>
          <a:xfrm>
            <a:off x="6296310" y="2111499"/>
            <a:ext cx="2090058" cy="2713182"/>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012891"/>
            <a:ext cx="3964760" cy="619255"/>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Унесите вредност само ако сте изабрали Прилагођено трајање.</a:t>
            </a:r>
            <a:endParaRPr lang="en-US" dirty="0"/>
          </a:p>
        </p:txBody>
      </p:sp>
      <p:sp>
        <p:nvSpPr>
          <p:cNvPr id="13" name="Title 1">
            <a:extLst>
              <a:ext uri="{FF2B5EF4-FFF2-40B4-BE49-F238E27FC236}">
                <a16:creationId xmlns:a16="http://schemas.microsoft.com/office/drawing/2014/main" id="{C3A74295-2B4D-40B0-8CFB-8934F75EBE26}"/>
              </a:ext>
            </a:extLst>
          </p:cNvPr>
          <p:cNvSpPr txBox="1">
            <a:spLocks/>
          </p:cNvSpPr>
          <p:nvPr/>
        </p:nvSpPr>
        <p:spPr>
          <a:xfrm>
            <a:off x="1619264" y="6026540"/>
            <a:ext cx="9096972" cy="7396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2000" dirty="0"/>
              <a:t>Читање датума завршетка ће бити неизабрано осим ако не изаберете Прилагођено трајање падајућег менија.</a:t>
            </a:r>
            <a:endParaRPr lang="en-US" sz="2000" dirty="0"/>
          </a:p>
        </p:txBody>
      </p:sp>
      <p:sp>
        <p:nvSpPr>
          <p:cNvPr id="14" name="Content Placeholder 2">
            <a:extLst>
              <a:ext uri="{FF2B5EF4-FFF2-40B4-BE49-F238E27FC236}">
                <a16:creationId xmlns:a16="http://schemas.microsoft.com/office/drawing/2014/main" id="{D04D6D1A-CC10-444B-B61F-C8014AAA189D}"/>
              </a:ext>
            </a:extLst>
          </p:cNvPr>
          <p:cNvSpPr txBox="1">
            <a:spLocks/>
          </p:cNvSpPr>
          <p:nvPr/>
        </p:nvSpPr>
        <p:spPr>
          <a:xfrm>
            <a:off x="1583930" y="5012890"/>
            <a:ext cx="3964760" cy="619255"/>
          </a:xfrm>
          <a:prstGeom prst="rect">
            <a:avLst/>
          </a:prstGeom>
        </p:spPr>
        <p:txBody>
          <a:bodyPr vert="horz" lIns="91440" tIns="45720" rIns="91440" bIns="45720" rtlCol="0">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Датум почетка је обавезан чак и ако изаберете заглавље дана.</a:t>
            </a:r>
            <a:endParaRPr lang="en-US" dirty="0"/>
          </a:p>
        </p:txBody>
      </p:sp>
      <p:pic>
        <p:nvPicPr>
          <p:cNvPr id="4" name="Picture 3">
            <a:extLst>
              <a:ext uri="{FF2B5EF4-FFF2-40B4-BE49-F238E27FC236}">
                <a16:creationId xmlns:a16="http://schemas.microsoft.com/office/drawing/2014/main" id="{7FF412BC-EA4C-4DDD-964D-7C85C3D5B58F}"/>
              </a:ext>
            </a:extLst>
          </p:cNvPr>
          <p:cNvPicPr>
            <a:picLocks noChangeAspect="1"/>
          </p:cNvPicPr>
          <p:nvPr/>
        </p:nvPicPr>
        <p:blipFill rotWithShape="1">
          <a:blip r:embed="rId4"/>
          <a:srcRect l="38537" t="36418" r="40080" b="52295"/>
          <a:stretch/>
        </p:blipFill>
        <p:spPr>
          <a:xfrm>
            <a:off x="1628500" y="1128409"/>
            <a:ext cx="3710508" cy="1052739"/>
          </a:xfrm>
          <a:prstGeom prst="rect">
            <a:avLst/>
          </a:prstGeom>
        </p:spPr>
      </p:pic>
      <p:pic>
        <p:nvPicPr>
          <p:cNvPr id="7" name="Picture 6">
            <a:extLst>
              <a:ext uri="{FF2B5EF4-FFF2-40B4-BE49-F238E27FC236}">
                <a16:creationId xmlns:a16="http://schemas.microsoft.com/office/drawing/2014/main" id="{8B4F566B-120E-4A2C-8576-2E9F81D96811}"/>
              </a:ext>
            </a:extLst>
          </p:cNvPr>
          <p:cNvPicPr>
            <a:picLocks noChangeAspect="1"/>
          </p:cNvPicPr>
          <p:nvPr/>
        </p:nvPicPr>
        <p:blipFill rotWithShape="1">
          <a:blip r:embed="rId4"/>
          <a:srcRect l="60958" t="36976" r="18697" b="51737"/>
          <a:stretch/>
        </p:blipFill>
        <p:spPr>
          <a:xfrm>
            <a:off x="6296310" y="1087944"/>
            <a:ext cx="3530521" cy="1052739"/>
          </a:xfrm>
          <a:prstGeom prst="rect">
            <a:avLst/>
          </a:prstGeom>
        </p:spPr>
      </p:pic>
    </p:spTree>
    <p:extLst>
      <p:ext uri="{BB962C8B-B14F-4D97-AF65-F5344CB8AC3E}">
        <p14:creationId xmlns:p14="http://schemas.microsoft.com/office/powerpoint/2010/main" val="225282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223514"/>
            <a:ext cx="9517550" cy="698294"/>
          </a:xfrm>
        </p:spPr>
        <p:txBody>
          <a:bodyPr>
            <a:normAutofit/>
          </a:bodyPr>
          <a:lstStyle/>
          <a:p>
            <a:r>
              <a:rPr lang="az-Cyrl-AZ" dirty="0"/>
              <a:t>Изаберите формат е-књиге</a:t>
            </a:r>
            <a:endParaRPr lang="en-US"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102237"/>
            <a:ext cx="9614266" cy="3333732"/>
          </a:xfrm>
        </p:spPr>
        <p:txBody>
          <a:bodyPr>
            <a:normAutofit fontScale="92500"/>
          </a:bodyPr>
          <a:lstStyle/>
          <a:p>
            <a:r>
              <a:rPr lang="ru-RU" dirty="0"/>
              <a:t>Може се изабрати само ако је Укључи Свето писмо Да.
Ваш избор зависи од било ког еРеадер-а који желите да користите</a:t>
            </a:r>
            <a:r>
              <a:rPr lang="en-US" dirty="0"/>
              <a:t>.  </a:t>
            </a:r>
          </a:p>
          <a:p>
            <a:pPr lvl="1"/>
            <a:r>
              <a:rPr lang="ru-RU" dirty="0"/>
              <a:t>ПДФ – Универзални формат који користе веб претраживачи и већина других е-читача.
ЕПУБ – Овај избор се користи у апликацији Барнес анд Нобле Ноок, апликацији Амазон Киндле и већини других апликација за е-читаче</a:t>
            </a:r>
            <a:r>
              <a:rPr lang="en-US" dirty="0"/>
              <a:t>.</a:t>
            </a:r>
          </a:p>
          <a:p>
            <a:pPr lvl="2"/>
            <a:r>
              <a:rPr lang="ru-RU" dirty="0"/>
              <a:t>Датотека ЕПУБ е-књиге је знатно мања у величини</a:t>
            </a:r>
            <a:r>
              <a:rPr lang="en-US" dirty="0"/>
              <a:t>.</a:t>
            </a:r>
          </a:p>
          <a:p>
            <a:pPr marL="0" indent="0">
              <a:buNone/>
            </a:pPr>
            <a:endParaRPr lang="en-US" dirty="0"/>
          </a:p>
          <a:p>
            <a:pPr marL="0" indent="0">
              <a:buNone/>
            </a:pPr>
            <a:r>
              <a:rPr lang="ru-RU" dirty="0"/>
              <a:t>Можете изабрати само један од ових.  Ако желите да имате свој план читања у другом формату (као што су ткт, доцк, моби, итд.), Јавите нам у поље за унос додатних захтева овде и покушаћемо да се прилагодимо</a:t>
            </a:r>
            <a:r>
              <a:rPr lang="en-US" dirty="0"/>
              <a:t>.</a:t>
            </a:r>
          </a:p>
        </p:txBody>
      </p:sp>
      <p:sp>
        <p:nvSpPr>
          <p:cNvPr id="11" name="Content Placeholder 2">
            <a:extLst>
              <a:ext uri="{FF2B5EF4-FFF2-40B4-BE49-F238E27FC236}">
                <a16:creationId xmlns:a16="http://schemas.microsoft.com/office/drawing/2014/main" id="{654D7C29-39C3-4D84-AD03-714B4C40B13D}"/>
              </a:ext>
            </a:extLst>
          </p:cNvPr>
          <p:cNvSpPr txBox="1">
            <a:spLocks/>
          </p:cNvSpPr>
          <p:nvPr/>
        </p:nvSpPr>
        <p:spPr>
          <a:xfrm>
            <a:off x="1987063" y="2406282"/>
            <a:ext cx="3049046" cy="530351"/>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dirty="0"/>
              <a:t>Ако укључите списе, изаберите између ПДФ и Епуб.</a:t>
            </a:r>
            <a:endParaRPr lang="en-US" dirty="0"/>
          </a:p>
        </p:txBody>
      </p:sp>
      <p:sp>
        <p:nvSpPr>
          <p:cNvPr id="12" name="Content Placeholder 2">
            <a:extLst>
              <a:ext uri="{FF2B5EF4-FFF2-40B4-BE49-F238E27FC236}">
                <a16:creationId xmlns:a16="http://schemas.microsoft.com/office/drawing/2014/main" id="{0BBF671E-C4BE-46DC-B769-EC5263E0F0DF}"/>
              </a:ext>
            </a:extLst>
          </p:cNvPr>
          <p:cNvSpPr txBox="1">
            <a:spLocks/>
          </p:cNvSpPr>
          <p:nvPr/>
        </p:nvSpPr>
        <p:spPr>
          <a:xfrm>
            <a:off x="5369169" y="2406283"/>
            <a:ext cx="6135443" cy="695953"/>
          </a:xfrm>
          <a:prstGeom prst="rect">
            <a:avLst/>
          </a:prstGeom>
        </p:spPr>
        <p:txBody>
          <a:bodyPr vert="horz" lIns="91440" tIns="45720" rIns="91440" bIns="45720" rtlCol="0">
            <a:normAutofit fontScale="850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ru-RU" dirty="0"/>
              <a:t>Ако је ваша верзија заштићена ауторским правима или ако сте изабрали водич, овај избор ће бити закључан са ПДФ графиконом као подразумеваним.</a:t>
            </a:r>
            <a:endParaRPr lang="en-US" dirty="0"/>
          </a:p>
        </p:txBody>
      </p:sp>
      <p:pic>
        <p:nvPicPr>
          <p:cNvPr id="5" name="Picture 4">
            <a:extLst>
              <a:ext uri="{FF2B5EF4-FFF2-40B4-BE49-F238E27FC236}">
                <a16:creationId xmlns:a16="http://schemas.microsoft.com/office/drawing/2014/main" id="{F62B45A3-7962-4F11-A7B5-1CB25558EBC6}"/>
              </a:ext>
            </a:extLst>
          </p:cNvPr>
          <p:cNvPicPr>
            <a:picLocks noChangeAspect="1"/>
          </p:cNvPicPr>
          <p:nvPr/>
        </p:nvPicPr>
        <p:blipFill rotWithShape="1">
          <a:blip r:embed="rId2"/>
          <a:srcRect l="18032" t="28402" r="51250" b="51262"/>
          <a:stretch/>
        </p:blipFill>
        <p:spPr>
          <a:xfrm>
            <a:off x="1673155" y="907989"/>
            <a:ext cx="3745149" cy="1332689"/>
          </a:xfrm>
          <a:prstGeom prst="rect">
            <a:avLst/>
          </a:prstGeom>
        </p:spPr>
      </p:pic>
      <p:pic>
        <p:nvPicPr>
          <p:cNvPr id="9" name="Picture 8">
            <a:extLst>
              <a:ext uri="{FF2B5EF4-FFF2-40B4-BE49-F238E27FC236}">
                <a16:creationId xmlns:a16="http://schemas.microsoft.com/office/drawing/2014/main" id="{08E90EBB-3EFA-4A34-8A44-61CE60FB94F9}"/>
              </a:ext>
            </a:extLst>
          </p:cNvPr>
          <p:cNvPicPr>
            <a:picLocks noChangeAspect="1"/>
          </p:cNvPicPr>
          <p:nvPr/>
        </p:nvPicPr>
        <p:blipFill rotWithShape="1">
          <a:blip r:embed="rId3"/>
          <a:srcRect l="17314" t="36863" r="51170" b="52517"/>
          <a:stretch/>
        </p:blipFill>
        <p:spPr>
          <a:xfrm>
            <a:off x="5505855" y="1087412"/>
            <a:ext cx="6539859" cy="1184521"/>
          </a:xfrm>
          <a:prstGeom prst="rect">
            <a:avLst/>
          </a:prstGeom>
        </p:spPr>
      </p:pic>
    </p:spTree>
    <p:extLst>
      <p:ext uri="{BB962C8B-B14F-4D97-AF65-F5344CB8AC3E}">
        <p14:creationId xmlns:p14="http://schemas.microsoft.com/office/powerpoint/2010/main" val="3486440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2592925" y="476057"/>
            <a:ext cx="8911687" cy="596605"/>
          </a:xfrm>
        </p:spPr>
        <p:txBody>
          <a:bodyPr>
            <a:normAutofit/>
          </a:bodyPr>
          <a:lstStyle/>
          <a:p>
            <a:r>
              <a:rPr lang="ru-RU" sz="2800" dirty="0"/>
              <a:t>Опциони фонт за стихове у којима Исус говори</a:t>
            </a:r>
            <a:endParaRPr lang="en-US" sz="2800"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4654063"/>
            <a:ext cx="8915400" cy="1931376"/>
          </a:xfrm>
        </p:spPr>
        <p:txBody>
          <a:bodyPr>
            <a:normAutofit lnSpcReduction="10000"/>
          </a:bodyPr>
          <a:lstStyle/>
          <a:p>
            <a:r>
              <a:rPr lang="ru-RU" dirty="0"/>
              <a:t>Цео стих, где Исус говори, може опционо бити у црвеном или подебљано, курзивним словима</a:t>
            </a:r>
            <a:r>
              <a:rPr lang="en-US" dirty="0"/>
              <a:t>.</a:t>
            </a:r>
          </a:p>
          <a:p>
            <a:pPr lvl="1"/>
            <a:r>
              <a:rPr lang="ru-RU" dirty="0"/>
              <a:t>Заобиђите овај избор или изаберите Ноне да користите подразумевани фонт</a:t>
            </a:r>
            <a:r>
              <a:rPr lang="en-US" dirty="0"/>
              <a:t>.</a:t>
            </a:r>
          </a:p>
          <a:p>
            <a:r>
              <a:rPr lang="ru-RU" dirty="0"/>
              <a:t>Ова опција је доступна само ако укључите Свето писмо.
Текст унакрсне референце је искључен из опционих фонтова</a:t>
            </a:r>
            <a:r>
              <a:rPr lang="en-US" dirty="0"/>
              <a:t>.</a:t>
            </a:r>
          </a:p>
        </p:txBody>
      </p:sp>
      <p:pic>
        <p:nvPicPr>
          <p:cNvPr id="6" name="Picture 5">
            <a:extLst>
              <a:ext uri="{FF2B5EF4-FFF2-40B4-BE49-F238E27FC236}">
                <a16:creationId xmlns:a16="http://schemas.microsoft.com/office/drawing/2014/main" id="{3121C06C-A7F4-4F93-9387-175F643355B0}"/>
              </a:ext>
            </a:extLst>
          </p:cNvPr>
          <p:cNvPicPr>
            <a:picLocks noChangeAspect="1"/>
          </p:cNvPicPr>
          <p:nvPr/>
        </p:nvPicPr>
        <p:blipFill rotWithShape="1">
          <a:blip r:embed="rId2"/>
          <a:srcRect l="50585" t="37457" r="18298" b="39832"/>
          <a:stretch/>
        </p:blipFill>
        <p:spPr>
          <a:xfrm>
            <a:off x="3073940" y="1155348"/>
            <a:ext cx="7146961" cy="2803810"/>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592925" y="397676"/>
            <a:ext cx="8911687" cy="1280890"/>
          </a:xfrm>
        </p:spPr>
        <p:txBody>
          <a:bodyPr>
            <a:normAutofit/>
          </a:bodyPr>
          <a:lstStyle/>
          <a:p>
            <a:r>
              <a:rPr lang="ru-RU" sz="3100" dirty="0"/>
              <a:t>Опционо : Изаберите Не ако не желите да примате е-пошту од WБП-а у будућности</a:t>
            </a:r>
            <a:endParaRPr lang="en-US" dirty="0"/>
          </a:p>
        </p:txBody>
      </p:sp>
      <p:pic>
        <p:nvPicPr>
          <p:cNvPr id="4" name="Picture 3">
            <a:extLst>
              <a:ext uri="{FF2B5EF4-FFF2-40B4-BE49-F238E27FC236}">
                <a16:creationId xmlns:a16="http://schemas.microsoft.com/office/drawing/2014/main" id="{D143D83A-FE46-4954-B4FC-F3592D9E71A0}"/>
              </a:ext>
            </a:extLst>
          </p:cNvPr>
          <p:cNvPicPr>
            <a:picLocks noChangeAspect="1"/>
          </p:cNvPicPr>
          <p:nvPr/>
        </p:nvPicPr>
        <p:blipFill rotWithShape="1">
          <a:blip r:embed="rId2"/>
          <a:srcRect l="17314" t="32410" r="51250" b="52153"/>
          <a:stretch/>
        </p:blipFill>
        <p:spPr>
          <a:xfrm>
            <a:off x="2850204" y="1575881"/>
            <a:ext cx="7665392" cy="2023353"/>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3D7BA65-3EBB-45F2-B958-883FE68C5CA6}"/>
              </a:ext>
            </a:extLst>
          </p:cNvPr>
          <p:cNvPicPr>
            <a:picLocks noChangeAspect="1"/>
          </p:cNvPicPr>
          <p:nvPr/>
        </p:nvPicPr>
        <p:blipFill rotWithShape="1">
          <a:blip r:embed="rId2"/>
          <a:srcRect l="2234" t="12667" r="14069" b="55715"/>
          <a:stretch/>
        </p:blipFill>
        <p:spPr>
          <a:xfrm>
            <a:off x="739306" y="1752167"/>
            <a:ext cx="10965008" cy="2226450"/>
          </a:xfrm>
          <a:prstGeom prst="rect">
            <a:avLst/>
          </a:prstGeom>
        </p:spPr>
      </p:pic>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171701" y="624110"/>
            <a:ext cx="9332912" cy="1280890"/>
          </a:xfrm>
        </p:spPr>
        <p:txBody>
          <a:bodyPr/>
          <a:lstStyle/>
          <a:p>
            <a:r>
              <a:rPr lang="ru-RU" dirty="0"/>
              <a:t>Идите на страницу Захтев за е-књигу</a:t>
            </a:r>
            <a:endParaRPr lang="en-US" dirty="0"/>
          </a:p>
        </p:txBody>
      </p:sp>
      <p:sp>
        <p:nvSpPr>
          <p:cNvPr id="8" name="Oval 7">
            <a:extLst>
              <a:ext uri="{FF2B5EF4-FFF2-40B4-BE49-F238E27FC236}">
                <a16:creationId xmlns:a16="http://schemas.microsoft.com/office/drawing/2014/main" id="{38D18B98-7141-46B5-929E-5842F180E65C}"/>
              </a:ext>
            </a:extLst>
          </p:cNvPr>
          <p:cNvSpPr/>
          <p:nvPr/>
        </p:nvSpPr>
        <p:spPr>
          <a:xfrm>
            <a:off x="6422781" y="1997157"/>
            <a:ext cx="911206" cy="567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a:endCxn id="8" idx="7"/>
          </p:cNvCxnSpPr>
          <p:nvPr/>
        </p:nvCxnSpPr>
        <p:spPr>
          <a:xfrm flipH="1">
            <a:off x="7200544" y="1387557"/>
            <a:ext cx="485888" cy="6926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r>
              <a:rPr lang="ru-RU" dirty="0"/>
              <a:t>Опционо : Унесите све додатне захтеве овде</a:t>
            </a:r>
            <a:endParaRPr lang="en-US" dirty="0"/>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3428999"/>
            <a:ext cx="8915400" cy="2936631"/>
          </a:xfrm>
        </p:spPr>
        <p:txBody>
          <a:bodyPr>
            <a:normAutofit fontScale="92500" lnSpcReduction="10000"/>
          </a:bodyPr>
          <a:lstStyle/>
          <a:p>
            <a:r>
              <a:rPr lang="ru-RU" dirty="0"/>
              <a:t>Можете направити било који додатни захтев у пољу за текст слободног облика.  
На пример, можда ћете желети да ваш план читања буде у више формата или у другом формату који није наведен.  Ми ћемо удовољити сваком захтеву ако можемо. 
Можда ћете желети да се мешате и подударате.  Изаберите Стари завет из једне верзије и Нови завет из друге, на пример</a:t>
            </a:r>
            <a:r>
              <a:rPr lang="en-US" dirty="0"/>
              <a:t>.</a:t>
            </a:r>
          </a:p>
          <a:p>
            <a:pPr lvl="1"/>
            <a:r>
              <a:rPr lang="ru-RU" dirty="0"/>
              <a:t>То се може урадити путем додатног захтева или нам послати поруку са наше Контакт страна.
Ова врста захтева ће трајати мало дуже да се обради са наше стране</a:t>
            </a:r>
            <a:r>
              <a:rPr lang="en-US" dirty="0"/>
              <a:t>. </a:t>
            </a:r>
          </a:p>
        </p:txBody>
      </p:sp>
      <p:pic>
        <p:nvPicPr>
          <p:cNvPr id="5" name="Picture 4">
            <a:extLst>
              <a:ext uri="{FF2B5EF4-FFF2-40B4-BE49-F238E27FC236}">
                <a16:creationId xmlns:a16="http://schemas.microsoft.com/office/drawing/2014/main" id="{D0EEE61D-2E25-40DA-8024-6732E2764616}"/>
              </a:ext>
            </a:extLst>
          </p:cNvPr>
          <p:cNvPicPr>
            <a:picLocks noChangeAspect="1"/>
          </p:cNvPicPr>
          <p:nvPr/>
        </p:nvPicPr>
        <p:blipFill rotWithShape="1">
          <a:blip r:embed="rId2"/>
          <a:srcRect l="50000" t="26744" r="18458" b="60316"/>
          <a:stretch/>
        </p:blipFill>
        <p:spPr>
          <a:xfrm>
            <a:off x="2788596" y="1904999"/>
            <a:ext cx="6492778" cy="1431587"/>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fontScale="90000"/>
          </a:bodyPr>
          <a:lstStyle/>
          <a:p>
            <a:r>
              <a:rPr lang="ru-RU" dirty="0"/>
              <a:t>Молимо вас да нас обавестите како сте чули за нас и ако вам је ово први пут да читате Библију</a:t>
            </a:r>
            <a:endParaRPr lang="en-US" dirty="0"/>
          </a:p>
        </p:txBody>
      </p:sp>
      <p:sp>
        <p:nvSpPr>
          <p:cNvPr id="6" name="Title 1">
            <a:extLst>
              <a:ext uri="{FF2B5EF4-FFF2-40B4-BE49-F238E27FC236}">
                <a16:creationId xmlns:a16="http://schemas.microsoft.com/office/drawing/2014/main" id="{B8B69355-4E31-49F1-AF28-5C2CA582F990}"/>
              </a:ext>
            </a:extLst>
          </p:cNvPr>
          <p:cNvSpPr txBox="1">
            <a:spLocks/>
          </p:cNvSpPr>
          <p:nvPr/>
        </p:nvSpPr>
        <p:spPr>
          <a:xfrm>
            <a:off x="2592925" y="5217882"/>
            <a:ext cx="8911687" cy="547192"/>
          </a:xfrm>
          <a:prstGeom prst="rect">
            <a:avLst/>
          </a:prstGeom>
        </p:spPr>
        <p:txBody>
          <a:bodyPr vert="horz" lIns="91440" tIns="45720" rIns="91440" bIns="45720" rtlCol="0" anchor="t">
            <a:normAutofit fontScale="85000"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ru-RU" sz="2000" dirty="0"/>
              <a:t>Ове информације ће нам помоћи да дођемо до што већег броја људи.</a:t>
            </a:r>
            <a:endParaRPr lang="en-US" sz="2000" dirty="0"/>
          </a:p>
        </p:txBody>
      </p:sp>
      <p:pic>
        <p:nvPicPr>
          <p:cNvPr id="5" name="Picture 4">
            <a:extLst>
              <a:ext uri="{FF2B5EF4-FFF2-40B4-BE49-F238E27FC236}">
                <a16:creationId xmlns:a16="http://schemas.microsoft.com/office/drawing/2014/main" id="{FA5BB9B7-CF4A-4FAF-AE60-7A7CAA14A865}"/>
              </a:ext>
            </a:extLst>
          </p:cNvPr>
          <p:cNvPicPr>
            <a:picLocks noChangeAspect="1"/>
          </p:cNvPicPr>
          <p:nvPr/>
        </p:nvPicPr>
        <p:blipFill rotWithShape="1">
          <a:blip r:embed="rId2"/>
          <a:srcRect l="17748" t="38796" r="47471" b="42843"/>
          <a:stretch/>
        </p:blipFill>
        <p:spPr>
          <a:xfrm>
            <a:off x="2684834" y="2402732"/>
            <a:ext cx="7473509" cy="2120630"/>
          </a:xfrm>
          <a:prstGeom prst="rect">
            <a:avLst/>
          </a:prstGeom>
        </p:spPr>
      </p:pic>
    </p:spTree>
    <p:extLst>
      <p:ext uri="{BB962C8B-B14F-4D97-AF65-F5344CB8AC3E}">
        <p14:creationId xmlns:p14="http://schemas.microsoft.com/office/powerpoint/2010/main" val="2774123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677152"/>
          </a:xfrm>
        </p:spPr>
        <p:txBody>
          <a:bodyPr/>
          <a:lstStyle/>
          <a:p>
            <a:r>
              <a:rPr lang="az-Cyrl-AZ" dirty="0"/>
              <a:t>Кликните на Пошаљи</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2812868"/>
            <a:ext cx="8915400" cy="1412967"/>
          </a:xfrm>
        </p:spPr>
        <p:txBody>
          <a:bodyPr>
            <a:normAutofit/>
          </a:bodyPr>
          <a:lstStyle/>
          <a:p>
            <a:r>
              <a:rPr lang="ru-RU" dirty="0"/>
              <a:t>Ако сте у потпуности попунили образац без пропуштања обавезног избора, бићете преусмерени на страницу за потврду.
Ако сте пропустили избор, од вас ће бити затражено да попуните поље или направите избор</a:t>
            </a:r>
            <a:r>
              <a:rPr lang="en-US" dirty="0"/>
              <a:t>.  </a:t>
            </a:r>
          </a:p>
        </p:txBody>
      </p:sp>
      <p:pic>
        <p:nvPicPr>
          <p:cNvPr id="7" name="Picture 6">
            <a:extLst>
              <a:ext uri="{FF2B5EF4-FFF2-40B4-BE49-F238E27FC236}">
                <a16:creationId xmlns:a16="http://schemas.microsoft.com/office/drawing/2014/main" id="{F54EDD79-B700-41B6-AFF5-093D7BD59F48}"/>
              </a:ext>
            </a:extLst>
          </p:cNvPr>
          <p:cNvPicPr>
            <a:picLocks noChangeAspect="1"/>
          </p:cNvPicPr>
          <p:nvPr/>
        </p:nvPicPr>
        <p:blipFill rotWithShape="1">
          <a:blip r:embed="rId2"/>
          <a:srcRect l="16995" t="58536" r="73590" b="34190"/>
          <a:stretch/>
        </p:blipFill>
        <p:spPr>
          <a:xfrm>
            <a:off x="2589212" y="1342080"/>
            <a:ext cx="2694772" cy="1119017"/>
          </a:xfrm>
          <a:prstGeom prst="rect">
            <a:avLst/>
          </a:prstGeom>
        </p:spPr>
      </p:pic>
      <p:pic>
        <p:nvPicPr>
          <p:cNvPr id="8" name="Picture 7">
            <a:extLst>
              <a:ext uri="{FF2B5EF4-FFF2-40B4-BE49-F238E27FC236}">
                <a16:creationId xmlns:a16="http://schemas.microsoft.com/office/drawing/2014/main" id="{F74CE580-8682-4689-B39D-2F6B6231C4E2}"/>
              </a:ext>
            </a:extLst>
          </p:cNvPr>
          <p:cNvPicPr>
            <a:picLocks noChangeAspect="1"/>
          </p:cNvPicPr>
          <p:nvPr/>
        </p:nvPicPr>
        <p:blipFill rotWithShape="1">
          <a:blip r:embed="rId3"/>
          <a:srcRect l="50585" t="43840" r="18346" b="40574"/>
          <a:stretch/>
        </p:blipFill>
        <p:spPr>
          <a:xfrm>
            <a:off x="3239305" y="4193180"/>
            <a:ext cx="6311252" cy="1701781"/>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1204546" y="143465"/>
            <a:ext cx="2927839" cy="395797"/>
          </a:xfrm>
        </p:spPr>
        <p:txBody>
          <a:bodyPr>
            <a:normAutofit fontScale="90000"/>
          </a:bodyPr>
          <a:lstStyle/>
          <a:p>
            <a:r>
              <a:rPr lang="az-Cyrl-AZ" sz="2000" dirty="0"/>
              <a:t>Страница за потврду</a:t>
            </a:r>
            <a:endParaRPr lang="en-US" sz="2000" dirty="0"/>
          </a:p>
        </p:txBody>
      </p:sp>
      <p:pic>
        <p:nvPicPr>
          <p:cNvPr id="4" name="Picture 3">
            <a:extLst>
              <a:ext uri="{FF2B5EF4-FFF2-40B4-BE49-F238E27FC236}">
                <a16:creationId xmlns:a16="http://schemas.microsoft.com/office/drawing/2014/main" id="{113D3612-9FA6-4908-BF93-F90ED8F6CDCD}"/>
              </a:ext>
            </a:extLst>
          </p:cNvPr>
          <p:cNvPicPr>
            <a:picLocks noChangeAspect="1"/>
          </p:cNvPicPr>
          <p:nvPr/>
        </p:nvPicPr>
        <p:blipFill rotWithShape="1">
          <a:blip r:embed="rId2"/>
          <a:srcRect l="38378" t="12519" r="39282" b="198"/>
          <a:stretch/>
        </p:blipFill>
        <p:spPr>
          <a:xfrm>
            <a:off x="4212077" y="143464"/>
            <a:ext cx="3093395" cy="6496129"/>
          </a:xfrm>
          <a:prstGeom prst="rect">
            <a:avLst/>
          </a:prstGeom>
        </p:spPr>
      </p:pic>
    </p:spTree>
    <p:extLst>
      <p:ext uri="{BB962C8B-B14F-4D97-AF65-F5344CB8AC3E}">
        <p14:creationId xmlns:p14="http://schemas.microsoft.com/office/powerpoint/2010/main" val="328571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800571"/>
          </a:xfrm>
        </p:spPr>
        <p:txBody>
          <a:bodyPr>
            <a:normAutofit/>
          </a:bodyPr>
          <a:lstStyle/>
          <a:p>
            <a:r>
              <a:rPr lang="ru-RU" sz="3200" dirty="0"/>
              <a:t>Страница за потврду је настављена</a:t>
            </a:r>
            <a:endParaRPr lang="en-US" sz="3200" dirty="0"/>
          </a:p>
        </p:txBody>
      </p:sp>
      <p:sp>
        <p:nvSpPr>
          <p:cNvPr id="4" name="Content Placeholder 2">
            <a:extLst>
              <a:ext uri="{FF2B5EF4-FFF2-40B4-BE49-F238E27FC236}">
                <a16:creationId xmlns:a16="http://schemas.microsoft.com/office/drawing/2014/main" id="{F8CE25A8-6BE5-4813-A16E-07BA154A5D37}"/>
              </a:ext>
            </a:extLst>
          </p:cNvPr>
          <p:cNvSpPr>
            <a:spLocks noGrp="1"/>
          </p:cNvSpPr>
          <p:nvPr>
            <p:ph idx="1"/>
          </p:nvPr>
        </p:nvSpPr>
        <p:spPr>
          <a:xfrm>
            <a:off x="2401643" y="3129387"/>
            <a:ext cx="8915400" cy="1412967"/>
          </a:xfrm>
        </p:spPr>
        <p:txBody>
          <a:bodyPr>
            <a:normAutofit/>
          </a:bodyPr>
          <a:lstStyle/>
          <a:p>
            <a:r>
              <a:rPr lang="ru-RU" dirty="0"/>
              <a:t>Ако сте задовољни својим избором, кликните на Потврди и пошаљи захтев.
Ако не, можете се вратити и уредити</a:t>
            </a:r>
            <a:r>
              <a:rPr lang="en-US" dirty="0"/>
              <a:t>.</a:t>
            </a:r>
          </a:p>
        </p:txBody>
      </p:sp>
      <p:pic>
        <p:nvPicPr>
          <p:cNvPr id="6" name="Picture 5">
            <a:extLst>
              <a:ext uri="{FF2B5EF4-FFF2-40B4-BE49-F238E27FC236}">
                <a16:creationId xmlns:a16="http://schemas.microsoft.com/office/drawing/2014/main" id="{8ACDC260-F00D-4E80-BD19-E466F8CEF1C6}"/>
              </a:ext>
            </a:extLst>
          </p:cNvPr>
          <p:cNvPicPr>
            <a:picLocks noChangeAspect="1"/>
          </p:cNvPicPr>
          <p:nvPr/>
        </p:nvPicPr>
        <p:blipFill rotWithShape="1">
          <a:blip r:embed="rId2"/>
          <a:srcRect l="26809" t="85403" r="48537" b="6729"/>
          <a:stretch/>
        </p:blipFill>
        <p:spPr>
          <a:xfrm>
            <a:off x="2714015" y="992676"/>
            <a:ext cx="7653743" cy="1312781"/>
          </a:xfrm>
          <a:prstGeom prst="rect">
            <a:avLst/>
          </a:prstGeom>
        </p:spPr>
      </p:pic>
    </p:spTree>
    <p:extLst>
      <p:ext uri="{BB962C8B-B14F-4D97-AF65-F5344CB8AC3E}">
        <p14:creationId xmlns:p14="http://schemas.microsoft.com/office/powerpoint/2010/main" val="3804908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82659"/>
          </a:xfrm>
        </p:spPr>
        <p:txBody>
          <a:bodyPr/>
          <a:lstStyle/>
          <a:p>
            <a:r>
              <a:rPr lang="az-Cyrl-AZ" dirty="0"/>
              <a:t>Страница за успешно подношење</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448535" y="3911781"/>
            <a:ext cx="8915400" cy="2697611"/>
          </a:xfrm>
        </p:spPr>
        <p:txBody>
          <a:bodyPr>
            <a:normAutofit fontScale="92500" lnSpcReduction="20000"/>
          </a:bodyPr>
          <a:lstStyle/>
          <a:p>
            <a:r>
              <a:rPr lang="ru-RU" dirty="0"/>
              <a:t>Од пресудне је важности да гарy@wорлдбиблепланс.цом додате на листу сигурних пошиљалаца</a:t>
            </a:r>
            <a:r>
              <a:rPr lang="en-US" dirty="0"/>
              <a:t>.</a:t>
            </a:r>
          </a:p>
          <a:p>
            <a:pPr lvl="1"/>
            <a:r>
              <a:rPr lang="ru-RU" dirty="0"/>
              <a:t>У супротном, ваш прилог или веза може завршити у фолдеру за смеће или нежељену пошту</a:t>
            </a:r>
            <a:r>
              <a:rPr lang="en-US" dirty="0"/>
              <a:t>.</a:t>
            </a:r>
          </a:p>
          <a:p>
            <a:r>
              <a:rPr lang="ru-RU" dirty="0"/>
              <a:t>Време окретања захтева је мање од 24 сата, осим ако не постоје олакшавајуће околности</a:t>
            </a:r>
            <a:r>
              <a:rPr lang="en-US" dirty="0"/>
              <a:t>.</a:t>
            </a:r>
          </a:p>
          <a:p>
            <a:pPr lvl="1"/>
            <a:r>
              <a:rPr lang="ru-RU" dirty="0"/>
              <a:t>Ако не примите е-пошту од гарy@wорлдбиблепланс.цом у року од 24 сата, проверите фолдер са нежељеном поштом или нежељеном поштом</a:t>
            </a:r>
            <a:r>
              <a:rPr lang="en-US" dirty="0"/>
              <a:t>.</a:t>
            </a:r>
          </a:p>
          <a:p>
            <a:pPr lvl="2"/>
            <a:r>
              <a:rPr lang="ru-RU" dirty="0"/>
              <a:t>Ако још увек нисте примили е-пошту од нас, пошаљите нам поруку са наше странице Контактирајте нас.</a:t>
            </a:r>
            <a:endParaRPr lang="en-US" dirty="0"/>
          </a:p>
        </p:txBody>
      </p:sp>
      <p:pic>
        <p:nvPicPr>
          <p:cNvPr id="5" name="Picture 4">
            <a:extLst>
              <a:ext uri="{FF2B5EF4-FFF2-40B4-BE49-F238E27FC236}">
                <a16:creationId xmlns:a16="http://schemas.microsoft.com/office/drawing/2014/main" id="{1BF31D11-B8A5-4CDD-9A31-6C3FDCADFCD2}"/>
              </a:ext>
            </a:extLst>
          </p:cNvPr>
          <p:cNvPicPr>
            <a:picLocks noChangeAspect="1"/>
          </p:cNvPicPr>
          <p:nvPr/>
        </p:nvPicPr>
        <p:blipFill rotWithShape="1">
          <a:blip r:embed="rId2"/>
          <a:srcRect l="7282" t="32199" r="7797" b="50000"/>
          <a:stretch/>
        </p:blipFill>
        <p:spPr>
          <a:xfrm>
            <a:off x="2733472" y="1536970"/>
            <a:ext cx="8291760" cy="1892030"/>
          </a:xfrm>
          <a:prstGeom prst="rect">
            <a:avLst/>
          </a:prstGeom>
        </p:spPr>
      </p:pic>
    </p:spTree>
    <p:extLst>
      <p:ext uri="{BB962C8B-B14F-4D97-AF65-F5344CB8AC3E}">
        <p14:creationId xmlns:p14="http://schemas.microsoft.com/office/powerpoint/2010/main" val="428901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2592925" y="119008"/>
            <a:ext cx="8911687" cy="525421"/>
          </a:xfrm>
        </p:spPr>
        <p:txBody>
          <a:bodyPr>
            <a:normAutofit fontScale="90000"/>
          </a:bodyPr>
          <a:lstStyle/>
          <a:p>
            <a:r>
              <a:rPr lang="ru-RU" sz="2000" dirty="0"/>
              <a:t>Ово је образац захтева – Ми ћемо га разбити у следећим слајдовима</a:t>
            </a:r>
            <a:endParaRPr lang="en-US" sz="2000" dirty="0"/>
          </a:p>
        </p:txBody>
      </p:sp>
      <p:pic>
        <p:nvPicPr>
          <p:cNvPr id="4" name="Picture 3">
            <a:extLst>
              <a:ext uri="{FF2B5EF4-FFF2-40B4-BE49-F238E27FC236}">
                <a16:creationId xmlns:a16="http://schemas.microsoft.com/office/drawing/2014/main" id="{F59DC8E5-B3C4-4C70-B85C-BB21CB76F5AB}"/>
              </a:ext>
            </a:extLst>
          </p:cNvPr>
          <p:cNvPicPr>
            <a:picLocks noChangeAspect="1"/>
          </p:cNvPicPr>
          <p:nvPr/>
        </p:nvPicPr>
        <p:blipFill rotWithShape="1">
          <a:blip r:embed="rId2"/>
          <a:srcRect l="32713" t="20831" r="33697" b="7323"/>
          <a:stretch/>
        </p:blipFill>
        <p:spPr>
          <a:xfrm>
            <a:off x="3649492" y="644429"/>
            <a:ext cx="5227089" cy="6009290"/>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az-Cyrl-AZ" sz="3200" dirty="0"/>
              <a:t>Механика форме</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4229100"/>
            <a:ext cx="7784932" cy="2321310"/>
          </a:xfrm>
        </p:spPr>
        <p:txBody>
          <a:bodyPr>
            <a:normAutofit/>
          </a:bodyPr>
          <a:lstStyle/>
          <a:p>
            <a:r>
              <a:rPr lang="ru-RU" dirty="0"/>
              <a:t>Важно је да попуните образац с лева на десно и од врха до дна</a:t>
            </a:r>
            <a:r>
              <a:rPr lang="en-US" u="sng" dirty="0"/>
              <a:t>.</a:t>
            </a:r>
          </a:p>
          <a:p>
            <a:pPr lvl="1"/>
            <a:r>
              <a:rPr lang="ru-RU" dirty="0"/>
              <a:t>Ако попуните одељак обрасца, а затим направите промену у пољу које сте већ изабрали, сви селекције ће се вратити на подразумевано и изгубићете селекције које сте направили</a:t>
            </a:r>
            <a:r>
              <a:rPr lang="en-US" dirty="0"/>
              <a:t>.</a:t>
            </a:r>
          </a:p>
          <a:p>
            <a:pPr lvl="2"/>
            <a:r>
              <a:rPr lang="ru-RU" dirty="0"/>
              <a:t>На пример, ако изаберете верзију и попуните остатак обрасца, а затим се вратите и промените верзију, мораћете поново да попуните сва наредна поља</a:t>
            </a:r>
            <a:r>
              <a:rPr lang="en-US" dirty="0"/>
              <a:t>.</a:t>
            </a:r>
          </a:p>
        </p:txBody>
      </p:sp>
      <p:pic>
        <p:nvPicPr>
          <p:cNvPr id="6" name="Picture 5">
            <a:extLst>
              <a:ext uri="{FF2B5EF4-FFF2-40B4-BE49-F238E27FC236}">
                <a16:creationId xmlns:a16="http://schemas.microsoft.com/office/drawing/2014/main" id="{17C16786-15A4-4EA9-BF35-931739FC580F}"/>
              </a:ext>
            </a:extLst>
          </p:cNvPr>
          <p:cNvPicPr>
            <a:picLocks noChangeAspect="1"/>
          </p:cNvPicPr>
          <p:nvPr/>
        </p:nvPicPr>
        <p:blipFill rotWithShape="1">
          <a:blip r:embed="rId2"/>
          <a:srcRect l="2725" t="32624" r="5870" b="33528"/>
          <a:stretch/>
        </p:blipFill>
        <p:spPr>
          <a:xfrm>
            <a:off x="2622109" y="1107689"/>
            <a:ext cx="8322755" cy="2929289"/>
          </a:xfrm>
          <a:prstGeom prst="rect">
            <a:avLst/>
          </a:prstGeom>
        </p:spPr>
      </p:pic>
    </p:spTree>
    <p:extLst>
      <p:ext uri="{BB962C8B-B14F-4D97-AF65-F5344CB8AC3E}">
        <p14:creationId xmlns:p14="http://schemas.microsoft.com/office/powerpoint/2010/main" val="28286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az-Cyrl-AZ" sz="3200" dirty="0"/>
              <a:t>Логичка правила форме</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ru-RU" dirty="0"/>
              <a:t>У зависности од ваших избора, одређене селекције ће постати недоступне</a:t>
            </a:r>
            <a:r>
              <a:rPr lang="en-US" dirty="0"/>
              <a:t>.</a:t>
            </a:r>
          </a:p>
          <a:p>
            <a:pPr lvl="1"/>
            <a:r>
              <a:rPr lang="az-Cyrl-AZ" dirty="0"/>
              <a:t>Понекад цео пад</a:t>
            </a:r>
            <a:r>
              <a:rPr lang="en-US" dirty="0"/>
              <a:t>.</a:t>
            </a:r>
          </a:p>
          <a:p>
            <a:pPr lvl="1"/>
            <a:r>
              <a:rPr lang="ru-RU" dirty="0"/>
              <a:t>Понекад само селекције унутар падајућег менија</a:t>
            </a:r>
            <a:r>
              <a:rPr lang="en-US" dirty="0"/>
              <a:t>.</a:t>
            </a:r>
          </a:p>
          <a:p>
            <a:pPr lvl="2"/>
            <a:r>
              <a:rPr lang="ru-RU" dirty="0"/>
              <a:t>На пример: Ако изаберете верзију која је заштићена ауторским правима, не можемо обезбедити списе, већ само водич</a:t>
            </a:r>
            <a:r>
              <a:rPr lang="en-US" dirty="0"/>
              <a:t>.</a:t>
            </a:r>
          </a:p>
          <a:p>
            <a:pPr lvl="3"/>
            <a:r>
              <a:rPr lang="ru-RU" dirty="0"/>
              <a:t>Изабери књигу ће бити закључан</a:t>
            </a:r>
            <a:r>
              <a:rPr lang="en-US" dirty="0"/>
              <a:t>.</a:t>
            </a:r>
          </a:p>
          <a:p>
            <a:pPr lvl="3"/>
            <a:r>
              <a:rPr lang="ru-RU" dirty="0"/>
              <a:t>Укључите Писма ће бити закључана</a:t>
            </a:r>
            <a:r>
              <a:rPr lang="en-US" dirty="0"/>
              <a:t>. </a:t>
            </a:r>
          </a:p>
          <a:p>
            <a:pPr lvl="4"/>
            <a:r>
              <a:rPr lang="ru-RU" dirty="0"/>
              <a:t>Не. Обезбеди само водич ће подразумевани</a:t>
            </a:r>
            <a:r>
              <a:rPr lang="en-US" dirty="0"/>
              <a:t>.</a:t>
            </a:r>
          </a:p>
          <a:p>
            <a:pPr lvl="3"/>
            <a:r>
              <a:rPr lang="ru-RU" dirty="0"/>
              <a:t>Укључи унакрсне референце ће бити закључан</a:t>
            </a:r>
            <a:r>
              <a:rPr lang="en-US" dirty="0"/>
              <a:t>.</a:t>
            </a:r>
          </a:p>
          <a:p>
            <a:pPr lvl="3"/>
            <a:r>
              <a:rPr lang="ru-RU" dirty="0"/>
              <a:t>Изаберите став / стих ће бити закључан</a:t>
            </a:r>
            <a:r>
              <a:rPr lang="en-US" dirty="0"/>
              <a:t>.</a:t>
            </a:r>
          </a:p>
          <a:p>
            <a:pPr lvl="3"/>
            <a:r>
              <a:rPr lang="ru-RU" dirty="0"/>
              <a:t>Изаберите формат е-књиге ће бити закључан</a:t>
            </a:r>
            <a:r>
              <a:rPr lang="en-US" dirty="0"/>
              <a:t>.</a:t>
            </a:r>
          </a:p>
          <a:p>
            <a:pPr lvl="4"/>
            <a:r>
              <a:rPr lang="ru-RU" dirty="0"/>
              <a:t>ПДФ графикон ће бити подразумевани</a:t>
            </a:r>
            <a:r>
              <a:rPr lang="en-US" dirty="0"/>
              <a:t>.</a:t>
            </a:r>
          </a:p>
          <a:p>
            <a:pPr lvl="3"/>
            <a:r>
              <a:rPr lang="ru-RU" dirty="0"/>
              <a:t>Опционо Фонт за стихове у којима Исус говори ће бити закључан</a:t>
            </a:r>
            <a:r>
              <a:rPr lang="en-US" dirty="0"/>
              <a:t>.</a:t>
            </a:r>
          </a:p>
        </p:txBody>
      </p:sp>
    </p:spTree>
    <p:extLst>
      <p:ext uri="{BB962C8B-B14F-4D97-AF65-F5344CB8AC3E}">
        <p14:creationId xmlns:p14="http://schemas.microsoft.com/office/powerpoint/2010/main" val="60881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az-Cyrl-AZ" sz="3200" dirty="0"/>
              <a:t>Логичка правила обрасца наставак</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483577"/>
          </a:xfrm>
        </p:spPr>
        <p:txBody>
          <a:bodyPr>
            <a:normAutofit/>
          </a:bodyPr>
          <a:lstStyle/>
          <a:p>
            <a:r>
              <a:rPr lang="ru-RU" dirty="0"/>
              <a:t>Још један пример: Ако изаберете тему из друге групе...</a:t>
            </a:r>
            <a:endParaRPr lang="en-US" dirty="0"/>
          </a:p>
        </p:txBody>
      </p:sp>
      <p:sp>
        <p:nvSpPr>
          <p:cNvPr id="6" name="Content Placeholder 2">
            <a:extLst>
              <a:ext uri="{FF2B5EF4-FFF2-40B4-BE49-F238E27FC236}">
                <a16:creationId xmlns:a16="http://schemas.microsoft.com/office/drawing/2014/main" id="{41637832-6C9F-4C17-8DA2-A19F33F09A93}"/>
              </a:ext>
            </a:extLst>
          </p:cNvPr>
          <p:cNvSpPr txBox="1">
            <a:spLocks/>
          </p:cNvSpPr>
          <p:nvPr/>
        </p:nvSpPr>
        <p:spPr>
          <a:xfrm>
            <a:off x="2592926" y="543950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ru-RU" dirty="0"/>
              <a:t>Трајање поглавља у падајућем менију Трајање ће бити засивљено и не може се одабрати</a:t>
            </a:r>
            <a:r>
              <a:rPr lang="en-US" dirty="0"/>
              <a:t>.</a:t>
            </a:r>
          </a:p>
          <a:p>
            <a:r>
              <a:rPr lang="az-Cyrl-AZ" dirty="0"/>
              <a:t>Коментар ће бити закључан</a:t>
            </a:r>
            <a:r>
              <a:rPr lang="en-US" dirty="0"/>
              <a:t>.</a:t>
            </a:r>
          </a:p>
        </p:txBody>
      </p:sp>
      <p:pic>
        <p:nvPicPr>
          <p:cNvPr id="7" name="Picture 6">
            <a:extLst>
              <a:ext uri="{FF2B5EF4-FFF2-40B4-BE49-F238E27FC236}">
                <a16:creationId xmlns:a16="http://schemas.microsoft.com/office/drawing/2014/main" id="{90794DDE-7EC2-4394-BFEB-49C27DE0C9D8}"/>
              </a:ext>
            </a:extLst>
          </p:cNvPr>
          <p:cNvPicPr>
            <a:picLocks noChangeAspect="1"/>
          </p:cNvPicPr>
          <p:nvPr/>
        </p:nvPicPr>
        <p:blipFill rotWithShape="1">
          <a:blip r:embed="rId2"/>
          <a:srcRect t="11318" r="27968" b="9058"/>
          <a:stretch/>
        </p:blipFill>
        <p:spPr>
          <a:xfrm>
            <a:off x="2441642" y="1386758"/>
            <a:ext cx="4940119" cy="3984736"/>
          </a:xfrm>
          <a:prstGeom prst="rect">
            <a:avLst/>
          </a:prstGeom>
        </p:spPr>
      </p:pic>
      <p:pic>
        <p:nvPicPr>
          <p:cNvPr id="10" name="Picture 9">
            <a:extLst>
              <a:ext uri="{FF2B5EF4-FFF2-40B4-BE49-F238E27FC236}">
                <a16:creationId xmlns:a16="http://schemas.microsoft.com/office/drawing/2014/main" id="{DF150395-C3A6-4086-8E16-EC6B222D4C8E}"/>
              </a:ext>
            </a:extLst>
          </p:cNvPr>
          <p:cNvPicPr>
            <a:picLocks noChangeAspect="1"/>
          </p:cNvPicPr>
          <p:nvPr/>
        </p:nvPicPr>
        <p:blipFill>
          <a:blip r:embed="rId3"/>
          <a:stretch>
            <a:fillRect/>
          </a:stretch>
        </p:blipFill>
        <p:spPr>
          <a:xfrm>
            <a:off x="7792720" y="1354014"/>
            <a:ext cx="2364324" cy="4017479"/>
          </a:xfrm>
          <a:prstGeom prst="rect">
            <a:avLst/>
          </a:prstGeom>
        </p:spPr>
      </p:pic>
    </p:spTree>
    <p:extLst>
      <p:ext uri="{BB962C8B-B14F-4D97-AF65-F5344CB8AC3E}">
        <p14:creationId xmlns:p14="http://schemas.microsoft.com/office/powerpoint/2010/main" val="72549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az-Cyrl-AZ" sz="3200" dirty="0"/>
              <a:t>Логичка правила обрасца наставак</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ru-RU" dirty="0"/>
              <a:t>Понекад , вишеструки избори одређују да ли је други избор закључан</a:t>
            </a:r>
            <a:r>
              <a:rPr lang="en-US" dirty="0"/>
              <a:t>.</a:t>
            </a:r>
          </a:p>
          <a:p>
            <a:pPr lvl="1"/>
            <a:r>
              <a:rPr lang="ru-RU" dirty="0"/>
              <a:t>Да би се коментар могао изабрати</a:t>
            </a:r>
            <a:r>
              <a:rPr lang="en-US" dirty="0"/>
              <a:t>:</a:t>
            </a:r>
          </a:p>
          <a:p>
            <a:pPr lvl="2"/>
            <a:r>
              <a:rPr lang="ru-RU" dirty="0"/>
              <a:t>Верзија не може бити заштићена ауторским правима</a:t>
            </a:r>
            <a:r>
              <a:rPr lang="en-US" dirty="0"/>
              <a:t>.</a:t>
            </a:r>
          </a:p>
          <a:p>
            <a:pPr lvl="2"/>
            <a:r>
              <a:rPr lang="ru-RU" dirty="0"/>
              <a:t>Тема мора бити у првој групи тема</a:t>
            </a:r>
            <a:r>
              <a:rPr lang="en-US" dirty="0"/>
              <a:t>.</a:t>
            </a:r>
          </a:p>
          <a:p>
            <a:pPr lvl="2"/>
            <a:r>
              <a:rPr lang="ru-RU" dirty="0"/>
              <a:t>Трајање мора бити трајање поглавља</a:t>
            </a:r>
            <a:r>
              <a:rPr lang="en-US" dirty="0"/>
              <a:t>.</a:t>
            </a:r>
          </a:p>
          <a:p>
            <a:pPr lvl="2"/>
            <a:endParaRPr lang="en-US" dirty="0"/>
          </a:p>
          <a:p>
            <a:pPr lvl="1"/>
            <a:r>
              <a:rPr lang="ru-RU" dirty="0"/>
              <a:t>Да би се изабрао формат става или стиха</a:t>
            </a:r>
            <a:r>
              <a:rPr lang="en-US" dirty="0"/>
              <a:t>:</a:t>
            </a:r>
          </a:p>
          <a:p>
            <a:pPr lvl="2"/>
            <a:r>
              <a:rPr lang="ru-RU" dirty="0"/>
              <a:t>Верзија не може бити заштићена ауторским правима</a:t>
            </a:r>
            <a:r>
              <a:rPr lang="en-US" dirty="0"/>
              <a:t>.</a:t>
            </a:r>
          </a:p>
          <a:p>
            <a:pPr lvl="2"/>
            <a:r>
              <a:rPr lang="ru-RU" dirty="0"/>
              <a:t>Укључите Писмо мора бити Да</a:t>
            </a:r>
            <a:r>
              <a:rPr lang="en-US" dirty="0"/>
              <a:t>.</a:t>
            </a:r>
          </a:p>
          <a:p>
            <a:pPr lvl="2"/>
            <a:r>
              <a:rPr lang="ru-RU" dirty="0"/>
              <a:t>Укључивање унакрсних референци мора бити заобиђено или не морају бити изабране унакрсне референце</a:t>
            </a:r>
            <a:r>
              <a:rPr lang="en-US" dirty="0"/>
              <a:t>.</a:t>
            </a:r>
          </a:p>
        </p:txBody>
      </p:sp>
    </p:spTree>
    <p:extLst>
      <p:ext uri="{BB962C8B-B14F-4D97-AF65-F5344CB8AC3E}">
        <p14:creationId xmlns:p14="http://schemas.microsoft.com/office/powerpoint/2010/main" val="42113340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1476</TotalTime>
  <Words>2951</Words>
  <Application>Microsoft Office PowerPoint</Application>
  <PresentationFormat>Widescreen</PresentationFormat>
  <Paragraphs>244</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Century Gothic</vt:lpstr>
      <vt:lpstr>Philosopher</vt:lpstr>
      <vt:lpstr>Poppins</vt:lpstr>
      <vt:lpstr>Wingdings 3</vt:lpstr>
      <vt:lpstr>Wisp</vt:lpstr>
      <vt:lpstr>worldbibleplans.com/languages/serbian/index.html</vt:lpstr>
      <vt:lpstr>PowerPoint Presentation</vt:lpstr>
      <vt:lpstr>Добродошли у Светске библијске планове</vt:lpstr>
      <vt:lpstr>Идите на страницу Захтев за е-књигу</vt:lpstr>
      <vt:lpstr>Ово је образац захтева – Ми ћемо га разбити у следећим слајдовима</vt:lpstr>
      <vt:lpstr>Механика форме</vt:lpstr>
      <vt:lpstr>Логичка правила форме</vt:lpstr>
      <vt:lpstr>Логичка правила обрасца наставак</vt:lpstr>
      <vt:lpstr>Логичка правила обрасца наставак</vt:lpstr>
      <vt:lpstr>Реците нам ко сте ви</vt:lpstr>
      <vt:lpstr>Изаберите своју земљу пребивалишта са падајуће листе</vt:lpstr>
      <vt:lpstr>Унесите своју адресу е-поште</vt:lpstr>
      <vt:lpstr>Изаберите свој језик</vt:lpstr>
      <vt:lpstr>Листа верзија у вези са избором језика ће се аутоматски попунити</vt:lpstr>
      <vt:lpstr>Ово је пример онога што можете видети</vt:lpstr>
      <vt:lpstr>Претрага унутар листе</vt:lpstr>
      <vt:lpstr>Верзије заштићене ауторским правима  Нека поља на обрасцу ће бити закључана ако изаберете верзију Библије заштићену ауторским правима. По закону, можемо пружити само водич за верзије заштићене ауторским правима.  Видећете симбол © ауторских права на крају описа верзије. </vt:lpstr>
      <vt:lpstr>Кликните на радијално дугме на почетку вашег избора</vt:lpstr>
      <vt:lpstr>Падајући списак ће се затворити и образац ће приказати верзију коју сте изабрали</vt:lpstr>
      <vt:lpstr>Теме </vt:lpstr>
      <vt:lpstr>Теме се настављају </vt:lpstr>
      <vt:lpstr>Теме се настављају </vt:lpstr>
      <vt:lpstr>Теме се настављају </vt:lpstr>
      <vt:lpstr>Теме се настављају </vt:lpstr>
      <vt:lpstr>Ако сте изабрали тему КСНУМКС Боок Дееп Диве, изаберите књигу.  У супротном, ова опција ће бити закључана</vt:lpstr>
      <vt:lpstr>Укључите Свето писмо</vt:lpstr>
      <vt:lpstr>Опционо изаберите да укључите унакрсне референце</vt:lpstr>
      <vt:lpstr>Укључи унакрсну референцу – примере скраћеница</vt:lpstr>
      <vt:lpstr>Укључи унакрсну референцу – примери пуног текста</vt:lpstr>
      <vt:lpstr>Трајање читања</vt:lpstr>
      <vt:lpstr>Изаберите фреквенцију читања</vt:lpstr>
      <vt:lpstr>Изаберите читања дневно</vt:lpstr>
      <vt:lpstr>Изаберите формат параграфа или стиха</vt:lpstr>
      <vt:lpstr>Укључите коментар - Изаберите поглавље по поглављу коментар који ће бити укључен у ваш план.</vt:lpstr>
      <vt:lpstr>Изаберите по дану, датуму или обоје</vt:lpstr>
      <vt:lpstr>Кликните на календар да бисте изабрали датум почетка читања.  Ако сте изабрали Прилагођено трајање, изаберите датум завршетка читања</vt:lpstr>
      <vt:lpstr>Изаберите формат е-књиге</vt:lpstr>
      <vt:lpstr>Опциони фонт за стихове у којима Исус говори</vt:lpstr>
      <vt:lpstr>Опционо : Изаберите Не ако не желите да примате е-пошту од WБП-а у будућности</vt:lpstr>
      <vt:lpstr>Опционо : Унесите све додатне захтеве овде</vt:lpstr>
      <vt:lpstr>Молимо вас да нас обавестите како сте чули за нас и ако вам је ово први пут да читате Библију</vt:lpstr>
      <vt:lpstr>Кликните на Пошаљи</vt:lpstr>
      <vt:lpstr>Страница за потврду</vt:lpstr>
      <vt:lpstr>Страница за потврду је настављена</vt:lpstr>
      <vt:lpstr>Страница за успешно подношење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worldbibleplans.com</dc:title>
  <dc:creator>WBP</dc:creator>
  <cp:lastModifiedBy>World BP</cp:lastModifiedBy>
  <cp:revision>230</cp:revision>
  <dcterms:created xsi:type="dcterms:W3CDTF">2024-04-27T16:46:20Z</dcterms:created>
  <dcterms:modified xsi:type="dcterms:W3CDTF">2026-09-06T17:36:57Z</dcterms:modified>
</cp:coreProperties>
</file>