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orldbibleplans.com/languages/russian/index.html"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russian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z-Cyrl-AZ" sz="2400" dirty="0"/>
              <a:t>Пошаговые инструкции</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az-Cyrl-AZ" sz="3200" dirty="0"/>
              <a:t>Скажи, кто ты</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Эти поля обязательны</a:t>
            </a:r>
            <a:r>
              <a:rPr lang="en-US" dirty="0"/>
              <a:t>.</a:t>
            </a:r>
          </a:p>
          <a:p>
            <a:pPr lvl="1"/>
            <a:r>
              <a:rPr lang="ru-RU" dirty="0"/>
              <a:t>Любое обязательное поле, которое не заполнено или выбрано, вызовет ошибку при отправке, и вам придётся заполнить это поле</a:t>
            </a:r>
            <a:r>
              <a:rPr lang="en-US" dirty="0"/>
              <a:t>.</a:t>
            </a:r>
          </a:p>
        </p:txBody>
      </p:sp>
      <p:pic>
        <p:nvPicPr>
          <p:cNvPr id="7" name="Picture 6">
            <a:extLst>
              <a:ext uri="{FF2B5EF4-FFF2-40B4-BE49-F238E27FC236}">
                <a16:creationId xmlns:a16="http://schemas.microsoft.com/office/drawing/2014/main" id="{1461AD87-A228-4A6E-B632-3C441BB9FE65}"/>
              </a:ext>
            </a:extLst>
          </p:cNvPr>
          <p:cNvPicPr>
            <a:picLocks noChangeAspect="1"/>
          </p:cNvPicPr>
          <p:nvPr/>
        </p:nvPicPr>
        <p:blipFill rotWithShape="1">
          <a:blip r:embed="rId2"/>
          <a:srcRect l="16012" t="24948" r="17950" b="65097"/>
          <a:stretch/>
        </p:blipFill>
        <p:spPr>
          <a:xfrm>
            <a:off x="1439692" y="1585607"/>
            <a:ext cx="9761625" cy="790985"/>
          </a:xfrm>
          <a:prstGeom prst="rect">
            <a:avLst/>
          </a:prstGeom>
        </p:spPr>
      </p:pic>
      <p:pic>
        <p:nvPicPr>
          <p:cNvPr id="9" name="Picture 8">
            <a:extLst>
              <a:ext uri="{FF2B5EF4-FFF2-40B4-BE49-F238E27FC236}">
                <a16:creationId xmlns:a16="http://schemas.microsoft.com/office/drawing/2014/main" id="{D6E9230B-BFF6-40C4-8140-EC5D02B9EC51}"/>
              </a:ext>
            </a:extLst>
          </p:cNvPr>
          <p:cNvPicPr>
            <a:picLocks noChangeAspect="1"/>
          </p:cNvPicPr>
          <p:nvPr/>
        </p:nvPicPr>
        <p:blipFill rotWithShape="1">
          <a:blip r:embed="rId3"/>
          <a:srcRect l="50000" t="63286" r="18298" b="21870"/>
          <a:stretch/>
        </p:blipFill>
        <p:spPr>
          <a:xfrm>
            <a:off x="3304161" y="4299626"/>
            <a:ext cx="6416095" cy="1614791"/>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F29BF2-8922-4364-94E7-701631523A76}"/>
              </a:ext>
            </a:extLst>
          </p:cNvPr>
          <p:cNvPicPr>
            <a:picLocks noChangeAspect="1"/>
          </p:cNvPicPr>
          <p:nvPr/>
        </p:nvPicPr>
        <p:blipFill rotWithShape="1">
          <a:blip r:embed="rId2"/>
          <a:srcRect l="17518" t="34488" r="51569" b="18308"/>
          <a:stretch/>
        </p:blipFill>
        <p:spPr>
          <a:xfrm>
            <a:off x="2748567" y="2175899"/>
            <a:ext cx="4436455" cy="3641241"/>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ru-RU" sz="2700" dirty="0"/>
              <a:t>Выберите страну проживания из выпадающего списка</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ru-RU" dirty="0"/>
              <a:t>Нажмите на выбранную страну проживания</a:t>
            </a:r>
            <a:r>
              <a:rPr lang="en-US" dirty="0"/>
              <a:t>.</a:t>
            </a:r>
          </a:p>
          <a:p>
            <a:pPr lvl="2"/>
            <a:r>
              <a:rPr lang="ru-RU" dirty="0"/>
              <a:t>Российская Федерация в этом примере</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Нажмите на выпадающее меню, чтобы увидеть список страны проживания</a:t>
            </a:r>
            <a:r>
              <a:rPr lang="en-US" dirty="0"/>
              <a:t>.</a:t>
            </a:r>
          </a:p>
          <a:p>
            <a:pPr lvl="1"/>
            <a:r>
              <a:rPr lang="ru-RU" dirty="0"/>
              <a:t>Пролистайте до выбранной страны проживания или</a:t>
            </a:r>
            <a:endParaRPr lang="en-US" dirty="0"/>
          </a:p>
          <a:p>
            <a:pPr lvl="1"/>
            <a:r>
              <a:rPr lang="ru-RU" dirty="0"/>
              <a:t>Начните печатать, чтобы быстрее добраться до выбранной страны проживания</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592925" y="3730476"/>
            <a:ext cx="3379858"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ru-RU" sz="3200" dirty="0"/>
              <a:t>Введите свой адрес электронной почты</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ru-RU" dirty="0"/>
              <a:t>Нам нужен ваш адрес электронной почты, чтобы отправить вам план чтения или ссылку для скачивания вашего индивидуального плана чтения Библии. Если вы не попросите нас не делать этого при подаче запроса, WBP будет время от времени присылать письма с обновлениями, новыми переводами и новыми планами</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Мы никогда не будем делиться вашим адресом электронной почты ни с кем ни по какой причине</a:t>
            </a:r>
            <a:r>
              <a:rPr lang="en-US" dirty="0"/>
              <a:t>.</a:t>
            </a:r>
          </a:p>
        </p:txBody>
      </p:sp>
      <p:pic>
        <p:nvPicPr>
          <p:cNvPr id="4" name="Picture 3">
            <a:extLst>
              <a:ext uri="{FF2B5EF4-FFF2-40B4-BE49-F238E27FC236}">
                <a16:creationId xmlns:a16="http://schemas.microsoft.com/office/drawing/2014/main" id="{A0012AF6-0D05-478F-9919-849D5914A5D6}"/>
              </a:ext>
            </a:extLst>
          </p:cNvPr>
          <p:cNvPicPr>
            <a:picLocks noChangeAspect="1"/>
          </p:cNvPicPr>
          <p:nvPr/>
        </p:nvPicPr>
        <p:blipFill rotWithShape="1">
          <a:blip r:embed="rId2"/>
          <a:srcRect l="49274" t="34106" r="18014" b="54492"/>
          <a:stretch/>
        </p:blipFill>
        <p:spPr>
          <a:xfrm>
            <a:off x="2928025" y="2894053"/>
            <a:ext cx="8447894" cy="1582696"/>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FAF0FE-55F4-4832-86A9-E8741579B859}"/>
              </a:ext>
            </a:extLst>
          </p:cNvPr>
          <p:cNvPicPr>
            <a:picLocks noChangeAspect="1"/>
          </p:cNvPicPr>
          <p:nvPr/>
        </p:nvPicPr>
        <p:blipFill rotWithShape="1">
          <a:blip r:embed="rId2"/>
          <a:srcRect l="17792" t="25433" r="56197" b="33597"/>
          <a:stretch/>
        </p:blipFill>
        <p:spPr>
          <a:xfrm>
            <a:off x="2924783" y="2227579"/>
            <a:ext cx="3877025" cy="3282389"/>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z-Cyrl-AZ" dirty="0"/>
              <a:t>Выберите свой язык</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az-Cyrl-AZ" dirty="0"/>
              <a:t>Кликните на выбранный язык</a:t>
            </a:r>
            <a:r>
              <a:rPr lang="en-US" dirty="0"/>
              <a:t>.</a:t>
            </a:r>
          </a:p>
          <a:p>
            <a:pPr lvl="2"/>
            <a:r>
              <a:rPr lang="az-Cyrl-AZ" dirty="0"/>
              <a:t>Русские в этом примере</a:t>
            </a:r>
            <a:r>
              <a:rPr lang="en-US" dirty="0"/>
              <a:t>.</a:t>
            </a:r>
          </a:p>
          <a:p>
            <a:pPr marL="0" indent="0">
              <a:buNone/>
            </a:pPr>
            <a:r>
              <a:rPr lang="ru-RU" dirty="0"/>
              <a:t>Выбранный вами язык определит список библийских версий, из которых вы сможете выбрать</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811197" y="3869998"/>
            <a:ext cx="153706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Нажмите на выпадающее меню, чтобы увидеть языковой список</a:t>
            </a:r>
            <a:r>
              <a:rPr lang="en-US" dirty="0"/>
              <a:t>.</a:t>
            </a:r>
          </a:p>
          <a:p>
            <a:pPr lvl="1"/>
            <a:r>
              <a:rPr lang="ru-RU" dirty="0"/>
              <a:t>Прокрутите до выбора языка или</a:t>
            </a:r>
            <a:endParaRPr lang="en-US" dirty="0"/>
          </a:p>
          <a:p>
            <a:pPr lvl="1"/>
            <a:r>
              <a:rPr lang="ru-RU" dirty="0"/>
              <a:t>Начните печатать, чтобы быстрее добраться до выбранного языка</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ru-RU" dirty="0"/>
              <a:t>Список версий, связанный с вашим языком, автоматически заполняется</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ru-RU" dirty="0"/>
              <a:t>Список версий расположен в алфавитном порядке в выбранном вами языке. Описание конкретного перевода покажет, является ли перевод</a:t>
            </a:r>
            <a:r>
              <a:rPr lang="en-US" dirty="0"/>
              <a:t>:</a:t>
            </a:r>
          </a:p>
          <a:p>
            <a:pPr lvl="1"/>
            <a:r>
              <a:rPr lang="ru-RU" dirty="0"/>
              <a:t>Полная Библия — 66 книг (Ветхий и Новый Заветы)</a:t>
            </a:r>
            <a:r>
              <a:rPr lang="en-US" dirty="0"/>
              <a:t>.</a:t>
            </a:r>
          </a:p>
          <a:p>
            <a:pPr lvl="1"/>
            <a:r>
              <a:rPr lang="ru-RU" dirty="0"/>
              <a:t>Полная Библия с x апокрифическими книгами (Ветхий и Новый Заветы с некоторыми апокрифическими книгами). X обозначает количество книг</a:t>
            </a:r>
            <a:r>
              <a:rPr lang="en-US" dirty="0"/>
              <a:t>.</a:t>
            </a:r>
          </a:p>
          <a:p>
            <a:pPr lvl="1"/>
            <a:r>
              <a:rPr lang="ru-RU" dirty="0"/>
              <a:t>Только Новый Завет — 27 книг Нового Завета</a:t>
            </a:r>
            <a:r>
              <a:rPr lang="en-US" dirty="0"/>
              <a:t>.</a:t>
            </a:r>
          </a:p>
          <a:p>
            <a:pPr lvl="1"/>
            <a:r>
              <a:rPr lang="ru-RU" dirty="0"/>
              <a:t>Новый Завет с другими книгами — 27 книг Нового Завета плюс некоторое количество книг Ветхого Завета</a:t>
            </a:r>
            <a:r>
              <a:rPr lang="en-US" dirty="0"/>
              <a:t>.</a:t>
            </a:r>
          </a:p>
          <a:p>
            <a:pPr lvl="1"/>
            <a:r>
              <a:rPr lang="ru-RU" dirty="0"/>
              <a:t>Только Ветхий Завет — 39 книг Ветхого Завета</a:t>
            </a:r>
            <a:r>
              <a:rPr lang="en-US" dirty="0"/>
              <a:t>.</a:t>
            </a:r>
          </a:p>
          <a:p>
            <a:pPr lvl="1"/>
            <a:r>
              <a:rPr lang="ru-RU" dirty="0"/>
              <a:t>Недостающие книги x — Некоторые переводы отсутствуют книги. X обозначает количество отсутствующих книг</a:t>
            </a:r>
            <a:r>
              <a:rPr lang="en-US" dirty="0"/>
              <a:t>.</a:t>
            </a:r>
          </a:p>
          <a:p>
            <a:pPr lvl="1"/>
            <a:r>
              <a:rPr lang="ru-RU" dirty="0"/>
              <a:t>x Книги — Некоторые переводы имеют ограниченное количество книг. X обозначает количество книг в переводе</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91FDE3-5549-4A54-A628-884DE7F7474C}"/>
              </a:ext>
            </a:extLst>
          </p:cNvPr>
          <p:cNvPicPr>
            <a:picLocks noChangeAspect="1"/>
          </p:cNvPicPr>
          <p:nvPr/>
        </p:nvPicPr>
        <p:blipFill rotWithShape="1">
          <a:blip r:embed="rId2"/>
          <a:srcRect l="16730" t="24839" r="21237" b="17267"/>
          <a:stretch/>
        </p:blipFill>
        <p:spPr>
          <a:xfrm>
            <a:off x="2245235" y="1006227"/>
            <a:ext cx="9435139" cy="473309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ru-RU" dirty="0"/>
              <a:t>Это пример того, что вы можете увидеть</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lnSpcReduction="20000"/>
          </a:bodyPr>
          <a:lstStyle/>
          <a:p>
            <a:r>
              <a:rPr lang="ru-RU" dirty="0"/>
              <a:t>(IC xxxx) — это внутренний код, который мы используем при обработке вашего запроса.</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5800877" y="2832215"/>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136571" y="3310387"/>
            <a:ext cx="1855667" cy="275576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897151"/>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265254"/>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Ищите в списке, чтобы сузить выбор</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642593"/>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39A955-F170-4A60-B7E0-4AD95D307B7E}"/>
              </a:ext>
            </a:extLst>
          </p:cNvPr>
          <p:cNvPicPr>
            <a:picLocks noChangeAspect="1"/>
          </p:cNvPicPr>
          <p:nvPr/>
        </p:nvPicPr>
        <p:blipFill rotWithShape="1">
          <a:blip r:embed="rId2"/>
          <a:srcRect l="16154" t="33894" r="30186" b="20089"/>
          <a:stretch/>
        </p:blipFill>
        <p:spPr>
          <a:xfrm>
            <a:off x="2106803" y="1121846"/>
            <a:ext cx="9435777" cy="434933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az-Cyrl-AZ" dirty="0"/>
              <a:t>Поиск внутри списка</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Ищите в списке, чтобы сузить выбор.</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ru-RU" dirty="0"/>
              <a:t>В этом примере я искал в списке</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168418"/>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az-Cyrl-AZ" sz="3200" dirty="0"/>
              <a:t>Защищённые авторским правом версии</a:t>
            </a:r>
            <a:br>
              <a:rPr lang="en-US" sz="1200" dirty="0"/>
            </a:br>
            <a:br>
              <a:rPr lang="en-US" sz="1200" dirty="0"/>
            </a:br>
            <a:r>
              <a:rPr lang="ru-RU" sz="1600" b="1" dirty="0">
                <a:solidFill>
                  <a:srgbClr val="2F4858"/>
                </a:solidFill>
                <a:latin typeface="Philosopher"/>
              </a:rPr>
              <a:t>Некоторые поля в форме будут заблокированы, если вы выберете защищённую библейскую версию. По закону мы можем предоставить только руководство для защищённых авторским правом версий. В конце описания версии вы увидите символ © авторского права</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lnSpcReduction="10000"/>
          </a:bodyPr>
          <a:lstStyle/>
          <a:p>
            <a:r>
              <a:rPr lang="ru-RU" dirty="0">
                <a:cs typeface="Times New Roman" panose="02020603050405020304" pitchFamily="18" charset="0"/>
              </a:rPr>
              <a:t>По закону нам не разрешено предоставлять библейский текст для версий Библии с действующим авторским правом. Любая версия, находящаяся под действующим авторским правом, будет иметь символ © в конце. Для этих версий мы можем предоставить только руководство</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48020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027328-0B99-4653-A923-E1D081CFEDB1}"/>
              </a:ext>
            </a:extLst>
          </p:cNvPr>
          <p:cNvPicPr>
            <a:picLocks noChangeAspect="1"/>
          </p:cNvPicPr>
          <p:nvPr/>
        </p:nvPicPr>
        <p:blipFill rotWithShape="1">
          <a:blip r:embed="rId2"/>
          <a:srcRect l="16154" t="33894" r="30186" b="20089"/>
          <a:stretch/>
        </p:blipFill>
        <p:spPr>
          <a:xfrm>
            <a:off x="2672862" y="1728781"/>
            <a:ext cx="7666677" cy="3533881"/>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ru-RU" dirty="0"/>
              <a:t>Нажмите на радиальную кнопку в начале выбранного вами</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5508023"/>
            <a:ext cx="8915400" cy="1280890"/>
          </a:xfrm>
        </p:spPr>
        <p:txBody>
          <a:bodyPr>
            <a:normAutofit/>
          </a:bodyPr>
          <a:lstStyle/>
          <a:p>
            <a:r>
              <a:rPr lang="ru-RU" dirty="0"/>
              <a:t>В этом примере я выбрал</a:t>
            </a:r>
            <a:r>
              <a:rPr lang="en-US" dirty="0"/>
              <a:t> Good News (</a:t>
            </a:r>
            <a:r>
              <a:rPr lang="en-US" dirty="0" err="1"/>
              <a:t>РВучВЗ</a:t>
            </a:r>
            <a:r>
              <a:rPr lang="en-US" dirty="0"/>
              <a:t>) (2012) (Complete Bible) </a:t>
            </a:r>
            <a:r>
              <a:rPr lang="en-US" dirty="0" err="1"/>
              <a:t>Хорошие</a:t>
            </a:r>
            <a:r>
              <a:rPr lang="en-US" dirty="0"/>
              <a:t> </a:t>
            </a:r>
            <a:r>
              <a:rPr lang="en-US" dirty="0" err="1"/>
              <a:t>Новости</a:t>
            </a:r>
            <a:r>
              <a:rPr lang="en-US" dirty="0"/>
              <a:t> (IC 2281).</a:t>
            </a:r>
          </a:p>
          <a:p>
            <a:pPr lvl="1"/>
            <a:r>
              <a:rPr lang="ru-RU" dirty="0"/>
              <a:t>Примечание: Вы можете сделать только один выбор на каждый запрос. Если вы хотите несколько версий, нужно подать несколько запросов</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820117" y="4431884"/>
            <a:ext cx="347518" cy="2766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3091971" y="4708500"/>
            <a:ext cx="347519" cy="79952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ru-RU" sz="2400" dirty="0"/>
              <a:t>Выпадающий список закроется, и форма покажет выбранную вами версию</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ru-RU" dirty="0"/>
              <a:t>Вы можете изменить выбор, нажав на «Вернуться к версиям»</a:t>
            </a:r>
            <a:r>
              <a:rPr lang="en-US" dirty="0"/>
              <a:t>.</a:t>
            </a:r>
          </a:p>
          <a:p>
            <a:pPr lvl="1"/>
            <a:r>
              <a:rPr lang="ru-RU" dirty="0"/>
              <a:t>Если вы сделаете это после заполнения остальной формы, вам придётся заполнить её заново</a:t>
            </a:r>
            <a:r>
              <a:rPr lang="en-US" dirty="0"/>
              <a:t>.</a:t>
            </a:r>
          </a:p>
        </p:txBody>
      </p:sp>
      <p:pic>
        <p:nvPicPr>
          <p:cNvPr id="5" name="Picture 4">
            <a:extLst>
              <a:ext uri="{FF2B5EF4-FFF2-40B4-BE49-F238E27FC236}">
                <a16:creationId xmlns:a16="http://schemas.microsoft.com/office/drawing/2014/main" id="{D04C4339-1D00-40A6-8DA3-E1448AA67775}"/>
              </a:ext>
            </a:extLst>
          </p:cNvPr>
          <p:cNvPicPr>
            <a:picLocks noChangeAspect="1"/>
          </p:cNvPicPr>
          <p:nvPr/>
        </p:nvPicPr>
        <p:blipFill rotWithShape="1">
          <a:blip r:embed="rId2"/>
          <a:srcRect l="16571" t="34636" r="47181" b="50000"/>
          <a:stretch/>
        </p:blipFill>
        <p:spPr>
          <a:xfrm>
            <a:off x="2133599" y="1409079"/>
            <a:ext cx="8503336" cy="1937236"/>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107812"/>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Будучи христианином, вы когда-нибудь читали всю Библию?</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08814" y="615335"/>
            <a:ext cx="383575"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p:cNvCxnSpPr>
          <p:nvPr/>
        </p:nvCxnSpPr>
        <p:spPr>
          <a:xfrm rot="5400000">
            <a:off x="4880251" y="254985"/>
            <a:ext cx="386680" cy="208891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12097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Было ли это полезно для вашей жизни?</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12097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85772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Нет</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26897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Почему бы нет?  Помог бы простой план чтения принести дополнительную пользу?</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14274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Нет</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13034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13555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Вы использовали план чтения?</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12408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Считаете ли вы, что для христианина важно читать всю Библию</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189569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28451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Что мешает вам прочитать всю Библию?</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86148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36653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Это занимает слишком много времени?</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13652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Нет</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48967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12097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Почему бы нет?</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346399" y="2282638"/>
            <a:ext cx="2028873"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Это слишком сложно?  Это большая книга, которую трудно читать?</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641384"/>
            <a:ext cx="2330172" cy="13323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У WBP есть БЕСПЛАТНЫЕ планы чтения Библии, которые поддерживают любое время от 5 минут до 60 минут в день или любое количество дней в неделю.</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2612711"/>
            <a:ext cx="310762"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638938"/>
            <a:ext cx="2607098" cy="13354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предоставляет БЕСПЛАТНЫЕ планы с удобным для чтения переводом.  Даже самые большие задачи становятся выполнимыми, если разбить их на маленькие, простые в управлении шаги.</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78003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28263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Сделал ли план чтения задачу более выполнимой?</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27518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Сделал бы специально разработанный план чтения задачу более управляемой?</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48600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Нет</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641383"/>
            <a:ext cx="2039615" cy="13271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В WBP мы верим, что чтение Библии приносит огромную пользу в нашу жизнь.</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415052"/>
            <a:ext cx="1459718"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638940"/>
            <a:ext cx="1483801" cy="1326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Какой план вы использовали?  WBP имеет огромный выбор вариантов.</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49775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642046"/>
            <a:ext cx="823913" cy="1322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Попробуйте БЕСПЛАТНЫЙ план на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47192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60048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62432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Нет</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638939"/>
            <a:ext cx="2166425" cy="13302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предоставляет БЕСПЛАТНЫЕ планы с несколькими темами, такими как Chronological, M'Cheyne и т. д., чтобы добавить немного разнообразия</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27564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Это слишком скучно?</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60780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1" y="3873564"/>
            <a:ext cx="1290728"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50592" y="3457194"/>
            <a:ext cx="1691987" cy="671499"/>
          </a:xfrm>
          <a:prstGeom prst="bentConnector3">
            <a:avLst>
              <a:gd name="adj1" fmla="val 13780"/>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61975"/>
            <a:ext cx="11903617" cy="7543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Если вы пытались и не смогли прочитать Библию, посетите нас в </a:t>
            </a:r>
            <a:r>
              <a:rPr lang="ru-RU" sz="1200" dirty="0">
                <a:solidFill>
                  <a:schemeClr val="tx1"/>
                </a:solidFill>
                <a:hlinkClick r:id="rId2"/>
              </a:rPr>
              <a:t>https://worldbibleplans.com</a:t>
            </a:r>
            <a:r>
              <a:rPr lang="en-US" sz="1200" dirty="0">
                <a:solidFill>
                  <a:schemeClr val="tx1"/>
                </a:solidFill>
                <a:hlinkClick r:id="rId2"/>
              </a:rPr>
              <a:t>/languages/</a:t>
            </a:r>
            <a:r>
              <a:rPr lang="en-US" sz="1200" dirty="0" err="1">
                <a:solidFill>
                  <a:schemeClr val="tx1"/>
                </a:solidFill>
                <a:hlinkClick r:id="rId2"/>
              </a:rPr>
              <a:t>russian</a:t>
            </a:r>
            <a:r>
              <a:rPr lang="en-US" sz="1200" dirty="0">
                <a:solidFill>
                  <a:schemeClr val="tx1"/>
                </a:solidFill>
                <a:hlinkClick r:id="rId2"/>
              </a:rPr>
              <a:t>/index.html</a:t>
            </a:r>
            <a:r>
              <a:rPr lang="ru-RU" sz="1200" dirty="0">
                <a:solidFill>
                  <a:schemeClr val="tx1"/>
                </a:solidFill>
              </a:rPr>
              <a:t> и разработайте БЕСПЛАТНЫЙ индивидуальный план чтения Библии.  Выбирайте из множества языков, переводов, временных обязательств, тем и форматов электронных книг.  Вот так просто.  Разработайте план, WBP создаст его, и менее чем за 1 день вы получите ссылку для скачивания вашего индивидуального БЕСПЛАТНОГО плана чтения Библии со священными писаниями или без них.  Мы уже упоминали, что все БЕСПЛАТНО!</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48967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76031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36343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554237" y="340075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103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34934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00016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56740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14496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05060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190128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Нет</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59391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370880"/>
            <a:ext cx="1934138"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Планы, включающие Священные Писания, слишком дорогие?</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294164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655711" y="2474865"/>
            <a:ext cx="429972" cy="136205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764563" y="3854221"/>
            <a:ext cx="533102" cy="104122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3156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Темы</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62500" lnSpcReduction="20000"/>
          </a:bodyPr>
          <a:lstStyle/>
          <a:p>
            <a:r>
              <a:rPr lang="ru-RU" sz="2400" dirty="0"/>
              <a:t>Темы предлагают разные способы чтения Писания</a:t>
            </a:r>
            <a:r>
              <a:rPr lang="en-US" sz="2400" dirty="0"/>
              <a:t>.</a:t>
            </a:r>
          </a:p>
          <a:p>
            <a:pPr lvl="1"/>
            <a:r>
              <a:rPr lang="ru-RU" sz="2200" dirty="0"/>
              <a:t>Некоторые темы указывают порядок чтения</a:t>
            </a:r>
            <a:r>
              <a:rPr lang="en-US" sz="2200" dirty="0"/>
              <a:t>.</a:t>
            </a:r>
          </a:p>
          <a:p>
            <a:pPr lvl="2"/>
            <a:r>
              <a:rPr lang="az-Cyrl-AZ" sz="2000" dirty="0"/>
              <a:t>Примеры</a:t>
            </a:r>
            <a:r>
              <a:rPr lang="en-US" sz="2000" dirty="0"/>
              <a:t>:</a:t>
            </a:r>
          </a:p>
          <a:p>
            <a:pPr lvl="3"/>
            <a:r>
              <a:rPr lang="ru-RU" sz="1800" dirty="0"/>
              <a:t>Прямой (от Бытия до Откровения)</a:t>
            </a:r>
            <a:r>
              <a:rPr lang="en-US" sz="1800" dirty="0"/>
              <a:t>.</a:t>
            </a:r>
          </a:p>
          <a:p>
            <a:pPr lvl="3"/>
            <a:r>
              <a:rPr lang="az-Cyrl-AZ" sz="1800" dirty="0"/>
              <a:t>Хронологический порядок</a:t>
            </a:r>
            <a:r>
              <a:rPr lang="en-US" sz="1800" dirty="0"/>
              <a:t>.</a:t>
            </a:r>
            <a:endParaRPr lang="en-US" sz="1600" dirty="0"/>
          </a:p>
          <a:p>
            <a:pPr lvl="1"/>
            <a:r>
              <a:rPr lang="ru-RU" sz="2200" dirty="0"/>
              <a:t>Другие темы помогают сосредоточиться на одной идее или представляют Писание каким-то значимым образом</a:t>
            </a:r>
            <a:r>
              <a:rPr lang="en-US" sz="2200" dirty="0"/>
              <a:t>.</a:t>
            </a:r>
          </a:p>
          <a:p>
            <a:pPr lvl="2"/>
            <a:r>
              <a:rPr lang="az-Cyrl-AZ" sz="2000" dirty="0"/>
              <a:t>Примеры</a:t>
            </a:r>
            <a:r>
              <a:rPr lang="en-US" sz="2200" dirty="0"/>
              <a:t>:</a:t>
            </a:r>
          </a:p>
          <a:p>
            <a:pPr lvl="3"/>
            <a:r>
              <a:rPr lang="az-Cyrl-AZ" sz="1800" dirty="0"/>
              <a:t>Жанровая тематика</a:t>
            </a:r>
            <a:r>
              <a:rPr lang="en-US" sz="1800" dirty="0"/>
              <a:t>.</a:t>
            </a:r>
          </a:p>
          <a:p>
            <a:pPr lvl="3"/>
            <a:r>
              <a:rPr lang="az-Cyrl-AZ" sz="1800" dirty="0"/>
              <a:t>М'Чейн</a:t>
            </a:r>
            <a:r>
              <a:rPr lang="en-US" sz="1800" dirty="0"/>
              <a:t>.</a:t>
            </a:r>
          </a:p>
          <a:p>
            <a:pPr lvl="1"/>
            <a:r>
              <a:rPr lang="ru-RU" sz="2200" dirty="0"/>
              <a:t>Некоторые темы заставляют вас сосредоточиться на одной книге или на подборке книг</a:t>
            </a:r>
            <a:r>
              <a:rPr lang="en-US" sz="2200" dirty="0"/>
              <a:t>.</a:t>
            </a:r>
          </a:p>
          <a:p>
            <a:pPr lvl="2"/>
            <a:r>
              <a:rPr lang="az-Cyrl-AZ" sz="2000" dirty="0"/>
              <a:t>Примеры</a:t>
            </a:r>
            <a:r>
              <a:rPr lang="en-US" sz="2000" dirty="0"/>
              <a:t>:</a:t>
            </a:r>
          </a:p>
          <a:p>
            <a:pPr lvl="3"/>
            <a:r>
              <a:rPr lang="az-Cyrl-AZ" sz="1800" dirty="0"/>
              <a:t>1 Глубокий анализ книги</a:t>
            </a:r>
            <a:r>
              <a:rPr lang="en-US" sz="1800" dirty="0"/>
              <a:t>.</a:t>
            </a:r>
          </a:p>
          <a:p>
            <a:pPr lvl="3"/>
            <a:r>
              <a:rPr lang="az-Cyrl-AZ" sz="1800" dirty="0"/>
              <a:t>Апостолы и Павел</a:t>
            </a:r>
            <a:r>
              <a:rPr lang="en-US" sz="1800" dirty="0"/>
              <a:t>.</a:t>
            </a:r>
          </a:p>
          <a:p>
            <a:pPr lvl="2"/>
            <a:endParaRPr lang="en-US" sz="2000" dirty="0"/>
          </a:p>
          <a:p>
            <a:pPr marL="0" indent="0">
              <a:buNone/>
            </a:pPr>
            <a:r>
              <a:rPr lang="ru-RU" sz="2400" dirty="0"/>
              <a:t>Все темы подробно объяснены на странице «Планы чтения», доступной через меню</a:t>
            </a:r>
            <a:r>
              <a:rPr lang="en-US" sz="2400" dirty="0"/>
              <a:t>.</a:t>
            </a:r>
          </a:p>
          <a:p>
            <a:pPr marL="0" indent="0">
              <a:buNone/>
            </a:pPr>
            <a:endParaRPr lang="en-US" sz="2400" dirty="0"/>
          </a:p>
          <a:p>
            <a:pPr marL="0" indent="0">
              <a:buNone/>
            </a:pPr>
            <a:r>
              <a:rPr lang="ru-RU" sz="2400" dirty="0"/>
              <a:t>Откройте тему, которая лучше всего подходит именно вам</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Продолжение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ru-RU" dirty="0"/>
              <a:t>Темы делятся на четыре группы в зависимости от гибкости продолжительности чтения (продолжительности чтения) и частоты (сколько дней в неделю вы читаете)</a:t>
            </a:r>
            <a:r>
              <a:rPr lang="en-US" dirty="0"/>
              <a:t>.</a:t>
            </a:r>
          </a:p>
          <a:p>
            <a:pPr lvl="1"/>
            <a:r>
              <a:rPr lang="ru-RU" dirty="0"/>
              <a:t>Группа 1 — для этой первой группы можно выбрать время (30 дней, 12 месяцев и т.д.) или продолжительность чтения 1-6 глав в день</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Комментарии доступны только для этой группы тем и только если вы выбрали длительность главы.</a:t>
            </a:r>
            <a:endParaRPr lang="en-US" sz="2000" dirty="0"/>
          </a:p>
          <a:p>
            <a:pPr lvl="1"/>
            <a:endParaRPr lang="en-US" dirty="0"/>
          </a:p>
        </p:txBody>
      </p:sp>
      <p:pic>
        <p:nvPicPr>
          <p:cNvPr id="7" name="Picture 6">
            <a:extLst>
              <a:ext uri="{FF2B5EF4-FFF2-40B4-BE49-F238E27FC236}">
                <a16:creationId xmlns:a16="http://schemas.microsoft.com/office/drawing/2014/main" id="{11E6F426-488B-40E4-A99F-420618B74530}"/>
              </a:ext>
            </a:extLst>
          </p:cNvPr>
          <p:cNvPicPr>
            <a:picLocks noChangeAspect="1"/>
          </p:cNvPicPr>
          <p:nvPr/>
        </p:nvPicPr>
        <p:blipFill rotWithShape="1">
          <a:blip r:embed="rId2"/>
          <a:srcRect t="7887" r="27173" b="11823"/>
          <a:stretch/>
        </p:blipFill>
        <p:spPr>
          <a:xfrm>
            <a:off x="2733473" y="2403231"/>
            <a:ext cx="4609544" cy="3644879"/>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Продолжение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98951"/>
            <a:ext cx="10034953" cy="1078869"/>
          </a:xfrm>
        </p:spPr>
        <p:txBody>
          <a:bodyPr>
            <a:normAutofit/>
          </a:bodyPr>
          <a:lstStyle/>
          <a:p>
            <a:r>
              <a:rPr lang="ru-RU" dirty="0"/>
              <a:t>Группа 2 — для второй группы разрешены только продолжительность времени (30 дней, 12 месяцев и т.д.)</a:t>
            </a:r>
            <a:r>
              <a:rPr lang="en-US" dirty="0"/>
              <a:t>.</a:t>
            </a:r>
          </a:p>
          <a:p>
            <a:pPr lvl="1"/>
            <a:r>
              <a:rPr lang="ru-RU" dirty="0"/>
              <a:t>Продолжительность глав будет серой и недоступна для выбора</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242167"/>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Комментарии этой группы недоступны.</a:t>
            </a:r>
            <a:endParaRPr lang="en-US" sz="2000" dirty="0"/>
          </a:p>
          <a:p>
            <a:pPr lvl="1"/>
            <a:endParaRPr lang="en-US" dirty="0"/>
          </a:p>
        </p:txBody>
      </p:sp>
      <p:pic>
        <p:nvPicPr>
          <p:cNvPr id="8" name="Picture 7">
            <a:extLst>
              <a:ext uri="{FF2B5EF4-FFF2-40B4-BE49-F238E27FC236}">
                <a16:creationId xmlns:a16="http://schemas.microsoft.com/office/drawing/2014/main" id="{AAE4CCF1-2757-497D-85E3-9C1D89BDC8A8}"/>
              </a:ext>
            </a:extLst>
          </p:cNvPr>
          <p:cNvPicPr>
            <a:picLocks noChangeAspect="1"/>
          </p:cNvPicPr>
          <p:nvPr/>
        </p:nvPicPr>
        <p:blipFill rotWithShape="1">
          <a:blip r:embed="rId2"/>
          <a:srcRect t="693" r="26730" b="15370"/>
          <a:stretch/>
        </p:blipFill>
        <p:spPr>
          <a:xfrm>
            <a:off x="2537542" y="2131881"/>
            <a:ext cx="4925188" cy="404675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Продолжение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ru-RU" dirty="0"/>
              <a:t>Группа 3 — для третьей группы доступно только длительность глав от 1 до 6</a:t>
            </a:r>
            <a:r>
              <a:rPr lang="en-US" dirty="0"/>
              <a:t>.</a:t>
            </a:r>
          </a:p>
          <a:p>
            <a:pPr lvl="1"/>
            <a:r>
              <a:rPr lang="ru-RU" dirty="0"/>
              <a:t>Длительность времени будет необработанной и недоступна для выбора</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Комментарии этой группы недоступны.</a:t>
            </a:r>
            <a:endParaRPr lang="en-US" sz="2000" dirty="0"/>
          </a:p>
          <a:p>
            <a:pPr lvl="1"/>
            <a:endParaRPr lang="en-US" dirty="0"/>
          </a:p>
        </p:txBody>
      </p:sp>
      <p:pic>
        <p:nvPicPr>
          <p:cNvPr id="7" name="Picture 6">
            <a:extLst>
              <a:ext uri="{FF2B5EF4-FFF2-40B4-BE49-F238E27FC236}">
                <a16:creationId xmlns:a16="http://schemas.microsoft.com/office/drawing/2014/main" id="{1E7FF68C-38FF-4BF2-AA3F-2792EBBCF97D}"/>
              </a:ext>
            </a:extLst>
          </p:cNvPr>
          <p:cNvPicPr>
            <a:picLocks noChangeAspect="1"/>
          </p:cNvPicPr>
          <p:nvPr/>
        </p:nvPicPr>
        <p:blipFill rotWithShape="1">
          <a:blip r:embed="rId2"/>
          <a:srcRect t="12285" r="1602" b="55476"/>
          <a:stretch/>
        </p:blipFill>
        <p:spPr>
          <a:xfrm>
            <a:off x="2022473" y="2105164"/>
            <a:ext cx="8651878" cy="2033081"/>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Продолжение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20000"/>
          </a:bodyPr>
          <a:lstStyle/>
          <a:p>
            <a:r>
              <a:rPr lang="ru-RU" dirty="0"/>
              <a:t>Группа 4 — Четвёртая и последняя группа имеют заранее установленные длительности и частоты</a:t>
            </a:r>
            <a:r>
              <a:rPr lang="en-US" dirty="0"/>
              <a:t>.</a:t>
            </a:r>
          </a:p>
          <a:p>
            <a:pPr lvl="1"/>
            <a:r>
              <a:rPr lang="ru-RU" dirty="0"/>
              <a:t>Эти темы встречаются ежедневно, если не указано иное</a:t>
            </a:r>
            <a:r>
              <a:rPr lang="en-US" dirty="0"/>
              <a:t>.</a:t>
            </a:r>
          </a:p>
          <a:p>
            <a:pPr lvl="1"/>
            <a:r>
              <a:rPr lang="ru-RU" dirty="0"/>
              <a:t>Для этих тем длительность и частотный выбор будут недоступны и недоступны для выбора</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az-Cyrl-AZ" b="1" dirty="0">
                <a:solidFill>
                  <a:prstClr val="black">
                    <a:lumMod val="75000"/>
                    <a:lumOff val="25000"/>
                  </a:prstClr>
                </a:solidFill>
              </a:rPr>
              <a:t>Комментарии этой группы недоступны.</a:t>
            </a: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dirty="0"/>
              <a:t>Это лишь частичный список.</a:t>
            </a:r>
            <a:endParaRPr lang="en-US" dirty="0"/>
          </a:p>
        </p:txBody>
      </p:sp>
      <p:pic>
        <p:nvPicPr>
          <p:cNvPr id="7" name="Picture 6">
            <a:extLst>
              <a:ext uri="{FF2B5EF4-FFF2-40B4-BE49-F238E27FC236}">
                <a16:creationId xmlns:a16="http://schemas.microsoft.com/office/drawing/2014/main" id="{5C4CBA4A-6617-482B-B23C-80B9D98AE400}"/>
              </a:ext>
            </a:extLst>
          </p:cNvPr>
          <p:cNvPicPr>
            <a:picLocks noChangeAspect="1"/>
          </p:cNvPicPr>
          <p:nvPr/>
        </p:nvPicPr>
        <p:blipFill rotWithShape="1">
          <a:blip r:embed="rId2"/>
          <a:srcRect t="14445" r="31598"/>
          <a:stretch/>
        </p:blipFill>
        <p:spPr>
          <a:xfrm>
            <a:off x="3275481" y="2227386"/>
            <a:ext cx="4359432" cy="3910767"/>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ru-RU" sz="2200" dirty="0"/>
              <a:t>Если вы выбрали тему 1 Book Deep Dive, выберите книгу. В противном случае эта опция будет заблокирована</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ru-RU" dirty="0"/>
              <a:t>Можно выбрать только одну книгу</a:t>
            </a:r>
            <a:r>
              <a:rPr lang="en-US" dirty="0"/>
              <a:t>.</a:t>
            </a:r>
          </a:p>
          <a:p>
            <a:r>
              <a:rPr lang="ru-RU" dirty="0"/>
              <a:t>Доступные книги зависят от вашей версии</a:t>
            </a:r>
            <a:r>
              <a:rPr lang="en-US" dirty="0"/>
              <a:t>.</a:t>
            </a:r>
          </a:p>
          <a:p>
            <a:pPr lvl="1"/>
            <a:r>
              <a:rPr lang="ru-RU" dirty="0"/>
              <a:t>Экран недостаточно умен, чтобы знать, какие книги доступны в каждой версии</a:t>
            </a:r>
            <a:r>
              <a:rPr lang="en-US" dirty="0"/>
              <a:t>.  </a:t>
            </a:r>
          </a:p>
          <a:p>
            <a:pPr lvl="1"/>
            <a:r>
              <a:rPr lang="ru-RU" dirty="0"/>
              <a:t>Выбирать книгу, которая доступна в выбранной вами версии, зависит от вас</a:t>
            </a:r>
            <a:r>
              <a:rPr lang="en-US" dirty="0"/>
              <a:t>.</a:t>
            </a:r>
          </a:p>
          <a:p>
            <a:pPr lvl="2"/>
            <a:r>
              <a:rPr lang="ru-RU" dirty="0"/>
              <a:t>Например, если вы выбрали версию, которая соответствует только Новому Завету, не выбирайте здесь Бытие</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ru-RU" dirty="0"/>
              <a:t>Апокрифические книги не включены в список. Только от Бытия до Откровения.</a:t>
            </a:r>
            <a:endParaRPr lang="en-US" dirty="0"/>
          </a:p>
        </p:txBody>
      </p:sp>
      <p:pic>
        <p:nvPicPr>
          <p:cNvPr id="7" name="Picture 6">
            <a:extLst>
              <a:ext uri="{FF2B5EF4-FFF2-40B4-BE49-F238E27FC236}">
                <a16:creationId xmlns:a16="http://schemas.microsoft.com/office/drawing/2014/main" id="{FB5957C0-9D4D-48A7-93AA-7A3EEACE0360}"/>
              </a:ext>
            </a:extLst>
          </p:cNvPr>
          <p:cNvPicPr>
            <a:picLocks noChangeAspect="1"/>
          </p:cNvPicPr>
          <p:nvPr/>
        </p:nvPicPr>
        <p:blipFill rotWithShape="1">
          <a:blip r:embed="rId2"/>
          <a:srcRect l="50744" t="24839" r="18778" b="28401"/>
          <a:stretch/>
        </p:blipFill>
        <p:spPr>
          <a:xfrm>
            <a:off x="2822676" y="1084218"/>
            <a:ext cx="4443886" cy="3664460"/>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az-Cyrl-AZ" sz="3200" dirty="0"/>
              <a:t>Включить Писания</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lnSpcReduction="10000"/>
          </a:bodyPr>
          <a:lstStyle/>
          <a:p>
            <a:r>
              <a:rPr lang="ru-RU" dirty="0"/>
              <a:t>Этот выбор доступен только для версий, не защищённых авторским правом</a:t>
            </a:r>
            <a:r>
              <a:rPr lang="en-US" dirty="0"/>
              <a:t>.</a:t>
            </a:r>
          </a:p>
          <a:p>
            <a:r>
              <a:rPr lang="az-Cyrl-AZ" dirty="0"/>
              <a:t>Выбирайте между</a:t>
            </a:r>
            <a:r>
              <a:rPr lang="en-US" dirty="0"/>
              <a:t>:</a:t>
            </a:r>
          </a:p>
          <a:p>
            <a:pPr lvl="1"/>
            <a:r>
              <a:rPr lang="ru-RU" dirty="0"/>
              <a:t>Да. Предоставьте Писания — включите Писание в свой план чтения</a:t>
            </a:r>
            <a:r>
              <a:rPr lang="en-US" dirty="0"/>
              <a:t>.</a:t>
            </a:r>
          </a:p>
          <a:p>
            <a:pPr lvl="1"/>
            <a:r>
              <a:rPr lang="ru-RU" dirty="0"/>
              <a:t>Нет. Дайте только руководство — не включайте Писания</a:t>
            </a:r>
            <a:r>
              <a:rPr lang="en-US" dirty="0"/>
              <a:t>.</a:t>
            </a:r>
          </a:p>
          <a:p>
            <a:pPr lvl="2"/>
            <a:r>
              <a:rPr lang="ru-RU" dirty="0"/>
              <a:t>Эта опция включает только ежедневные заголовки (доступны в формате pdf-диаграммы)</a:t>
            </a:r>
            <a:r>
              <a:rPr lang="en-US" dirty="0"/>
              <a:t>.</a:t>
            </a:r>
          </a:p>
          <a:p>
            <a:pPr lvl="2"/>
            <a:r>
              <a:rPr lang="ru-RU" dirty="0"/>
              <a:t>Этот вариант предназначен для тех, кто хочет использовать собственную бумажную Библию или для версий Библии под действующими авторскими правами</a:t>
            </a:r>
            <a:r>
              <a:rPr lang="en-US" dirty="0"/>
              <a:t>.</a:t>
            </a:r>
          </a:p>
        </p:txBody>
      </p:sp>
      <p:pic>
        <p:nvPicPr>
          <p:cNvPr id="6" name="Picture 5">
            <a:extLst>
              <a:ext uri="{FF2B5EF4-FFF2-40B4-BE49-F238E27FC236}">
                <a16:creationId xmlns:a16="http://schemas.microsoft.com/office/drawing/2014/main" id="{0AEACC77-1364-46D0-BCCB-93169E91F54E}"/>
              </a:ext>
            </a:extLst>
          </p:cNvPr>
          <p:cNvPicPr>
            <a:picLocks noChangeAspect="1"/>
          </p:cNvPicPr>
          <p:nvPr/>
        </p:nvPicPr>
        <p:blipFill rotWithShape="1">
          <a:blip r:embed="rId2"/>
          <a:srcRect l="17713" t="34339" r="59468" b="46067"/>
          <a:stretch/>
        </p:blipFill>
        <p:spPr>
          <a:xfrm>
            <a:off x="3313889" y="844062"/>
            <a:ext cx="5042170" cy="2327155"/>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ru-RU" sz="2000" dirty="0"/>
              <a:t>По желанию выбрать включение перекрёстных ссылок</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ru-RU" altLang="en-US" dirty="0">
                <a:solidFill>
                  <a:srgbClr val="676768"/>
                </a:solidFill>
                <a:latin typeface="Poppins" panose="00000500000000000000" pitchFamily="2" charset="0"/>
                <a:cs typeface="Poppins" panose="00000500000000000000" pitchFamily="2" charset="0"/>
              </a:rPr>
              <a:t>Выбирайте между сокращениями и библейскими перекрёстными ссылками</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ru-RU" altLang="en-US" dirty="0">
                <a:solidFill>
                  <a:srgbClr val="676768"/>
                </a:solidFill>
                <a:latin typeface="Poppins" panose="00000500000000000000" pitchFamily="2" charset="0"/>
                <a:cs typeface="Poppins" panose="00000500000000000000" pitchFamily="2" charset="0"/>
              </a:rPr>
              <a:t>Для полного текста стихов WBP предлагает ссылки на Новый Завет для стихов Ветхого Завета и наоборот</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ru-RU" altLang="en-US" dirty="0">
                <a:solidFill>
                  <a:srgbClr val="676768"/>
                </a:solidFill>
                <a:latin typeface="Poppins" panose="00000500000000000000" pitchFamily="2" charset="0"/>
                <a:cs typeface="Poppins" panose="00000500000000000000" pitchFamily="2" charset="0"/>
              </a:rPr>
              <a:t>Для сокращений WBP предлагает все перекрёстные ссылки или ссылки на Новый Завет для стихов Ветхого Завета и наоборот</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ru-RU" altLang="en-US" dirty="0">
                <a:solidFill>
                  <a:srgbClr val="676768"/>
                </a:solidFill>
                <a:latin typeface="Poppins" panose="00000500000000000000" pitchFamily="2" charset="0"/>
                <a:cs typeface="Poppins" panose="00000500000000000000" pitchFamily="2" charset="0"/>
              </a:rPr>
              <a:t>Перекрёстные ссылки для защищённых авторским правом версий недоступны</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ru-RU" altLang="en-US" dirty="0">
                <a:solidFill>
                  <a:srgbClr val="676768"/>
                </a:solidFill>
                <a:latin typeface="Poppins" panose="00000500000000000000" pitchFamily="2" charset="0"/>
                <a:cs typeface="Poppins" panose="00000500000000000000" pitchFamily="2" charset="0"/>
              </a:rPr>
              <a:t>Включить Писания должны быть Да.</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ru-RU" altLang="en-US" dirty="0">
                <a:solidFill>
                  <a:srgbClr val="676768"/>
                </a:solidFill>
                <a:latin typeface="Poppins" panose="00000500000000000000" pitchFamily="2" charset="0"/>
                <a:cs typeface="Poppins" panose="00000500000000000000" pitchFamily="2" charset="0"/>
              </a:rPr>
              <a:t>Если вы выберете перекрёстные ссылки, выбор абзаца/стиха будет заблокирован</a:t>
            </a:r>
            <a:r>
              <a:rPr lang="en-US" altLang="en-US" dirty="0">
                <a:solidFill>
                  <a:srgbClr val="676768"/>
                </a:solidFill>
                <a:latin typeface="Poppins" panose="00000500000000000000" pitchFamily="2" charset="0"/>
                <a:cs typeface="Poppins" panose="00000500000000000000" pitchFamily="2" charset="0"/>
              </a:rPr>
              <a:t>.</a:t>
            </a:r>
          </a:p>
          <a:p>
            <a:pPr lvl="1"/>
            <a:r>
              <a:rPr lang="ru-RU" altLang="en-US" dirty="0">
                <a:solidFill>
                  <a:srgbClr val="676768"/>
                </a:solidFill>
                <a:latin typeface="Poppins" panose="00000500000000000000" pitchFamily="2" charset="0"/>
                <a:cs typeface="Poppins" panose="00000500000000000000" pitchFamily="2" charset="0"/>
              </a:rPr>
              <a:t>Работает только с форматом стихов</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ru-RU" sz="1100" dirty="0"/>
              <a:t>Google AI — перекрестная ссылка на Библию — это примечание, которое направляет читателя к другому стиху или отрывку из Библии с связанной темой, словом или идеей, помогая связать разные части Писания и углублять понимание. Эти ссылки связывают связанные концепции, пророчества и события, позволяя одному отрывку пролить свет на другой.</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См. следующие страницы для примеров.</a:t>
            </a:r>
            <a:endParaRPr lang="en-US" dirty="0"/>
          </a:p>
        </p:txBody>
      </p:sp>
      <p:pic>
        <p:nvPicPr>
          <p:cNvPr id="6" name="Picture 5">
            <a:extLst>
              <a:ext uri="{FF2B5EF4-FFF2-40B4-BE49-F238E27FC236}">
                <a16:creationId xmlns:a16="http://schemas.microsoft.com/office/drawing/2014/main" id="{40200B3D-C442-4CB8-8303-377F69CAB3B8}"/>
              </a:ext>
            </a:extLst>
          </p:cNvPr>
          <p:cNvPicPr>
            <a:picLocks noChangeAspect="1"/>
          </p:cNvPicPr>
          <p:nvPr/>
        </p:nvPicPr>
        <p:blipFill rotWithShape="1">
          <a:blip r:embed="rId2"/>
          <a:srcRect l="39335" t="35230" r="38165" b="20831"/>
          <a:stretch/>
        </p:blipFill>
        <p:spPr>
          <a:xfrm>
            <a:off x="3083668" y="792480"/>
            <a:ext cx="2743200" cy="2879387"/>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7058354" cy="577675"/>
          </a:xfrm>
        </p:spPr>
        <p:txBody>
          <a:bodyPr>
            <a:normAutofit fontScale="90000"/>
          </a:bodyPr>
          <a:lstStyle/>
          <a:p>
            <a:r>
              <a:rPr lang="ru-RU" sz="2000" dirty="0"/>
              <a:t>Включить перекрёстные ссылки — примеры сокращений</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2 — Аббревиатура только для противоположного Завета. В этом примере есть только ссылки на Ветхий Завет.</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1 — Все сокращения. В этом примере есть ссылки на Ветхий и Новый Заветы.</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7476080" cy="577675"/>
          </a:xfrm>
        </p:spPr>
        <p:txBody>
          <a:bodyPr>
            <a:normAutofit fontScale="90000"/>
          </a:bodyPr>
          <a:lstStyle/>
          <a:p>
            <a:r>
              <a:rPr lang="ru-RU" sz="2000" dirty="0"/>
              <a:t>Включить перекрёстные ссылки — полные текстовые примеры</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4 — Перекрёстные ссылки на полный стих. В этом примере есть только ссылки на Ветхий Завет в виде стихов.</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3 – Перекрёстные ссылки на полные стихи. В этом примере есть только ссылки на Ветхий Завет в формате абзаца.</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ru-RU" dirty="0"/>
              <a:t>Добро пожаловать в Мировые библейские планы</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ru-RU" dirty="0"/>
              <a:t>Простые пошаговые инструкции в виде слайда, чтобы составить индивидуальный план чтения Библии</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D6B64C0-FCFC-4F32-B4D8-B1705A9AACF0}"/>
              </a:ext>
            </a:extLst>
          </p:cNvPr>
          <p:cNvPicPr>
            <a:picLocks noChangeAspect="1"/>
          </p:cNvPicPr>
          <p:nvPr/>
        </p:nvPicPr>
        <p:blipFill rotWithShape="1">
          <a:blip r:embed="rId2"/>
          <a:srcRect l="61596" t="24988" r="15744" b="3315"/>
          <a:stretch/>
        </p:blipFill>
        <p:spPr>
          <a:xfrm>
            <a:off x="8352319" y="885215"/>
            <a:ext cx="3204003" cy="5449061"/>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z-Cyrl-AZ" sz="3200" dirty="0"/>
              <a:t>Продолжительность чтения</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ru-RU" dirty="0"/>
              <a:t>Выбирайте между временем и продолжительностью глав</a:t>
            </a:r>
            <a:r>
              <a:rPr lang="en-US" dirty="0"/>
              <a:t>.</a:t>
            </a:r>
          </a:p>
          <a:p>
            <a:pPr lvl="1"/>
            <a:r>
              <a:rPr lang="ru-RU" dirty="0"/>
              <a:t>Выбирайте от 30 дней до 3 лет</a:t>
            </a:r>
            <a:r>
              <a:rPr lang="en-US" dirty="0"/>
              <a:t>.</a:t>
            </a:r>
          </a:p>
          <a:p>
            <a:pPr lvl="1"/>
            <a:r>
              <a:rPr lang="ru-RU" dirty="0"/>
              <a:t>Или выберите одну из 1-6 глав в день</a:t>
            </a:r>
            <a:r>
              <a:rPr lang="en-US" dirty="0"/>
              <a:t>.</a:t>
            </a:r>
          </a:p>
          <a:p>
            <a:pPr lvl="2"/>
            <a:r>
              <a:rPr lang="ru-RU" dirty="0"/>
              <a:t>Длительность глав зависит от выбранного вами перевода. В среднем в Библии из 66 книг 1189 глав</a:t>
            </a:r>
            <a:r>
              <a:rPr lang="en-US" dirty="0"/>
              <a:t>.</a:t>
            </a:r>
          </a:p>
          <a:p>
            <a:pPr lvl="3"/>
            <a:r>
              <a:rPr lang="ru-RU" dirty="0"/>
              <a:t>1 глава в день = 1189 дней = 3,27 года (3 года 3 месяца)</a:t>
            </a:r>
            <a:r>
              <a:rPr lang="en-US" dirty="0"/>
              <a:t>.</a:t>
            </a:r>
          </a:p>
          <a:p>
            <a:pPr lvl="3"/>
            <a:r>
              <a:rPr lang="ru-RU" dirty="0"/>
              <a:t>2 главы в день = 595 дней = 1,63 года (1 год 7 с половиной месяцев)</a:t>
            </a:r>
            <a:r>
              <a:rPr lang="en-US" dirty="0"/>
              <a:t>.</a:t>
            </a:r>
          </a:p>
          <a:p>
            <a:pPr lvl="3"/>
            <a:r>
              <a:rPr lang="ru-RU" dirty="0"/>
              <a:t>3 главы в день = 396 дней = 1,1 года (1 год, 1 месяц)</a:t>
            </a:r>
            <a:r>
              <a:rPr lang="en-US" dirty="0"/>
              <a:t>.</a:t>
            </a:r>
          </a:p>
          <a:p>
            <a:pPr lvl="3"/>
            <a:r>
              <a:rPr lang="ru-RU" dirty="0"/>
              <a:t>4 главы в день = 297 дней = 0,81 года (10 месяцев)</a:t>
            </a:r>
            <a:r>
              <a:rPr lang="en-US" dirty="0"/>
              <a:t>.</a:t>
            </a:r>
          </a:p>
          <a:p>
            <a:pPr lvl="3"/>
            <a:r>
              <a:rPr lang="ru-RU" dirty="0"/>
              <a:t>5 глав в день = 237 дней = 0,65 года (8 месяцев)</a:t>
            </a:r>
            <a:r>
              <a:rPr lang="en-US" dirty="0"/>
              <a:t>.</a:t>
            </a:r>
          </a:p>
          <a:p>
            <a:pPr lvl="3"/>
            <a:r>
              <a:rPr lang="ru-RU" dirty="0"/>
              <a:t>6 глав в день = 198 дней = 0,54 года (6 с половиной месяцев)</a:t>
            </a:r>
            <a:r>
              <a:rPr lang="en-US" dirty="0"/>
              <a:t>.</a:t>
            </a:r>
          </a:p>
          <a:p>
            <a:pPr lvl="1"/>
            <a:r>
              <a:rPr lang="ru-RU" dirty="0"/>
              <a:t>Или выберите пользовательский режим, если хотите выбрать дату начала и завершения</a:t>
            </a:r>
            <a:r>
              <a:rPr lang="en-US" dirty="0"/>
              <a:t>.</a:t>
            </a:r>
          </a:p>
          <a:p>
            <a:pPr lvl="1"/>
            <a:endParaRPr lang="en-US" b="1" dirty="0"/>
          </a:p>
          <a:p>
            <a:pPr lvl="1"/>
            <a:r>
              <a:rPr lang="ru-RU" b="1" dirty="0"/>
              <a:t>Комментарии доступны только с продолжительностью глав</a:t>
            </a:r>
            <a:r>
              <a:rPr lang="en-US" b="1" dirty="0"/>
              <a:t>.</a:t>
            </a:r>
          </a:p>
          <a:p>
            <a:pPr lvl="1"/>
            <a:r>
              <a:rPr lang="ru-RU" b="1" dirty="0"/>
              <a:t>Возможный выбор длительности зависит от выбранной вами темы</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z-Cyrl-AZ" dirty="0"/>
              <a:t>Выберите частоту чтения</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z-Cyrl-AZ" dirty="0"/>
              <a:t>Выбирайте из</a:t>
            </a:r>
            <a:r>
              <a:rPr lang="en-US" dirty="0"/>
              <a:t>:</a:t>
            </a:r>
          </a:p>
          <a:p>
            <a:pPr lvl="1"/>
            <a:r>
              <a:rPr lang="az-Cyrl-AZ" dirty="0"/>
              <a:t>Каждый день</a:t>
            </a:r>
            <a:r>
              <a:rPr lang="en-US" dirty="0"/>
              <a:t>.</a:t>
            </a:r>
          </a:p>
          <a:p>
            <a:pPr lvl="1"/>
            <a:r>
              <a:rPr lang="az-Cyrl-AZ" dirty="0"/>
              <a:t>Через день</a:t>
            </a:r>
            <a:r>
              <a:rPr lang="en-US" dirty="0"/>
              <a:t>.</a:t>
            </a:r>
          </a:p>
          <a:p>
            <a:pPr lvl="1"/>
            <a:r>
              <a:rPr lang="az-Cyrl-AZ" dirty="0"/>
              <a:t>1-6 дней в неделю</a:t>
            </a:r>
            <a:r>
              <a:rPr lang="en-US" dirty="0"/>
              <a:t>.</a:t>
            </a:r>
          </a:p>
          <a:p>
            <a:pPr lvl="2"/>
            <a:r>
              <a:rPr lang="az-Cyrl-AZ" dirty="0"/>
              <a:t>Это будут дни подряд</a:t>
            </a:r>
            <a:r>
              <a:rPr lang="en-US" dirty="0"/>
              <a:t>.</a:t>
            </a:r>
          </a:p>
          <a:p>
            <a:pPr lvl="3"/>
            <a:r>
              <a:rPr lang="ru-RU" dirty="0"/>
              <a:t>Если выбрать 3 дня в неделю, вы будете читать три дня подряд и у вас будет 4 выходных.</a:t>
            </a:r>
            <a:endParaRPr lang="en-US" dirty="0"/>
          </a:p>
        </p:txBody>
      </p:sp>
      <p:pic>
        <p:nvPicPr>
          <p:cNvPr id="6" name="Picture 5">
            <a:extLst>
              <a:ext uri="{FF2B5EF4-FFF2-40B4-BE49-F238E27FC236}">
                <a16:creationId xmlns:a16="http://schemas.microsoft.com/office/drawing/2014/main" id="{1E1F558A-AE2C-45D1-9E14-697F2A16548A}"/>
              </a:ext>
            </a:extLst>
          </p:cNvPr>
          <p:cNvPicPr>
            <a:picLocks noChangeAspect="1"/>
          </p:cNvPicPr>
          <p:nvPr/>
        </p:nvPicPr>
        <p:blipFill rotWithShape="1">
          <a:blip r:embed="rId2"/>
          <a:srcRect l="17633" t="24691" r="51011" b="37209"/>
          <a:stretch/>
        </p:blipFill>
        <p:spPr>
          <a:xfrm>
            <a:off x="3219854" y="1148862"/>
            <a:ext cx="4600929" cy="3004849"/>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z-Cyrl-AZ" dirty="0"/>
              <a:t>Выберите чтения за день</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z-Cyrl-AZ" dirty="0"/>
              <a:t>Выбирайте из</a:t>
            </a:r>
            <a:r>
              <a:rPr lang="en-US" dirty="0"/>
              <a:t>:</a:t>
            </a:r>
          </a:p>
          <a:p>
            <a:pPr lvl="1"/>
            <a:r>
              <a:rPr lang="ru-RU" dirty="0"/>
              <a:t>Один раз в день (утром или вечером)</a:t>
            </a:r>
            <a:r>
              <a:rPr lang="en-US" dirty="0"/>
              <a:t>.</a:t>
            </a:r>
          </a:p>
          <a:p>
            <a:pPr lvl="1"/>
            <a:r>
              <a:rPr lang="ru-RU" dirty="0"/>
              <a:t>Два раза в день (утро и вечер)</a:t>
            </a:r>
            <a:r>
              <a:rPr lang="en-US" dirty="0"/>
              <a:t>.</a:t>
            </a:r>
          </a:p>
          <a:p>
            <a:pPr lvl="2"/>
            <a:r>
              <a:rPr lang="ru-RU" dirty="0"/>
              <a:t>Ежедневные показания будут равномерно распределены между утром и вечером.</a:t>
            </a:r>
            <a:endParaRPr lang="en-US" dirty="0"/>
          </a:p>
        </p:txBody>
      </p:sp>
      <p:pic>
        <p:nvPicPr>
          <p:cNvPr id="5" name="Picture 4">
            <a:extLst>
              <a:ext uri="{FF2B5EF4-FFF2-40B4-BE49-F238E27FC236}">
                <a16:creationId xmlns:a16="http://schemas.microsoft.com/office/drawing/2014/main" id="{C40BC0F4-8E5F-4CA2-8A5D-949F32527B33}"/>
              </a:ext>
            </a:extLst>
          </p:cNvPr>
          <p:cNvPicPr>
            <a:picLocks noChangeAspect="1"/>
          </p:cNvPicPr>
          <p:nvPr/>
        </p:nvPicPr>
        <p:blipFill rotWithShape="1">
          <a:blip r:embed="rId2"/>
          <a:srcRect l="50585" t="26027" r="18378" b="55567"/>
          <a:stretch/>
        </p:blipFill>
        <p:spPr>
          <a:xfrm>
            <a:off x="2589212" y="1468876"/>
            <a:ext cx="7476564" cy="2383277"/>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ru-RU" sz="3000" dirty="0"/>
              <a:t>Выберите формат абзаца или стиха</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az-Cyrl-AZ" dirty="0"/>
              <a:t>Пример абзаца.</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Пример стихотворения.</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Если вы выберете перекрёстные ссылки, формат стихов будет автоматически выбран.</a:t>
            </a:r>
            <a:endParaRPr lang="en-US" dirty="0"/>
          </a:p>
        </p:txBody>
      </p:sp>
      <p:pic>
        <p:nvPicPr>
          <p:cNvPr id="5" name="Picture 4">
            <a:extLst>
              <a:ext uri="{FF2B5EF4-FFF2-40B4-BE49-F238E27FC236}">
                <a16:creationId xmlns:a16="http://schemas.microsoft.com/office/drawing/2014/main" id="{6BE1A060-DC8B-4DBA-873C-DCF1E709C1CA}"/>
              </a:ext>
            </a:extLst>
          </p:cNvPr>
          <p:cNvPicPr>
            <a:picLocks noChangeAspect="1"/>
          </p:cNvPicPr>
          <p:nvPr/>
        </p:nvPicPr>
        <p:blipFill rotWithShape="1">
          <a:blip r:embed="rId4"/>
          <a:srcRect l="17394" t="34785" r="50691" b="44879"/>
          <a:stretch/>
        </p:blipFill>
        <p:spPr>
          <a:xfrm>
            <a:off x="3268492" y="809274"/>
            <a:ext cx="5731703" cy="1963109"/>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ru-RU" sz="2400" dirty="0"/>
              <a:t>Включите комментарии — выберите комментарии по главам для вашего плана.</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ru-RU" sz="1200" dirty="0"/>
              <a:t>Комментарии по главам доступны только с первой группой тем и только при выборе длительности главы.</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ru-RU" dirty="0"/>
              <a:t>Комментарии сгруппированы в алфавитном порядке по языку</a:t>
            </a:r>
            <a:r>
              <a:rPr lang="en-US" dirty="0"/>
              <a:t>.</a:t>
            </a:r>
          </a:p>
          <a:p>
            <a:r>
              <a:rPr lang="ru-RU" dirty="0"/>
              <a:t>Выберите из 155 комментариев на 15 языках</a:t>
            </a:r>
            <a:r>
              <a:rPr lang="en-US" dirty="0"/>
              <a:t>.</a:t>
            </a:r>
          </a:p>
          <a:p>
            <a:pPr lvl="1"/>
            <a:r>
              <a:rPr lang="ru-RU" dirty="0"/>
              <a:t>Это необязательно. Если вы не хотите комментариев, оставьте как «Нет»</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ru-RU" dirty="0"/>
              <a:t>Выберите по дню, дате или по обоим</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ru-RU" dirty="0"/>
              <a:t>По дню — пример — День 1, День 2 и так далее</a:t>
            </a:r>
            <a:r>
              <a:rPr lang="en-US" dirty="0"/>
              <a:t>.</a:t>
            </a:r>
          </a:p>
          <a:p>
            <a:r>
              <a:rPr lang="ru-RU" dirty="0"/>
              <a:t>По дате — пример — 1 января, 2 января и так далее</a:t>
            </a:r>
            <a:r>
              <a:rPr lang="en-US" dirty="0"/>
              <a:t>.</a:t>
            </a:r>
          </a:p>
          <a:p>
            <a:r>
              <a:rPr lang="ru-RU" dirty="0"/>
              <a:t>По дню и дате — в заголовке будут показаны оба с первым днём</a:t>
            </a:r>
            <a:r>
              <a:rPr lang="en-US" dirty="0"/>
              <a:t>.</a:t>
            </a:r>
          </a:p>
          <a:p>
            <a:r>
              <a:rPr lang="ru-RU" dirty="0"/>
              <a:t>По дате и дню — в заголовке будут показаны оба варианта с датой первой</a:t>
            </a:r>
            <a:r>
              <a:rPr lang="en-US" dirty="0"/>
              <a:t>.</a:t>
            </a:r>
          </a:p>
        </p:txBody>
      </p:sp>
      <p:pic>
        <p:nvPicPr>
          <p:cNvPr id="6" name="Picture 5">
            <a:extLst>
              <a:ext uri="{FF2B5EF4-FFF2-40B4-BE49-F238E27FC236}">
                <a16:creationId xmlns:a16="http://schemas.microsoft.com/office/drawing/2014/main" id="{4A07BD27-B026-4C2D-86A5-9EF535DFEE4B}"/>
              </a:ext>
            </a:extLst>
          </p:cNvPr>
          <p:cNvPicPr>
            <a:picLocks noChangeAspect="1"/>
          </p:cNvPicPr>
          <p:nvPr/>
        </p:nvPicPr>
        <p:blipFill rotWithShape="1">
          <a:blip r:embed="rId2"/>
          <a:srcRect l="17393" t="30331" r="60426" b="48590"/>
          <a:stretch/>
        </p:blipFill>
        <p:spPr>
          <a:xfrm>
            <a:off x="2869660" y="1338425"/>
            <a:ext cx="5092635" cy="2601277"/>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ru-RU" sz="1800" dirty="0"/>
              <a:t>Нажмите на календарь, чтобы выбрать дату начала чтения. Если вы выбрали пользовательскую длительность, выберите дату окончания чтения</a:t>
            </a:r>
            <a:endParaRPr lang="en-US" sz="18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Вводите значение только если выбрали Custom Duration.</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Чтение End Date будет недоступно, если вы не выберете Custom Duration в выпадающем меню Duration.</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Дата начала обязательна даже если вы выбрали заголовок «День».</a:t>
            </a:r>
            <a:endParaRPr lang="en-US" dirty="0"/>
          </a:p>
        </p:txBody>
      </p:sp>
      <p:pic>
        <p:nvPicPr>
          <p:cNvPr id="4" name="Picture 3">
            <a:extLst>
              <a:ext uri="{FF2B5EF4-FFF2-40B4-BE49-F238E27FC236}">
                <a16:creationId xmlns:a16="http://schemas.microsoft.com/office/drawing/2014/main" id="{C699B26D-33FF-4330-B633-A881D1F3FCA1}"/>
              </a:ext>
            </a:extLst>
          </p:cNvPr>
          <p:cNvPicPr>
            <a:picLocks noChangeAspect="1"/>
          </p:cNvPicPr>
          <p:nvPr/>
        </p:nvPicPr>
        <p:blipFill rotWithShape="1">
          <a:blip r:embed="rId4"/>
          <a:srcRect l="39096" t="25830" r="40319" b="64720"/>
          <a:stretch/>
        </p:blipFill>
        <p:spPr>
          <a:xfrm>
            <a:off x="1619263" y="1216684"/>
            <a:ext cx="3873617" cy="955782"/>
          </a:xfrm>
          <a:prstGeom prst="rect">
            <a:avLst/>
          </a:prstGeom>
        </p:spPr>
      </p:pic>
      <p:pic>
        <p:nvPicPr>
          <p:cNvPr id="7" name="Picture 6">
            <a:extLst>
              <a:ext uri="{FF2B5EF4-FFF2-40B4-BE49-F238E27FC236}">
                <a16:creationId xmlns:a16="http://schemas.microsoft.com/office/drawing/2014/main" id="{AD519EB6-3EE5-487E-9D23-32A6C8E50545}"/>
              </a:ext>
            </a:extLst>
          </p:cNvPr>
          <p:cNvPicPr>
            <a:picLocks noChangeAspect="1"/>
          </p:cNvPicPr>
          <p:nvPr/>
        </p:nvPicPr>
        <p:blipFill rotWithShape="1">
          <a:blip r:embed="rId4"/>
          <a:srcRect l="61276" t="25830" r="18139" b="62883"/>
          <a:stretch/>
        </p:blipFill>
        <p:spPr>
          <a:xfrm>
            <a:off x="6296310" y="969886"/>
            <a:ext cx="3873616" cy="114161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az-Cyrl-AZ" dirty="0"/>
              <a:t>Выберите формат электронной книги</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ru-RU" dirty="0"/>
              <a:t>Можно выбрать только если включить Писания — Да.</a:t>
            </a:r>
            <a:r>
              <a:rPr lang="en-US" dirty="0"/>
              <a:t>.</a:t>
            </a:r>
          </a:p>
          <a:p>
            <a:r>
              <a:rPr lang="ru-RU" dirty="0"/>
              <a:t>Ваш выбор зависит от того, какую электронную книгу вы хотите использовать</a:t>
            </a:r>
            <a:r>
              <a:rPr lang="en-US" dirty="0"/>
              <a:t>.  </a:t>
            </a:r>
          </a:p>
          <a:p>
            <a:pPr lvl="1"/>
            <a:r>
              <a:rPr lang="ru-RU" dirty="0"/>
              <a:t>PDF — универсальный формат, используемый веб-браузерами и большинством других электронных ридеров</a:t>
            </a:r>
            <a:r>
              <a:rPr lang="en-US" dirty="0"/>
              <a:t>.</a:t>
            </a:r>
          </a:p>
          <a:p>
            <a:pPr lvl="1"/>
            <a:r>
              <a:rPr lang="ru-RU" dirty="0"/>
              <a:t>EPUB – Этот выбор используется в приложениях Barnes and Noble Nook, Amazon Kindle и большинстве других электронных книг</a:t>
            </a:r>
            <a:r>
              <a:rPr lang="en-US" dirty="0"/>
              <a:t>.</a:t>
            </a:r>
          </a:p>
          <a:p>
            <a:pPr lvl="2"/>
            <a:r>
              <a:rPr lang="ru-RU" dirty="0"/>
              <a:t>Файл электронной книги EPUB значительно меньше по размеру</a:t>
            </a:r>
            <a:r>
              <a:rPr lang="en-US" dirty="0"/>
              <a:t>.</a:t>
            </a:r>
          </a:p>
          <a:p>
            <a:pPr marL="0" indent="0">
              <a:buNone/>
            </a:pPr>
            <a:endParaRPr lang="en-US" dirty="0"/>
          </a:p>
          <a:p>
            <a:pPr marL="0" indent="0">
              <a:buNone/>
            </a:pPr>
            <a:r>
              <a:rPr lang="ru-RU" dirty="0"/>
              <a:t>Вы можете выбрать только один из них. Если вы хотите видеть свой план чтения в другом формате (например, txt, docx, mobi и т.д.), сообщите нам в текстовом поле «Внести дополнительные запросы здесь», и мы постараемся это предусмотреть</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Если вы включаете Писания, выбирайте между PDF и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Если ваша версия защищена авторским правом или вы выбрали руководство, этот выбор будет заблокирован с PDF-диаграммой по умолчанию</a:t>
            </a:r>
            <a:r>
              <a:rPr lang="en-US" dirty="0"/>
              <a:t>.</a:t>
            </a:r>
          </a:p>
        </p:txBody>
      </p:sp>
      <p:pic>
        <p:nvPicPr>
          <p:cNvPr id="5" name="Picture 4">
            <a:extLst>
              <a:ext uri="{FF2B5EF4-FFF2-40B4-BE49-F238E27FC236}">
                <a16:creationId xmlns:a16="http://schemas.microsoft.com/office/drawing/2014/main" id="{10CF9C66-5FBA-4655-9344-B7846693E7D7}"/>
              </a:ext>
            </a:extLst>
          </p:cNvPr>
          <p:cNvPicPr>
            <a:picLocks noChangeAspect="1"/>
          </p:cNvPicPr>
          <p:nvPr/>
        </p:nvPicPr>
        <p:blipFill rotWithShape="1">
          <a:blip r:embed="rId2"/>
          <a:srcRect l="17553" t="27363" r="51170" b="52004"/>
          <a:stretch/>
        </p:blipFill>
        <p:spPr>
          <a:xfrm>
            <a:off x="1731522" y="921808"/>
            <a:ext cx="3813243" cy="1352145"/>
          </a:xfrm>
          <a:prstGeom prst="rect">
            <a:avLst/>
          </a:prstGeom>
        </p:spPr>
      </p:pic>
      <p:pic>
        <p:nvPicPr>
          <p:cNvPr id="9" name="Picture 8">
            <a:extLst>
              <a:ext uri="{FF2B5EF4-FFF2-40B4-BE49-F238E27FC236}">
                <a16:creationId xmlns:a16="http://schemas.microsoft.com/office/drawing/2014/main" id="{146D2DCF-2B06-4C71-A081-4813378E0F35}"/>
              </a:ext>
            </a:extLst>
          </p:cNvPr>
          <p:cNvPicPr>
            <a:picLocks noChangeAspect="1"/>
          </p:cNvPicPr>
          <p:nvPr/>
        </p:nvPicPr>
        <p:blipFill rotWithShape="1">
          <a:blip r:embed="rId3"/>
          <a:srcRect l="17394" t="45014" r="51410" b="44366"/>
          <a:stretch/>
        </p:blipFill>
        <p:spPr>
          <a:xfrm>
            <a:off x="5544765" y="1284051"/>
            <a:ext cx="6133205" cy="112223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fontScale="90000"/>
          </a:bodyPr>
          <a:lstStyle/>
          <a:p>
            <a:r>
              <a:rPr lang="ru-RU" sz="2800" dirty="0"/>
              <a:t>Необязательный шрифт для стихов, где говорит Иисус</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ru-RU" dirty="0"/>
              <a:t>Весь стих, где говорит Иисус, может быть написан красным или жирным курсивом шрифтом</a:t>
            </a:r>
            <a:r>
              <a:rPr lang="en-US" dirty="0"/>
              <a:t>.</a:t>
            </a:r>
          </a:p>
          <a:p>
            <a:pPr lvl="1"/>
            <a:r>
              <a:rPr lang="ru-RU" dirty="0"/>
              <a:t>Обойдите этот выбор или выберите None для использования шрифта по умолчанию</a:t>
            </a:r>
            <a:r>
              <a:rPr lang="en-US" dirty="0"/>
              <a:t>.</a:t>
            </a:r>
          </a:p>
          <a:p>
            <a:r>
              <a:rPr lang="ru-RU" dirty="0"/>
              <a:t>Эта опция доступна только если вы включите Писания</a:t>
            </a:r>
            <a:r>
              <a:rPr lang="en-US" dirty="0"/>
              <a:t>.</a:t>
            </a:r>
          </a:p>
          <a:p>
            <a:r>
              <a:rPr lang="ru-RU" dirty="0"/>
              <a:t>Текст перекрёстных ссылок исключён из необязательных шрифтов</a:t>
            </a:r>
            <a:r>
              <a:rPr lang="en-US" dirty="0"/>
              <a:t>.</a:t>
            </a:r>
          </a:p>
        </p:txBody>
      </p:sp>
      <p:pic>
        <p:nvPicPr>
          <p:cNvPr id="6" name="Picture 5">
            <a:extLst>
              <a:ext uri="{FF2B5EF4-FFF2-40B4-BE49-F238E27FC236}">
                <a16:creationId xmlns:a16="http://schemas.microsoft.com/office/drawing/2014/main" id="{C20B0653-61AA-44A5-89DB-F14A160AAEE1}"/>
              </a:ext>
            </a:extLst>
          </p:cNvPr>
          <p:cNvPicPr>
            <a:picLocks noChangeAspect="1"/>
          </p:cNvPicPr>
          <p:nvPr/>
        </p:nvPicPr>
        <p:blipFill rotWithShape="1">
          <a:blip r:embed="rId2"/>
          <a:srcRect l="50000" t="27066" r="18378" b="50000"/>
          <a:stretch/>
        </p:blipFill>
        <p:spPr>
          <a:xfrm>
            <a:off x="2827505" y="1186774"/>
            <a:ext cx="6762535" cy="2636195"/>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ru-RU" sz="3100" dirty="0"/>
              <a:t>Опционально: выберите «Нет», если хотите не получать письма от WBP в будущем</a:t>
            </a:r>
            <a:endParaRPr lang="en-US" dirty="0"/>
          </a:p>
        </p:txBody>
      </p:sp>
      <p:pic>
        <p:nvPicPr>
          <p:cNvPr id="4" name="Picture 3">
            <a:extLst>
              <a:ext uri="{FF2B5EF4-FFF2-40B4-BE49-F238E27FC236}">
                <a16:creationId xmlns:a16="http://schemas.microsoft.com/office/drawing/2014/main" id="{16C39D58-9F4B-4CAA-A163-CE1E449DA51A}"/>
              </a:ext>
            </a:extLst>
          </p:cNvPr>
          <p:cNvPicPr>
            <a:picLocks noChangeAspect="1"/>
          </p:cNvPicPr>
          <p:nvPr/>
        </p:nvPicPr>
        <p:blipFill rotWithShape="1">
          <a:blip r:embed="rId2"/>
          <a:srcRect l="17393" t="36121" r="51570" b="44333"/>
          <a:stretch/>
        </p:blipFill>
        <p:spPr>
          <a:xfrm>
            <a:off x="2743201" y="1575880"/>
            <a:ext cx="7529320" cy="2548647"/>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828F5E-0F99-436C-96A2-C6A743D19C8F}"/>
              </a:ext>
            </a:extLst>
          </p:cNvPr>
          <p:cNvPicPr>
            <a:picLocks noChangeAspect="1"/>
          </p:cNvPicPr>
          <p:nvPr/>
        </p:nvPicPr>
        <p:blipFill rotWithShape="1">
          <a:blip r:embed="rId2"/>
          <a:srcRect l="2155" t="14300" r="14787" b="56160"/>
          <a:stretch/>
        </p:blipFill>
        <p:spPr>
          <a:xfrm>
            <a:off x="408561" y="1899264"/>
            <a:ext cx="11182721" cy="2137715"/>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400372"/>
            <a:ext cx="9332912" cy="1280890"/>
          </a:xfrm>
        </p:spPr>
        <p:txBody>
          <a:bodyPr/>
          <a:lstStyle/>
          <a:p>
            <a:r>
              <a:rPr lang="ru-RU" dirty="0"/>
              <a:t>Перейти на страницу запроса на электронную книгу</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096000" y="1997157"/>
            <a:ext cx="1237987"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p:cNvCxnSpPr>
          <p:nvPr/>
        </p:nvCxnSpPr>
        <p:spPr>
          <a:xfrm>
            <a:off x="6536987" y="1517515"/>
            <a:ext cx="194553" cy="437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ru-RU" dirty="0"/>
              <a:t>По желанию: Вводите дополнительные запросы здесь</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ru-RU" dirty="0"/>
              <a:t>Вы можете подать дополнительный запрос в текстовом поле свободной формы</a:t>
            </a:r>
            <a:r>
              <a:rPr lang="en-US" dirty="0"/>
              <a:t>.  </a:t>
            </a:r>
          </a:p>
          <a:p>
            <a:r>
              <a:rPr lang="ru-RU" dirty="0"/>
              <a:t>Например, вы можете захотеть, чтобы ваш план чтения был в нескольких форматах или в другом формате, отличном от указанного. Мы удовлетворим любые запросы, если сможем</a:t>
            </a:r>
            <a:r>
              <a:rPr lang="en-US" dirty="0"/>
              <a:t>. </a:t>
            </a:r>
          </a:p>
          <a:p>
            <a:r>
              <a:rPr lang="ru-RU" dirty="0"/>
              <a:t>Возможно, стоит смешивать и комбинировать. Например, выберите Ветхий Завет из одной версии и Новый из другой</a:t>
            </a:r>
            <a:r>
              <a:rPr lang="en-US" dirty="0"/>
              <a:t>.</a:t>
            </a:r>
          </a:p>
          <a:p>
            <a:pPr lvl="1"/>
            <a:r>
              <a:rPr lang="ru-RU" dirty="0"/>
              <a:t>Это можно сделать по дополнительному запросу или отправить нам сообщение с нашей страницы «Связаться с нами»</a:t>
            </a:r>
            <a:r>
              <a:rPr lang="en-US" dirty="0"/>
              <a:t>.</a:t>
            </a:r>
          </a:p>
          <a:p>
            <a:pPr lvl="1"/>
            <a:r>
              <a:rPr lang="ru-RU" dirty="0"/>
              <a:t>Такой запрос у нас занимает немного больше времени на обработку</a:t>
            </a:r>
            <a:r>
              <a:rPr lang="en-US" dirty="0"/>
              <a:t>. </a:t>
            </a:r>
          </a:p>
        </p:txBody>
      </p:sp>
      <p:pic>
        <p:nvPicPr>
          <p:cNvPr id="5" name="Picture 4">
            <a:extLst>
              <a:ext uri="{FF2B5EF4-FFF2-40B4-BE49-F238E27FC236}">
                <a16:creationId xmlns:a16="http://schemas.microsoft.com/office/drawing/2014/main" id="{9FB3E8E6-7A01-4E4B-B453-718A84FBDB00}"/>
              </a:ext>
            </a:extLst>
          </p:cNvPr>
          <p:cNvPicPr>
            <a:picLocks noChangeAspect="1"/>
          </p:cNvPicPr>
          <p:nvPr/>
        </p:nvPicPr>
        <p:blipFill rotWithShape="1">
          <a:blip r:embed="rId2"/>
          <a:srcRect l="50000" t="35972" r="18458" b="51707"/>
          <a:stretch/>
        </p:blipFill>
        <p:spPr>
          <a:xfrm>
            <a:off x="2715671" y="1904999"/>
            <a:ext cx="6540721" cy="1373221"/>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ru-RU" sz="2700" dirty="0"/>
              <a:t>Пожалуйста, расскажите, как вы узнали о нас и если это ваш первый раз, когда вы читаете Библию</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101175" y="5217882"/>
            <a:ext cx="9403438"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Эта информация поможет нам достучаться до как можно большего числа людей</a:t>
            </a:r>
            <a:r>
              <a:rPr lang="en-US" sz="2000" dirty="0"/>
              <a:t>.</a:t>
            </a:r>
          </a:p>
        </p:txBody>
      </p:sp>
      <p:pic>
        <p:nvPicPr>
          <p:cNvPr id="5" name="Picture 4">
            <a:extLst>
              <a:ext uri="{FF2B5EF4-FFF2-40B4-BE49-F238E27FC236}">
                <a16:creationId xmlns:a16="http://schemas.microsoft.com/office/drawing/2014/main" id="{A757A0DD-56E8-422D-AA79-2A58DF6A6C3E}"/>
              </a:ext>
            </a:extLst>
          </p:cNvPr>
          <p:cNvPicPr>
            <a:picLocks noChangeAspect="1"/>
          </p:cNvPicPr>
          <p:nvPr/>
        </p:nvPicPr>
        <p:blipFill rotWithShape="1">
          <a:blip r:embed="rId2"/>
          <a:srcRect l="17235" t="46660" r="48616" b="33794"/>
          <a:stretch/>
        </p:blipFill>
        <p:spPr>
          <a:xfrm>
            <a:off x="2639456" y="1640106"/>
            <a:ext cx="7443046" cy="2289868"/>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az-Cyrl-AZ" dirty="0"/>
              <a:t>Нажмите «Отправить»</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ru-RU" dirty="0"/>
              <a:t>Если вы полностью заполнили форму, не пропустив обязательный выбор, вас переправят на страницу подтверждения</a:t>
            </a:r>
            <a:r>
              <a:rPr lang="en-US" dirty="0"/>
              <a:t>.</a:t>
            </a:r>
          </a:p>
          <a:p>
            <a:r>
              <a:rPr lang="ru-RU" dirty="0"/>
              <a:t>Если вы пропустили выбор, вас попросят заполнить поле или сделать выбор</a:t>
            </a:r>
            <a:r>
              <a:rPr lang="en-US" dirty="0"/>
              <a:t>.  </a:t>
            </a:r>
          </a:p>
        </p:txBody>
      </p:sp>
      <p:pic>
        <p:nvPicPr>
          <p:cNvPr id="7" name="Picture 6">
            <a:extLst>
              <a:ext uri="{FF2B5EF4-FFF2-40B4-BE49-F238E27FC236}">
                <a16:creationId xmlns:a16="http://schemas.microsoft.com/office/drawing/2014/main" id="{99B0BD3B-B62F-42D6-9980-BF42E8D25A8C}"/>
              </a:ext>
            </a:extLst>
          </p:cNvPr>
          <p:cNvPicPr>
            <a:picLocks noChangeAspect="1"/>
          </p:cNvPicPr>
          <p:nvPr/>
        </p:nvPicPr>
        <p:blipFill rotWithShape="1">
          <a:blip r:embed="rId2"/>
          <a:srcRect l="17074" t="66996" r="73750" b="25285"/>
          <a:stretch/>
        </p:blipFill>
        <p:spPr>
          <a:xfrm>
            <a:off x="2589212" y="1363953"/>
            <a:ext cx="2706044" cy="1223604"/>
          </a:xfrm>
          <a:prstGeom prst="rect">
            <a:avLst/>
          </a:prstGeom>
        </p:spPr>
      </p:pic>
      <p:pic>
        <p:nvPicPr>
          <p:cNvPr id="8" name="Picture 7">
            <a:extLst>
              <a:ext uri="{FF2B5EF4-FFF2-40B4-BE49-F238E27FC236}">
                <a16:creationId xmlns:a16="http://schemas.microsoft.com/office/drawing/2014/main" id="{B0F7C869-EC70-4937-990A-A0AFDD09E111}"/>
              </a:ext>
            </a:extLst>
          </p:cNvPr>
          <p:cNvPicPr>
            <a:picLocks noChangeAspect="1"/>
          </p:cNvPicPr>
          <p:nvPr/>
        </p:nvPicPr>
        <p:blipFill rotWithShape="1">
          <a:blip r:embed="rId3"/>
          <a:srcRect l="50000" t="63286" r="18298" b="21870"/>
          <a:stretch/>
        </p:blipFill>
        <p:spPr>
          <a:xfrm>
            <a:off x="3304161" y="4299626"/>
            <a:ext cx="6416095" cy="1614791"/>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3367454" cy="395797"/>
          </a:xfrm>
        </p:spPr>
        <p:txBody>
          <a:bodyPr>
            <a:normAutofit fontScale="90000"/>
          </a:bodyPr>
          <a:lstStyle/>
          <a:p>
            <a:r>
              <a:rPr lang="az-Cyrl-AZ" sz="2000" dirty="0"/>
              <a:t>Страница подтверждения</a:t>
            </a:r>
            <a:endParaRPr lang="en-US" sz="2000" dirty="0"/>
          </a:p>
        </p:txBody>
      </p:sp>
      <p:pic>
        <p:nvPicPr>
          <p:cNvPr id="4" name="Picture 3">
            <a:extLst>
              <a:ext uri="{FF2B5EF4-FFF2-40B4-BE49-F238E27FC236}">
                <a16:creationId xmlns:a16="http://schemas.microsoft.com/office/drawing/2014/main" id="{73A2C94C-A76C-450F-BFD1-A043D695E55E}"/>
              </a:ext>
            </a:extLst>
          </p:cNvPr>
          <p:cNvPicPr>
            <a:picLocks noChangeAspect="1"/>
          </p:cNvPicPr>
          <p:nvPr/>
        </p:nvPicPr>
        <p:blipFill rotWithShape="1">
          <a:blip r:embed="rId2"/>
          <a:srcRect l="38458" t="10886" r="39042" b="940"/>
          <a:stretch/>
        </p:blipFill>
        <p:spPr>
          <a:xfrm>
            <a:off x="4572000" y="143465"/>
            <a:ext cx="3048002" cy="642025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az-Cyrl-AZ" sz="3200" dirty="0"/>
              <a:t>Страница подтверждения продолжается</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ru-RU" dirty="0"/>
              <a:t>Если вы довольны своим выбором, нажмите «Подтвердить и отправить запрос»</a:t>
            </a:r>
            <a:r>
              <a:rPr lang="en-US" dirty="0"/>
              <a:t>.</a:t>
            </a:r>
          </a:p>
          <a:p>
            <a:r>
              <a:rPr lang="ru-RU" dirty="0"/>
              <a:t>Если нет, можно вернуться и отредактировать</a:t>
            </a:r>
            <a:r>
              <a:rPr lang="en-US" dirty="0"/>
              <a:t>.</a:t>
            </a:r>
          </a:p>
        </p:txBody>
      </p:sp>
      <p:pic>
        <p:nvPicPr>
          <p:cNvPr id="6" name="Picture 5">
            <a:extLst>
              <a:ext uri="{FF2B5EF4-FFF2-40B4-BE49-F238E27FC236}">
                <a16:creationId xmlns:a16="http://schemas.microsoft.com/office/drawing/2014/main" id="{C5B045AC-B897-4B89-BB3E-AD578C66D897}"/>
              </a:ext>
            </a:extLst>
          </p:cNvPr>
          <p:cNvPicPr>
            <a:picLocks noChangeAspect="1"/>
          </p:cNvPicPr>
          <p:nvPr/>
        </p:nvPicPr>
        <p:blipFill rotWithShape="1">
          <a:blip r:embed="rId2"/>
          <a:srcRect l="26410" t="85106" r="44548" b="6729"/>
          <a:stretch/>
        </p:blipFill>
        <p:spPr>
          <a:xfrm>
            <a:off x="2947480" y="1089495"/>
            <a:ext cx="7146111" cy="1079773"/>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az-Cyrl-AZ" dirty="0"/>
              <a:t>Страница успешной подачи заявок</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ru-RU" dirty="0"/>
              <a:t>Крайне важно добавить gary@worldbibleplans.com в список безопасных отправителей</a:t>
            </a:r>
            <a:r>
              <a:rPr lang="en-US" dirty="0"/>
              <a:t>.</a:t>
            </a:r>
          </a:p>
          <a:p>
            <a:pPr lvl="1"/>
            <a:r>
              <a:rPr lang="ru-RU" dirty="0"/>
              <a:t>В противном случае ваше вложение или ссылка могут оказаться в папке спама или спам</a:t>
            </a:r>
            <a:r>
              <a:rPr lang="en-US" dirty="0"/>
              <a:t>.</a:t>
            </a:r>
          </a:p>
          <a:p>
            <a:r>
              <a:rPr lang="ru-RU" dirty="0"/>
              <a:t>Срок рассмотрения запроса составляет менее 24 часов, если нет смягчающих обстоятельств</a:t>
            </a:r>
            <a:r>
              <a:rPr lang="en-US" dirty="0"/>
              <a:t>.</a:t>
            </a:r>
          </a:p>
          <a:p>
            <a:pPr lvl="1"/>
            <a:r>
              <a:rPr lang="ru-RU" dirty="0"/>
              <a:t>Если вы не получите от gary@worldbibleplans.com письмо в течение 24 часов, проверьте папку спама или спам</a:t>
            </a:r>
            <a:r>
              <a:rPr lang="en-US" dirty="0"/>
              <a:t>.</a:t>
            </a:r>
          </a:p>
          <a:p>
            <a:pPr lvl="2"/>
            <a:r>
              <a:rPr lang="ru-RU" dirty="0"/>
              <a:t>Если вы всё ещё не получили от нас письмо, отправьте нам сообщение с нашей страницы «Связаться»</a:t>
            </a:r>
            <a:r>
              <a:rPr lang="en-US" dirty="0"/>
              <a:t>.</a:t>
            </a:r>
          </a:p>
        </p:txBody>
      </p:sp>
      <p:pic>
        <p:nvPicPr>
          <p:cNvPr id="5" name="Picture 4">
            <a:extLst>
              <a:ext uri="{FF2B5EF4-FFF2-40B4-BE49-F238E27FC236}">
                <a16:creationId xmlns:a16="http://schemas.microsoft.com/office/drawing/2014/main" id="{20BC6B1E-7BC1-497B-AC83-E75AD55EC71D}"/>
              </a:ext>
            </a:extLst>
          </p:cNvPr>
          <p:cNvPicPr>
            <a:picLocks noChangeAspect="1"/>
          </p:cNvPicPr>
          <p:nvPr/>
        </p:nvPicPr>
        <p:blipFill rotWithShape="1">
          <a:blip r:embed="rId2"/>
          <a:srcRect l="12491" t="32483" r="15755" b="46666"/>
          <a:stretch/>
        </p:blipFill>
        <p:spPr>
          <a:xfrm>
            <a:off x="2772382" y="1467613"/>
            <a:ext cx="6137180" cy="2238624"/>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ru-RU" sz="2000" dirty="0"/>
              <a:t>Вот форма запроса — мы разберём её на следующих слайдах</a:t>
            </a:r>
            <a:endParaRPr lang="en-US" sz="2000" dirty="0"/>
          </a:p>
        </p:txBody>
      </p:sp>
      <p:pic>
        <p:nvPicPr>
          <p:cNvPr id="4" name="Picture 3">
            <a:extLst>
              <a:ext uri="{FF2B5EF4-FFF2-40B4-BE49-F238E27FC236}">
                <a16:creationId xmlns:a16="http://schemas.microsoft.com/office/drawing/2014/main" id="{99A1FA2A-AF5D-4083-A74B-6D2DF9F1F711}"/>
              </a:ext>
            </a:extLst>
          </p:cNvPr>
          <p:cNvPicPr>
            <a:picLocks noChangeAspect="1"/>
          </p:cNvPicPr>
          <p:nvPr/>
        </p:nvPicPr>
        <p:blipFill rotWithShape="1">
          <a:blip r:embed="rId2"/>
          <a:srcRect l="32871" t="18605" r="33459" b="8956"/>
          <a:stretch/>
        </p:blipFill>
        <p:spPr>
          <a:xfrm>
            <a:off x="3793788" y="644428"/>
            <a:ext cx="5270298" cy="6094563"/>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Механика формы</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ru-RU" dirty="0"/>
              <a:t>Важно заполнить форму слева направо и сверху вниз</a:t>
            </a:r>
            <a:r>
              <a:rPr lang="en-US" u="sng" dirty="0"/>
              <a:t>.</a:t>
            </a:r>
          </a:p>
          <a:p>
            <a:pPr lvl="1"/>
            <a:r>
              <a:rPr lang="ru-RU" dirty="0"/>
              <a:t>Если вы заполните раздел формы, а затем внесёте изменения в уже выбранное поле, все выборы вернутся к умолчанию, и вы потеряете сделанные вами варианты</a:t>
            </a:r>
            <a:r>
              <a:rPr lang="en-US" dirty="0"/>
              <a:t>.</a:t>
            </a:r>
          </a:p>
          <a:p>
            <a:pPr lvl="2"/>
            <a:r>
              <a:rPr lang="ru-RU" dirty="0"/>
              <a:t>Например, если вы выберете версию, заполните остальную часть формы, а затем измените версию, вам придётся заново заполнять все последующие поля</a:t>
            </a:r>
            <a:r>
              <a:rPr lang="en-US" dirty="0"/>
              <a:t>.</a:t>
            </a:r>
          </a:p>
        </p:txBody>
      </p:sp>
      <p:pic>
        <p:nvPicPr>
          <p:cNvPr id="6" name="Picture 5">
            <a:extLst>
              <a:ext uri="{FF2B5EF4-FFF2-40B4-BE49-F238E27FC236}">
                <a16:creationId xmlns:a16="http://schemas.microsoft.com/office/drawing/2014/main" id="{58C23940-E6A1-40CF-8732-26624E941D34}"/>
              </a:ext>
            </a:extLst>
          </p:cNvPr>
          <p:cNvPicPr>
            <a:picLocks noChangeAspect="1"/>
          </p:cNvPicPr>
          <p:nvPr/>
        </p:nvPicPr>
        <p:blipFill rotWithShape="1">
          <a:blip r:embed="rId2"/>
          <a:srcRect l="2989" t="31915" r="4928" b="29645"/>
          <a:stretch/>
        </p:blipFill>
        <p:spPr>
          <a:xfrm>
            <a:off x="2719385" y="904667"/>
            <a:ext cx="8109558" cy="3227153"/>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Логические правила вида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В зависимости от ваших выборов, некоторые варианты становятся недоступными</a:t>
            </a:r>
            <a:r>
              <a:rPr lang="en-US" dirty="0"/>
              <a:t>.</a:t>
            </a:r>
          </a:p>
          <a:p>
            <a:pPr lvl="1"/>
            <a:r>
              <a:rPr lang="az-Cyrl-AZ" dirty="0"/>
              <a:t>Иногда всё выпадающее меню</a:t>
            </a:r>
            <a:r>
              <a:rPr lang="en-US" dirty="0"/>
              <a:t>.</a:t>
            </a:r>
          </a:p>
          <a:p>
            <a:pPr lvl="1"/>
            <a:r>
              <a:rPr lang="ru-RU" dirty="0"/>
              <a:t>Иногда только выборы внутри выпадающего списка</a:t>
            </a:r>
            <a:r>
              <a:rPr lang="en-US" dirty="0"/>
              <a:t>.</a:t>
            </a:r>
          </a:p>
          <a:p>
            <a:pPr lvl="2"/>
            <a:r>
              <a:rPr lang="ru-RU" dirty="0"/>
              <a:t>Например: если вы выбираете версию, защищённую авторским правом, мы не можем предоставить Писание, а только руководство</a:t>
            </a:r>
            <a:r>
              <a:rPr lang="en-US" dirty="0"/>
              <a:t>.</a:t>
            </a:r>
          </a:p>
          <a:p>
            <a:pPr lvl="3"/>
            <a:r>
              <a:rPr lang="en-US" dirty="0"/>
              <a:t>Select Book </a:t>
            </a:r>
            <a:r>
              <a:rPr lang="az-Cyrl-AZ" dirty="0"/>
              <a:t>будет заблокирован</a:t>
            </a:r>
            <a:r>
              <a:rPr lang="en-US" dirty="0"/>
              <a:t>.</a:t>
            </a:r>
          </a:p>
          <a:p>
            <a:pPr lvl="3"/>
            <a:r>
              <a:rPr lang="az-Cyrl-AZ" dirty="0"/>
              <a:t>Включить Писания будут заблокированы</a:t>
            </a:r>
            <a:r>
              <a:rPr lang="en-US" dirty="0"/>
              <a:t>. </a:t>
            </a:r>
          </a:p>
          <a:p>
            <a:pPr lvl="4"/>
            <a:r>
              <a:rPr lang="ru-RU" dirty="0"/>
              <a:t>Нет. Предоставление только руководства будет по умолчанию</a:t>
            </a:r>
            <a:r>
              <a:rPr lang="en-US" dirty="0"/>
              <a:t>.</a:t>
            </a:r>
          </a:p>
          <a:p>
            <a:pPr lvl="3"/>
            <a:r>
              <a:rPr lang="ru-RU" dirty="0"/>
              <a:t>Включить перекрестные ссылки будут заблокированы</a:t>
            </a:r>
            <a:r>
              <a:rPr lang="en-US" dirty="0"/>
              <a:t>.</a:t>
            </a:r>
          </a:p>
          <a:p>
            <a:pPr lvl="3"/>
            <a:r>
              <a:rPr lang="ru-RU" dirty="0"/>
              <a:t>Выбранный абзац/стих будет заблокирован</a:t>
            </a:r>
            <a:r>
              <a:rPr lang="en-US" dirty="0"/>
              <a:t>.</a:t>
            </a:r>
          </a:p>
          <a:p>
            <a:pPr lvl="3"/>
            <a:r>
              <a:rPr lang="ru-RU" dirty="0"/>
              <a:t>Выбранный формат электронной книги будет заблокирован</a:t>
            </a:r>
            <a:r>
              <a:rPr lang="en-US" dirty="0"/>
              <a:t>.</a:t>
            </a:r>
          </a:p>
          <a:p>
            <a:pPr lvl="4"/>
            <a:r>
              <a:rPr lang="en-US" dirty="0"/>
              <a:t>PDF-</a:t>
            </a:r>
            <a:r>
              <a:rPr lang="az-Cyrl-AZ" dirty="0"/>
              <a:t>диаграмма по умолчанию сработает</a:t>
            </a:r>
            <a:r>
              <a:rPr lang="en-US" dirty="0"/>
              <a:t>.</a:t>
            </a:r>
          </a:p>
          <a:p>
            <a:pPr lvl="3"/>
            <a:r>
              <a:rPr lang="ru-RU" dirty="0"/>
              <a:t>Опциональный шрифт для стихов, где говорит Иисус, будет заблокирован</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az-Cyrl-AZ" sz="3200" dirty="0"/>
              <a:t>Логические правила формы Продолжение</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773160"/>
            <a:ext cx="7784932" cy="483577"/>
          </a:xfrm>
        </p:spPr>
        <p:txBody>
          <a:bodyPr>
            <a:normAutofit/>
          </a:bodyPr>
          <a:lstStyle/>
          <a:p>
            <a:r>
              <a:rPr lang="ru-RU" dirty="0"/>
              <a:t>Другой пример: если выбрать тему из второй группы...</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Длительность глав в выпадающем списке «Длительность» будет серой и недоступна для выбора</a:t>
            </a:r>
            <a:r>
              <a:rPr lang="en-US" dirty="0"/>
              <a:t>.</a:t>
            </a:r>
          </a:p>
          <a:p>
            <a:r>
              <a:rPr lang="az-Cyrl-AZ" dirty="0"/>
              <a:t>Комментарии будут заблокированы</a:t>
            </a:r>
            <a:r>
              <a:rPr lang="en-US" dirty="0"/>
              <a:t>.</a:t>
            </a:r>
          </a:p>
        </p:txBody>
      </p:sp>
      <p:pic>
        <p:nvPicPr>
          <p:cNvPr id="10" name="Picture 9">
            <a:extLst>
              <a:ext uri="{FF2B5EF4-FFF2-40B4-BE49-F238E27FC236}">
                <a16:creationId xmlns:a16="http://schemas.microsoft.com/office/drawing/2014/main" id="{6F1972F2-FB5C-493E-9714-BCBC4D2C2218}"/>
              </a:ext>
            </a:extLst>
          </p:cNvPr>
          <p:cNvPicPr>
            <a:picLocks noChangeAspect="1"/>
          </p:cNvPicPr>
          <p:nvPr/>
        </p:nvPicPr>
        <p:blipFill>
          <a:blip r:embed="rId2"/>
          <a:stretch>
            <a:fillRect/>
          </a:stretch>
        </p:blipFill>
        <p:spPr>
          <a:xfrm>
            <a:off x="7816543" y="1324745"/>
            <a:ext cx="2727158" cy="4046750"/>
          </a:xfrm>
          <a:prstGeom prst="rect">
            <a:avLst/>
          </a:prstGeom>
        </p:spPr>
      </p:pic>
      <p:pic>
        <p:nvPicPr>
          <p:cNvPr id="12" name="Picture 11">
            <a:extLst>
              <a:ext uri="{FF2B5EF4-FFF2-40B4-BE49-F238E27FC236}">
                <a16:creationId xmlns:a16="http://schemas.microsoft.com/office/drawing/2014/main" id="{0F450485-FD55-4793-9D8A-9D19332CD5CF}"/>
              </a:ext>
            </a:extLst>
          </p:cNvPr>
          <p:cNvPicPr>
            <a:picLocks noChangeAspect="1"/>
          </p:cNvPicPr>
          <p:nvPr/>
        </p:nvPicPr>
        <p:blipFill rotWithShape="1">
          <a:blip r:embed="rId3"/>
          <a:srcRect t="693" r="26730" b="15370"/>
          <a:stretch/>
        </p:blipFill>
        <p:spPr>
          <a:xfrm>
            <a:off x="2634819" y="1324746"/>
            <a:ext cx="4925188" cy="4046750"/>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az-Cyrl-AZ" sz="3200" dirty="0"/>
              <a:t>Логические правила формы Продолжение</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Иногда несколько выборов определяют, заблокирован ли другой выбор</a:t>
            </a:r>
            <a:r>
              <a:rPr lang="en-US" dirty="0"/>
              <a:t>.</a:t>
            </a:r>
          </a:p>
          <a:p>
            <a:pPr lvl="1"/>
            <a:r>
              <a:rPr lang="az-Cyrl-AZ" dirty="0"/>
              <a:t>Чтобы комментарий был выбран</a:t>
            </a:r>
            <a:r>
              <a:rPr lang="en-US" dirty="0"/>
              <a:t>:</a:t>
            </a:r>
          </a:p>
          <a:p>
            <a:pPr lvl="2"/>
            <a:r>
              <a:rPr lang="ru-RU" dirty="0"/>
              <a:t>Версия не может быть защищена авторским правом</a:t>
            </a:r>
            <a:r>
              <a:rPr lang="en-US" dirty="0"/>
              <a:t>.</a:t>
            </a:r>
          </a:p>
          <a:p>
            <a:pPr lvl="2"/>
            <a:r>
              <a:rPr lang="ru-RU" dirty="0"/>
              <a:t>Тема должна быть в первой группе тем</a:t>
            </a:r>
            <a:r>
              <a:rPr lang="en-US" dirty="0"/>
              <a:t>.</a:t>
            </a:r>
          </a:p>
          <a:p>
            <a:pPr lvl="2"/>
            <a:r>
              <a:rPr lang="ru-RU" dirty="0"/>
              <a:t>Длительность должна соответствовать продолжительности главы</a:t>
            </a:r>
            <a:r>
              <a:rPr lang="en-US" dirty="0"/>
              <a:t>.</a:t>
            </a:r>
          </a:p>
          <a:p>
            <a:pPr lvl="2"/>
            <a:endParaRPr lang="en-US" dirty="0"/>
          </a:p>
          <a:p>
            <a:pPr lvl="1"/>
            <a:r>
              <a:rPr lang="ru-RU" dirty="0"/>
              <a:t>Чтобы выбрать формат абзаца или стихотворения можно было выбрать</a:t>
            </a:r>
            <a:r>
              <a:rPr lang="en-US" dirty="0"/>
              <a:t>:</a:t>
            </a:r>
          </a:p>
          <a:p>
            <a:pPr lvl="2"/>
            <a:r>
              <a:rPr lang="ru-RU" dirty="0"/>
              <a:t>Версия не может быть защищена авторским правом</a:t>
            </a:r>
            <a:r>
              <a:rPr lang="en-US" dirty="0"/>
              <a:t>.</a:t>
            </a:r>
          </a:p>
          <a:p>
            <a:pPr lvl="2"/>
            <a:r>
              <a:rPr lang="ru-RU" dirty="0"/>
              <a:t>Включить Писания должны быть Да.</a:t>
            </a:r>
            <a:r>
              <a:rPr lang="en-US" dirty="0"/>
              <a:t>.</a:t>
            </a:r>
          </a:p>
          <a:p>
            <a:pPr lvl="2"/>
            <a:r>
              <a:rPr lang="ru-RU" dirty="0"/>
              <a:t>Включение перекрёстных ссылок должно быть обойдено или не должно быть выбрано перекрёстные ссылки</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1471</TotalTime>
  <Words>2862</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worldbibleplans.com/languages/russian/index.html</vt:lpstr>
      <vt:lpstr>PowerPoint Presentation</vt:lpstr>
      <vt:lpstr>Добро пожаловать в Мировые библейские планы</vt:lpstr>
      <vt:lpstr>Перейти на страницу запроса на электронную книгу</vt:lpstr>
      <vt:lpstr>Вот форма запроса — мы разберём её на следующих слайдах</vt:lpstr>
      <vt:lpstr>Механика формы</vt:lpstr>
      <vt:lpstr>Логические правила вида</vt:lpstr>
      <vt:lpstr>Логические правила формы Продолжение</vt:lpstr>
      <vt:lpstr>Логические правила формы Продолжение</vt:lpstr>
      <vt:lpstr>Скажи, кто ты</vt:lpstr>
      <vt:lpstr>Выберите страну проживания из выпадающего списка</vt:lpstr>
      <vt:lpstr>Введите свой адрес электронной почты</vt:lpstr>
      <vt:lpstr>Выберите свой язык</vt:lpstr>
      <vt:lpstr>Список версий, связанный с вашим языком, автоматически заполняется</vt:lpstr>
      <vt:lpstr>Это пример того, что вы можете увидеть</vt:lpstr>
      <vt:lpstr>Поиск внутри списка</vt:lpstr>
      <vt:lpstr>Защищённые авторским правом версии  Некоторые поля в форме будут заблокированы, если вы выберете защищённую библейскую версию. По закону мы можем предоставить только руководство для защищённых авторским правом версий. В конце описания версии вы увидите символ © авторского права. </vt:lpstr>
      <vt:lpstr>Нажмите на радиальную кнопку в начале выбранного вами</vt:lpstr>
      <vt:lpstr>Выпадающий список закроется, и форма покажет выбранную вами версию</vt:lpstr>
      <vt:lpstr>Темы </vt:lpstr>
      <vt:lpstr>Продолжение тем </vt:lpstr>
      <vt:lpstr>Продолжение тем </vt:lpstr>
      <vt:lpstr>Продолжение тем </vt:lpstr>
      <vt:lpstr>Продолжение тем </vt:lpstr>
      <vt:lpstr>Если вы выбрали тему 1 Book Deep Dive, выберите книгу. В противном случае эта опция будет заблокирована</vt:lpstr>
      <vt:lpstr>Включить Писания</vt:lpstr>
      <vt:lpstr>По желанию выбрать включение перекрёстных ссылок</vt:lpstr>
      <vt:lpstr>Включить перекрёстные ссылки — примеры сокращений</vt:lpstr>
      <vt:lpstr>Включить перекрёстные ссылки — полные текстовые примеры</vt:lpstr>
      <vt:lpstr>Продолжительность чтения</vt:lpstr>
      <vt:lpstr>Выберите частоту чтения</vt:lpstr>
      <vt:lpstr>Выберите чтения за день</vt:lpstr>
      <vt:lpstr>Выберите формат абзаца или стиха</vt:lpstr>
      <vt:lpstr>Включите комментарии — выберите комментарии по главам для вашего плана.</vt:lpstr>
      <vt:lpstr>Выберите по дню, дате или по обоим</vt:lpstr>
      <vt:lpstr>Нажмите на календарь, чтобы выбрать дату начала чтения. Если вы выбрали пользовательскую длительность, выберите дату окончания чтения</vt:lpstr>
      <vt:lpstr>Выберите формат электронной книги</vt:lpstr>
      <vt:lpstr>Необязательный шрифт для стихов, где говорит Иисус</vt:lpstr>
      <vt:lpstr>Опционально: выберите «Нет», если хотите не получать письма от WBP в будущем</vt:lpstr>
      <vt:lpstr>По желанию: Вводите дополнительные запросы здесь</vt:lpstr>
      <vt:lpstr>Пожалуйста, расскажите, как вы узнали о нас и если это ваш первый раз, когда вы читаете Библию</vt:lpstr>
      <vt:lpstr>Нажмите «Отправить»</vt:lpstr>
      <vt:lpstr>Страница подтверждения</vt:lpstr>
      <vt:lpstr>Страница подтверждения продолжается</vt:lpstr>
      <vt:lpstr>Страница успешной подачи заявок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227</cp:revision>
  <dcterms:created xsi:type="dcterms:W3CDTF">2024-04-27T16:46:20Z</dcterms:created>
  <dcterms:modified xsi:type="dcterms:W3CDTF">2026-09-06T16:41:33Z</dcterms:modified>
</cp:coreProperties>
</file>