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9/5/2026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9/5/2026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9/5/2026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9/5/2026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9/5/2026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9/5/2026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orldbibleplans.com/languages/portuguese/index.html"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400" dirty="0"/>
              <a:t>worldbibleplans.com/languages/</a:t>
            </a:r>
            <a:r>
              <a:rPr lang="en-US" sz="2400" dirty="0" err="1"/>
              <a:t>portuguese</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dirty="0" err="1"/>
              <a:t>Instruções</a:t>
            </a:r>
            <a:r>
              <a:rPr lang="en-US" sz="2400" dirty="0"/>
              <a:t> </a:t>
            </a:r>
            <a:r>
              <a:rPr lang="en-US" sz="2400" dirty="0" err="1"/>
              <a:t>passo</a:t>
            </a:r>
            <a:r>
              <a:rPr lang="en-US" sz="2400" dirty="0"/>
              <a:t> a </a:t>
            </a:r>
            <a:r>
              <a:rPr lang="en-US" sz="2400" dirty="0" err="1"/>
              <a:t>passo</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en-US" sz="3200" dirty="0" err="1"/>
              <a:t>Diz-nos</a:t>
            </a:r>
            <a:r>
              <a:rPr lang="en-US" sz="3200" dirty="0"/>
              <a:t> </a:t>
            </a:r>
            <a:r>
              <a:rPr lang="en-US" sz="3200" dirty="0" err="1"/>
              <a:t>quem</a:t>
            </a:r>
            <a:r>
              <a:rPr lang="en-US" sz="3200" dirty="0"/>
              <a:t> </a:t>
            </a:r>
            <a:r>
              <a:rPr lang="en-US" sz="3200" dirty="0" err="1"/>
              <a:t>és</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a:t>Estes </a:t>
            </a:r>
            <a:r>
              <a:rPr lang="en-US" dirty="0" err="1"/>
              <a:t>campos</a:t>
            </a:r>
            <a:r>
              <a:rPr lang="en-US" dirty="0"/>
              <a:t> </a:t>
            </a:r>
            <a:r>
              <a:rPr lang="en-US" dirty="0" err="1"/>
              <a:t>são</a:t>
            </a:r>
            <a:r>
              <a:rPr lang="en-US" dirty="0"/>
              <a:t> </a:t>
            </a:r>
            <a:r>
              <a:rPr lang="en-US" dirty="0" err="1"/>
              <a:t>obrigatórios</a:t>
            </a:r>
            <a:r>
              <a:rPr lang="en-US" dirty="0"/>
              <a:t>.</a:t>
            </a:r>
          </a:p>
          <a:p>
            <a:pPr lvl="1"/>
            <a:r>
              <a:rPr lang="pt-BR" dirty="0"/>
              <a:t>Qualquer campo obrigatório que não esteja preenchido ou selecionado causará um erro ao submeter e terá de preencher o campo</a:t>
            </a:r>
            <a:r>
              <a:rPr lang="en-US" dirty="0"/>
              <a:t>.</a:t>
            </a:r>
          </a:p>
        </p:txBody>
      </p:sp>
      <p:pic>
        <p:nvPicPr>
          <p:cNvPr id="7" name="Picture 6">
            <a:extLst>
              <a:ext uri="{FF2B5EF4-FFF2-40B4-BE49-F238E27FC236}">
                <a16:creationId xmlns:a16="http://schemas.microsoft.com/office/drawing/2014/main" id="{5ECCBC87-3AB6-4F1B-9E77-1E201B48603D}"/>
              </a:ext>
            </a:extLst>
          </p:cNvPr>
          <p:cNvPicPr>
            <a:picLocks noChangeAspect="1"/>
          </p:cNvPicPr>
          <p:nvPr/>
        </p:nvPicPr>
        <p:blipFill rotWithShape="1">
          <a:blip r:embed="rId2"/>
          <a:srcRect l="16675" t="31222" r="18458" b="58806"/>
          <a:stretch/>
        </p:blipFill>
        <p:spPr>
          <a:xfrm>
            <a:off x="1304627" y="1564462"/>
            <a:ext cx="9582746" cy="791772"/>
          </a:xfrm>
          <a:prstGeom prst="rect">
            <a:avLst/>
          </a:prstGeom>
        </p:spPr>
      </p:pic>
      <p:pic>
        <p:nvPicPr>
          <p:cNvPr id="9" name="Picture 8">
            <a:extLst>
              <a:ext uri="{FF2B5EF4-FFF2-40B4-BE49-F238E27FC236}">
                <a16:creationId xmlns:a16="http://schemas.microsoft.com/office/drawing/2014/main" id="{E80C8E52-319D-4FCB-8A5C-A0216F654F4E}"/>
              </a:ext>
            </a:extLst>
          </p:cNvPr>
          <p:cNvPicPr>
            <a:picLocks noChangeAspect="1"/>
          </p:cNvPicPr>
          <p:nvPr/>
        </p:nvPicPr>
        <p:blipFill rotWithShape="1">
          <a:blip r:embed="rId3"/>
          <a:srcRect l="50000" t="44890" r="17899" b="40129"/>
          <a:stretch/>
        </p:blipFill>
        <p:spPr>
          <a:xfrm>
            <a:off x="3076177" y="4242191"/>
            <a:ext cx="6396400" cy="1604504"/>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867BA8-047A-476D-8A50-6EB3DDC190B1}"/>
              </a:ext>
            </a:extLst>
          </p:cNvPr>
          <p:cNvPicPr>
            <a:picLocks noChangeAspect="1"/>
          </p:cNvPicPr>
          <p:nvPr/>
        </p:nvPicPr>
        <p:blipFill rotWithShape="1">
          <a:blip r:embed="rId2"/>
          <a:srcRect l="17517" t="26621" r="51410" b="26621"/>
          <a:stretch/>
        </p:blipFill>
        <p:spPr>
          <a:xfrm>
            <a:off x="2592925" y="2227836"/>
            <a:ext cx="4420718" cy="3575638"/>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r>
              <a:rPr lang="pt-BR" sz="2700" dirty="0"/>
              <a:t>Selecione o seu País de Residência na lista suspensa</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pt-BR" dirty="0"/>
              <a:t>Clique no seu país de residência escolhido</a:t>
            </a:r>
            <a:r>
              <a:rPr lang="en-US" dirty="0"/>
              <a:t>.</a:t>
            </a:r>
          </a:p>
          <a:p>
            <a:pPr lvl="2"/>
            <a:r>
              <a:rPr lang="en-US" dirty="0"/>
              <a:t>Portugal </a:t>
            </a:r>
            <a:r>
              <a:rPr lang="en-US" dirty="0" err="1"/>
              <a:t>neste</a:t>
            </a:r>
            <a:r>
              <a:rPr lang="en-US" dirty="0"/>
              <a:t> </a:t>
            </a:r>
            <a:r>
              <a:rPr lang="en-US" dirty="0" err="1"/>
              <a:t>exemplo</a:t>
            </a:r>
            <a:r>
              <a:rPr lang="en-US" dirty="0"/>
              <a:t>.</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pt-BR" dirty="0"/>
              <a:t>Clique no menu suspenso para ver a lista do país de residência</a:t>
            </a:r>
            <a:r>
              <a:rPr lang="en-US" dirty="0"/>
              <a:t>.</a:t>
            </a:r>
          </a:p>
          <a:p>
            <a:pPr lvl="1"/>
            <a:r>
              <a:rPr lang="pt-BR" dirty="0"/>
              <a:t>Desça até ao seu país de residência escolhido ou</a:t>
            </a:r>
            <a:endParaRPr lang="en-US" dirty="0"/>
          </a:p>
          <a:p>
            <a:pPr lvl="1"/>
            <a:r>
              <a:rPr lang="pt-BR" dirty="0"/>
              <a:t>Comece a escrever para chegar mais rapidamente ao seu país de residência</a:t>
            </a:r>
            <a:r>
              <a:rPr lang="en-US" dirty="0"/>
              <a:t>.</a:t>
            </a:r>
          </a:p>
        </p:txBody>
      </p:sp>
      <p:sp>
        <p:nvSpPr>
          <p:cNvPr id="7" name="Oval 6">
            <a:extLst>
              <a:ext uri="{FF2B5EF4-FFF2-40B4-BE49-F238E27FC236}">
                <a16:creationId xmlns:a16="http://schemas.microsoft.com/office/drawing/2014/main" id="{E72E5A3D-2187-4C54-AD77-3EA92AAAE400}"/>
              </a:ext>
            </a:extLst>
          </p:cNvPr>
          <p:cNvSpPr/>
          <p:nvPr/>
        </p:nvSpPr>
        <p:spPr>
          <a:xfrm>
            <a:off x="2461097" y="3795414"/>
            <a:ext cx="1060315"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pt-BR" sz="3200" dirty="0"/>
              <a:t>Introduza o seu endereço de email</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a:bodyPr>
          <a:lstStyle/>
          <a:p>
            <a:r>
              <a:rPr lang="pt-BR" dirty="0"/>
              <a:t>Precisamos do seu endereço de email para lhe enviar um plano de leitura ou um link para descarregar o seu plano personalizado de leitura bíblica. A menos que nos peça para não o fazer quando submeter o seu pedido, a WBP enviará emails ocasionais com atualizações, novas traduções e novos planos</a:t>
            </a:r>
            <a:r>
              <a:rPr lang="en-US" dirty="0"/>
              <a:t>.</a:t>
            </a:r>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pt-BR" dirty="0"/>
              <a:t>Nunca partilharemos o seu endereço de email com ninguém, por qualquer motivo</a:t>
            </a:r>
            <a:r>
              <a:rPr lang="en-US" dirty="0"/>
              <a:t>.</a:t>
            </a:r>
          </a:p>
        </p:txBody>
      </p:sp>
      <p:pic>
        <p:nvPicPr>
          <p:cNvPr id="4" name="Picture 3">
            <a:extLst>
              <a:ext uri="{FF2B5EF4-FFF2-40B4-BE49-F238E27FC236}">
                <a16:creationId xmlns:a16="http://schemas.microsoft.com/office/drawing/2014/main" id="{D8A8BEE5-CCA1-4231-B536-43E05D700C1D}"/>
              </a:ext>
            </a:extLst>
          </p:cNvPr>
          <p:cNvPicPr>
            <a:picLocks noChangeAspect="1"/>
          </p:cNvPicPr>
          <p:nvPr/>
        </p:nvPicPr>
        <p:blipFill rotWithShape="1">
          <a:blip r:embed="rId2"/>
          <a:srcRect l="50050" t="26472" r="18139" b="60911"/>
          <a:stretch/>
        </p:blipFill>
        <p:spPr>
          <a:xfrm>
            <a:off x="2811294" y="2594039"/>
            <a:ext cx="7832842" cy="1669923"/>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5A6B59-2A3F-457B-B77D-D21960B8A4DD}"/>
              </a:ext>
            </a:extLst>
          </p:cNvPr>
          <p:cNvPicPr>
            <a:picLocks noChangeAspect="1"/>
          </p:cNvPicPr>
          <p:nvPr/>
        </p:nvPicPr>
        <p:blipFill rotWithShape="1">
          <a:blip r:embed="rId2"/>
          <a:srcRect l="17713" t="27214" r="50000" b="25879"/>
          <a:stretch/>
        </p:blipFill>
        <p:spPr>
          <a:xfrm>
            <a:off x="2592925" y="2261177"/>
            <a:ext cx="4060794" cy="3171032"/>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n-US" dirty="0" err="1"/>
              <a:t>Selecione</a:t>
            </a:r>
            <a:r>
              <a:rPr lang="en-US" dirty="0"/>
              <a:t> a </a:t>
            </a:r>
            <a:r>
              <a:rPr lang="en-US" dirty="0" err="1"/>
              <a:t>Sua</a:t>
            </a:r>
            <a:r>
              <a:rPr lang="en-US" dirty="0"/>
              <a:t> </a:t>
            </a:r>
            <a:r>
              <a:rPr lang="en-US" dirty="0" err="1"/>
              <a:t>Língua</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lvl="1"/>
            <a:r>
              <a:rPr lang="pt-BR" dirty="0"/>
              <a:t>Clique na sua escolha de língua</a:t>
            </a:r>
            <a:r>
              <a:rPr lang="en-US" dirty="0"/>
              <a:t>.</a:t>
            </a:r>
          </a:p>
          <a:p>
            <a:pPr lvl="2"/>
            <a:r>
              <a:rPr lang="en-US" dirty="0" err="1"/>
              <a:t>Português</a:t>
            </a:r>
            <a:r>
              <a:rPr lang="en-US" dirty="0"/>
              <a:t> </a:t>
            </a:r>
            <a:r>
              <a:rPr lang="en-US" dirty="0" err="1"/>
              <a:t>neste</a:t>
            </a:r>
            <a:r>
              <a:rPr lang="en-US" dirty="0"/>
              <a:t> </a:t>
            </a:r>
            <a:r>
              <a:rPr lang="en-US" dirty="0" err="1"/>
              <a:t>exemplo</a:t>
            </a:r>
            <a:r>
              <a:rPr lang="en-US" dirty="0"/>
              <a:t>.</a:t>
            </a:r>
          </a:p>
          <a:p>
            <a:pPr marL="0" indent="0">
              <a:buNone/>
            </a:pPr>
            <a:r>
              <a:rPr lang="pt-BR" dirty="0"/>
              <a:t>A língua que escolher determinará a lista de versões da Bíblia que pode escolher</a:t>
            </a:r>
            <a:r>
              <a:rPr lang="en-US" dirty="0"/>
              <a:t>.</a:t>
            </a:r>
          </a:p>
        </p:txBody>
      </p:sp>
      <p:sp>
        <p:nvSpPr>
          <p:cNvPr id="9" name="Oval 8">
            <a:extLst>
              <a:ext uri="{FF2B5EF4-FFF2-40B4-BE49-F238E27FC236}">
                <a16:creationId xmlns:a16="http://schemas.microsoft.com/office/drawing/2014/main" id="{E767AE4D-5125-4834-8708-0DF437012666}"/>
              </a:ext>
            </a:extLst>
          </p:cNvPr>
          <p:cNvSpPr/>
          <p:nvPr/>
        </p:nvSpPr>
        <p:spPr>
          <a:xfrm>
            <a:off x="2499910" y="3599181"/>
            <a:ext cx="1605161"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pt-BR" dirty="0"/>
              <a:t>Clique no menu suspenso para ver a lista de línguas</a:t>
            </a:r>
            <a:r>
              <a:rPr lang="en-US" dirty="0"/>
              <a:t>.</a:t>
            </a:r>
          </a:p>
          <a:p>
            <a:pPr lvl="1"/>
            <a:r>
              <a:rPr lang="pt-BR" dirty="0"/>
              <a:t>Deslize até à sua escolha de língua ou</a:t>
            </a:r>
            <a:endParaRPr lang="en-US" dirty="0"/>
          </a:p>
          <a:p>
            <a:pPr lvl="1"/>
            <a:r>
              <a:rPr lang="pt-BR" dirty="0"/>
              <a:t>Começa a escrever para chegar mais rapidamente à tua escolha linguística</a:t>
            </a:r>
            <a:r>
              <a:rPr lang="en-US" dirty="0"/>
              <a:t>.</a:t>
            </a:r>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normAutofit fontScale="90000"/>
          </a:bodyPr>
          <a:lstStyle/>
          <a:p>
            <a:r>
              <a:rPr lang="pt-BR" dirty="0"/>
              <a:t>A lista de versões associada à sua escolha de idioma irá preencher automaticamente</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pt-BR" dirty="0"/>
              <a:t>A lista de versões está em ordem alfabética dentro da língua escolhida. A descrição da tradução específica indicará se a tradução é</a:t>
            </a:r>
            <a:r>
              <a:rPr lang="en-US" dirty="0"/>
              <a:t>:</a:t>
            </a:r>
          </a:p>
          <a:p>
            <a:pPr lvl="1"/>
            <a:r>
              <a:rPr lang="pt-BR" dirty="0"/>
              <a:t>Bíblia Completa – 66 Livros (O Antigo e o Novo Testamento)</a:t>
            </a:r>
            <a:r>
              <a:rPr lang="en-US" dirty="0"/>
              <a:t>.</a:t>
            </a:r>
          </a:p>
          <a:p>
            <a:pPr lvl="1"/>
            <a:r>
              <a:rPr lang="pt-BR" dirty="0"/>
              <a:t>Bíblia completa com x Livros Apócrifos (O Antigo e o Novo Testamento com alguns Livros Apócrifos. O x representa o número de livros</a:t>
            </a:r>
            <a:r>
              <a:rPr lang="en-US" dirty="0"/>
              <a:t>.</a:t>
            </a:r>
          </a:p>
          <a:p>
            <a:pPr lvl="1"/>
            <a:r>
              <a:rPr lang="pt-BR" dirty="0"/>
              <a:t>Apenas Novo Testamento – Os 27 livros do Novo Testamento</a:t>
            </a:r>
            <a:r>
              <a:rPr lang="en-US" dirty="0"/>
              <a:t>.</a:t>
            </a:r>
          </a:p>
          <a:p>
            <a:pPr lvl="1"/>
            <a:r>
              <a:rPr lang="pt-BR" dirty="0"/>
              <a:t>Novo Testamento com Outros Livros - Os 27 livros do Novo Testamento mais alguns livros do Antigo Testamento</a:t>
            </a:r>
            <a:r>
              <a:rPr lang="en-US" dirty="0"/>
              <a:t>.</a:t>
            </a:r>
          </a:p>
          <a:p>
            <a:pPr lvl="1"/>
            <a:r>
              <a:rPr lang="pt-BR" dirty="0"/>
              <a:t>Apenas Antigo Testamento – Os 39 livros do Antigo Testamento</a:t>
            </a:r>
            <a:r>
              <a:rPr lang="en-US" dirty="0"/>
              <a:t>.</a:t>
            </a:r>
          </a:p>
          <a:p>
            <a:pPr lvl="1"/>
            <a:r>
              <a:rPr lang="pt-BR" dirty="0"/>
              <a:t>x Livro(s) em falta – Algumas traduções são livros em falta. O x representa o número de livros em falta</a:t>
            </a:r>
            <a:r>
              <a:rPr lang="en-US" dirty="0"/>
              <a:t>.</a:t>
            </a:r>
          </a:p>
          <a:p>
            <a:pPr lvl="1"/>
            <a:r>
              <a:rPr lang="pt-BR" dirty="0"/>
              <a:t>x Livros – Algumas traduções têm um número limitado de livros. O x representa o número de livros na tradução</a:t>
            </a:r>
            <a:r>
              <a:rPr lang="en-US" dirty="0"/>
              <a:t>.</a:t>
            </a:r>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4F5F6D3-696D-458B-90A4-E6A7B0417A1C}"/>
              </a:ext>
            </a:extLst>
          </p:cNvPr>
          <p:cNvPicPr>
            <a:picLocks noChangeAspect="1"/>
          </p:cNvPicPr>
          <p:nvPr/>
        </p:nvPicPr>
        <p:blipFill rotWithShape="1">
          <a:blip r:embed="rId2"/>
          <a:srcRect l="16731" t="26472" r="29149" b="12964"/>
          <a:stretch/>
        </p:blipFill>
        <p:spPr>
          <a:xfrm>
            <a:off x="2361397" y="1001949"/>
            <a:ext cx="8183245" cy="492219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pt-BR" dirty="0"/>
              <a:t>Este é um exemplo do que poderá ver</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pt-BR" dirty="0"/>
              <a:t>O (IC xxxx) é um código interno que usamos para processar o seu pedido</a:t>
            </a:r>
            <a:r>
              <a:rPr lang="en-US" dirty="0"/>
              <a:t>.</a:t>
            </a:r>
          </a:p>
        </p:txBody>
      </p:sp>
      <p:sp>
        <p:nvSpPr>
          <p:cNvPr id="19" name="Oval 18">
            <a:extLst>
              <a:ext uri="{FF2B5EF4-FFF2-40B4-BE49-F238E27FC236}">
                <a16:creationId xmlns:a16="http://schemas.microsoft.com/office/drawing/2014/main" id="{115A895D-D10A-431D-968C-6E546B515E52}"/>
              </a:ext>
            </a:extLst>
          </p:cNvPr>
          <p:cNvSpPr/>
          <p:nvPr/>
        </p:nvSpPr>
        <p:spPr>
          <a:xfrm>
            <a:off x="7034271" y="3913294"/>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213924" y="4352678"/>
            <a:ext cx="2912279" cy="171427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36659" y="1897148"/>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34533" y="3265251"/>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pt-BR" dirty="0"/>
              <a:t>Pesquise dentro da Lista para restringir as opções</a:t>
            </a:r>
            <a:r>
              <a:rPr lang="en-US" dirty="0"/>
              <a:t>.</a:t>
            </a:r>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91175" y="2642590"/>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917BECB-7F4F-4DB3-8949-789EBCE56BCE}"/>
              </a:ext>
            </a:extLst>
          </p:cNvPr>
          <p:cNvPicPr>
            <a:picLocks noChangeAspect="1"/>
          </p:cNvPicPr>
          <p:nvPr/>
        </p:nvPicPr>
        <p:blipFill rotWithShape="1">
          <a:blip r:embed="rId2"/>
          <a:srcRect l="17280" t="36237" r="29229" b="10589"/>
          <a:stretch/>
        </p:blipFill>
        <p:spPr>
          <a:xfrm>
            <a:off x="2295417" y="1012599"/>
            <a:ext cx="8344358" cy="4458578"/>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n-US" dirty="0" err="1"/>
              <a:t>Pesquisa</a:t>
            </a:r>
            <a:r>
              <a:rPr lang="en-US" dirty="0"/>
              <a:t> dentro da Lista</a:t>
            </a:r>
          </a:p>
        </p:txBody>
      </p:sp>
      <p:sp>
        <p:nvSpPr>
          <p:cNvPr id="11" name="Oval 10">
            <a:extLst>
              <a:ext uri="{FF2B5EF4-FFF2-40B4-BE49-F238E27FC236}">
                <a16:creationId xmlns:a16="http://schemas.microsoft.com/office/drawing/2014/main" id="{0EB8F4B6-3165-4825-90E1-46D49A5E7A11}"/>
              </a:ext>
            </a:extLst>
          </p:cNvPr>
          <p:cNvSpPr/>
          <p:nvPr/>
        </p:nvSpPr>
        <p:spPr>
          <a:xfrm>
            <a:off x="2314963" y="1143629"/>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511732"/>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pt-BR" dirty="0"/>
              <a:t>Pesquise dentro da Lista para restringir as opções</a:t>
            </a:r>
            <a:r>
              <a:rPr lang="en-US" dirty="0"/>
              <a:t>.</a:t>
            </a:r>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1889071"/>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pt-BR" dirty="0"/>
              <a:t>Neste exemplo, pesquisei dentro da lista por</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pt-BR" sz="3200" dirty="0"/>
              <a:t>Versões protegidas por direitos de autor</a:t>
            </a:r>
            <a:br>
              <a:rPr lang="en-US" sz="1200" dirty="0"/>
            </a:br>
            <a:br>
              <a:rPr lang="en-US" sz="1200" dirty="0"/>
            </a:br>
            <a:r>
              <a:rPr lang="pt-BR" sz="1600" b="1" dirty="0">
                <a:solidFill>
                  <a:srgbClr val="2F4858"/>
                </a:solidFill>
                <a:latin typeface="Philosopher"/>
              </a:rPr>
              <a:t>Alguns campos do formulário serão bloqueados se escolher uma versão da Bíblia protegida por direitos de autor. Por lei, só podemos fornecer um guia para versões protegidas por direitos de autor. Verá o símbolo © de direitos de autor no final da descrição da versão.</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pt-BR" dirty="0">
                <a:cs typeface="Times New Roman" panose="02020603050405020304" pitchFamily="18" charset="0"/>
              </a:rPr>
              <a:t>Por lei, não nos é permitido fornecer o texto bíblico das versões da Bíblia sob direitos de autor vigentes. Qualquer versão sob direitos de autor vigente terá o símbolo © no final. Para estas versões, só podemos fornecer um guia</a:t>
            </a:r>
            <a:r>
              <a:rPr lang="en-US" dirty="0">
                <a:cs typeface="Times New Roman" panose="02020603050405020304" pitchFamily="18" charset="0"/>
              </a:rPr>
              <a:t>.</a:t>
            </a:r>
          </a:p>
          <a:p>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BA6F321-D41A-4006-A7BC-1F34C8788F7A}"/>
              </a:ext>
            </a:extLst>
          </p:cNvPr>
          <p:cNvPicPr>
            <a:picLocks noChangeAspect="1"/>
          </p:cNvPicPr>
          <p:nvPr/>
        </p:nvPicPr>
        <p:blipFill rotWithShape="1">
          <a:blip r:embed="rId2"/>
          <a:srcRect l="17281" t="47712" r="33703" b="26160"/>
          <a:stretch/>
        </p:blipFill>
        <p:spPr>
          <a:xfrm>
            <a:off x="2589212" y="1646357"/>
            <a:ext cx="7646251" cy="2190885"/>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pt-BR" dirty="0"/>
              <a:t>Clique no botão radial no início da sua escolha</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en-US" dirty="0"/>
              <a:t>Neste </a:t>
            </a:r>
            <a:r>
              <a:rPr lang="en-US" dirty="0" err="1"/>
              <a:t>exemplo</a:t>
            </a:r>
            <a:r>
              <a:rPr lang="en-US" dirty="0"/>
              <a:t>, </a:t>
            </a:r>
            <a:r>
              <a:rPr lang="en-US" dirty="0" err="1"/>
              <a:t>escolhi</a:t>
            </a:r>
            <a:r>
              <a:rPr lang="en-US" dirty="0"/>
              <a:t> o Almeida Magazine And Corrected (ARC) (2009) (Complete Bible) Almeida </a:t>
            </a:r>
            <a:r>
              <a:rPr lang="en-US" dirty="0" err="1"/>
              <a:t>Revista</a:t>
            </a:r>
            <a:r>
              <a:rPr lang="en-US" dirty="0"/>
              <a:t> E </a:t>
            </a:r>
            <a:r>
              <a:rPr lang="en-US" dirty="0" err="1"/>
              <a:t>Corrigida</a:t>
            </a:r>
            <a:r>
              <a:rPr lang="en-US" dirty="0"/>
              <a:t> (IC 2096) ©.</a:t>
            </a:r>
          </a:p>
          <a:p>
            <a:pPr lvl="1"/>
            <a:r>
              <a:rPr lang="pt-BR" dirty="0"/>
              <a:t>Nota: Só pode fazer uma escolha por pedido. Se quiser várias versões, deve submeter vários pedidos</a:t>
            </a:r>
            <a:r>
              <a:rPr lang="en-US" dirty="0"/>
              <a:t>.</a:t>
            </a:r>
          </a:p>
        </p:txBody>
      </p:sp>
      <p:sp>
        <p:nvSpPr>
          <p:cNvPr id="6" name="Oval 5">
            <a:extLst>
              <a:ext uri="{FF2B5EF4-FFF2-40B4-BE49-F238E27FC236}">
                <a16:creationId xmlns:a16="http://schemas.microsoft.com/office/drawing/2014/main" id="{9444016B-CCCB-43A4-BAB1-2104D9D09C45}"/>
              </a:ext>
            </a:extLst>
          </p:cNvPr>
          <p:cNvSpPr/>
          <p:nvPr/>
        </p:nvSpPr>
        <p:spPr>
          <a:xfrm>
            <a:off x="2585311" y="2505794"/>
            <a:ext cx="347518" cy="33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822703" y="2837106"/>
            <a:ext cx="620888" cy="132849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pt-BR" sz="2400" dirty="0"/>
              <a:t>A lista suspensa fecha-se e o formulário mostra a versão que escolheste</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pt-BR" dirty="0"/>
              <a:t>Pode alterar a sua seleção clicando em Voltar às Versões</a:t>
            </a:r>
            <a:r>
              <a:rPr lang="en-US" dirty="0"/>
              <a:t>.</a:t>
            </a:r>
          </a:p>
          <a:p>
            <a:pPr lvl="1"/>
            <a:r>
              <a:rPr lang="pt-BR" dirty="0"/>
              <a:t>Se fizer isto depois de preencher o resto do formulário, terá de o preencher novamente</a:t>
            </a:r>
            <a:r>
              <a:rPr lang="en-US" dirty="0"/>
              <a:t>.</a:t>
            </a:r>
          </a:p>
        </p:txBody>
      </p:sp>
      <p:pic>
        <p:nvPicPr>
          <p:cNvPr id="5" name="Picture 4">
            <a:extLst>
              <a:ext uri="{FF2B5EF4-FFF2-40B4-BE49-F238E27FC236}">
                <a16:creationId xmlns:a16="http://schemas.microsoft.com/office/drawing/2014/main" id="{5BBB69C8-C886-4EE9-B5B3-CCE5F6EE3313}"/>
              </a:ext>
            </a:extLst>
          </p:cNvPr>
          <p:cNvPicPr>
            <a:picLocks noChangeAspect="1"/>
          </p:cNvPicPr>
          <p:nvPr/>
        </p:nvPicPr>
        <p:blipFill rotWithShape="1">
          <a:blip r:embed="rId2"/>
          <a:srcRect l="16571" t="37011" r="30266" b="48590"/>
          <a:stretch/>
        </p:blipFill>
        <p:spPr>
          <a:xfrm>
            <a:off x="2020385" y="1205979"/>
            <a:ext cx="9356592" cy="1362123"/>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253719"/>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Como cristão, você já leu toda a Bíblia?</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603946" y="766110"/>
            <a:ext cx="393310"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a:stCxn id="4" idx="2"/>
          </p:cNvCxnSpPr>
          <p:nvPr/>
        </p:nvCxnSpPr>
        <p:spPr>
          <a:xfrm rot="5400000">
            <a:off x="4875385" y="405760"/>
            <a:ext cx="396414" cy="208891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76618"/>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Foi benéfico para a sua vida?</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7661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Sim</a:t>
            </a:r>
          </a:p>
        </p:txBody>
      </p:sp>
      <p:sp>
        <p:nvSpPr>
          <p:cNvPr id="16" name="Rectangle 15">
            <a:extLst>
              <a:ext uri="{FF2B5EF4-FFF2-40B4-BE49-F238E27FC236}">
                <a16:creationId xmlns:a16="http://schemas.microsoft.com/office/drawing/2014/main" id="{331D8B96-9887-4077-8E19-AE426DA5DB5B}"/>
              </a:ext>
            </a:extLst>
          </p:cNvPr>
          <p:cNvSpPr/>
          <p:nvPr/>
        </p:nvSpPr>
        <p:spPr>
          <a:xfrm>
            <a:off x="8437198" y="2013368"/>
            <a:ext cx="50609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Não</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24612"/>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Porque não?  Um plano de leitura simples teria ajudado a trazer benefícios?</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98390"/>
            <a:ext cx="50047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Não</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8598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Sim</a:t>
            </a: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91198"/>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Utilizou um plano de leitura?</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79723"/>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Você acha que é importante como cristão ler a Bíblia inteira?</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5134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Sim</a:t>
            </a: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40155"/>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O que está impedindo você de ler a Bíblia inteira?</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2017125"/>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22172"/>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Demora</a:t>
            </a:r>
            <a:r>
              <a:rPr lang="en-US" sz="1200" dirty="0">
                <a:solidFill>
                  <a:schemeClr val="tx1"/>
                </a:solidFill>
              </a:rPr>
              <a:t> </a:t>
            </a:r>
            <a:r>
              <a:rPr lang="en-US" sz="1200" dirty="0" err="1">
                <a:solidFill>
                  <a:schemeClr val="tx1"/>
                </a:solidFill>
              </a:rPr>
              <a:t>demasiado</a:t>
            </a:r>
            <a:r>
              <a:rPr lang="en-US" sz="1200" dirty="0">
                <a:solidFill>
                  <a:schemeClr val="tx1"/>
                </a:solidFill>
              </a:rPr>
              <a:t> tempo?</a:t>
            </a: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92164"/>
            <a:ext cx="53126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Não</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45319"/>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76618"/>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Porque</a:t>
            </a:r>
            <a:r>
              <a:rPr lang="en-US" sz="1200" dirty="0">
                <a:solidFill>
                  <a:schemeClr val="tx1"/>
                </a:solidFill>
              </a:rPr>
              <a:t> </a:t>
            </a:r>
            <a:r>
              <a:rPr lang="en-US" sz="1200" dirty="0" err="1">
                <a:solidFill>
                  <a:schemeClr val="tx1"/>
                </a:solidFill>
              </a:rPr>
              <a:t>não</a:t>
            </a:r>
            <a:r>
              <a:rPr lang="en-US" sz="1200" dirty="0">
                <a:solidFill>
                  <a:schemeClr val="tx1"/>
                </a:solidFill>
              </a:rPr>
              <a:t>?</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38280"/>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É muito assustador?  É um livro grande e difícil de ler?</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97025"/>
            <a:ext cx="2330172" cy="13111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A WBP tem planos de leitura da Bíblia GRATUITOS que suportam qualquer compromisso de tempo de 5 minutos a 60 minutos por dia ou qualquer número de dias por semana.</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68353"/>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94580"/>
            <a:ext cx="2607098" cy="13142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A WBP oferece planos GRATUITOS em traduções fáceis de ler.  Mesmo as maiores tarefas tornam-se factíveis quando divididas em etapas pequenas e fáceis de gerenciar.</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3567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Sim</a:t>
            </a: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38280"/>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O plano de leitura tornou a tarefa mais gerenciável?</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30825"/>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Um plano de leitura personalizado teria tornado a tarefa mais gerenciável?</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4164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Não</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97025"/>
            <a:ext cx="2039615" cy="130605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Na WBP, acreditamos que ler a Bíblia acrescenta um tremendo benefício a todas as nossas vidas.</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70694"/>
            <a:ext cx="1459718"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94582"/>
            <a:ext cx="1483801" cy="13052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Que plano usou?  WBP tem uma enorme variedade para escolher.</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53395"/>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97688"/>
            <a:ext cx="823913" cy="130134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Experimente um plano GRÁTIS na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275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Sim</a:t>
            </a: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561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Sim</a:t>
            </a: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79962"/>
            <a:ext cx="55343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Não</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94581"/>
            <a:ext cx="2166425" cy="13091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WBP fornece planos GRÁTIS com vários temas, como Cronológico, M'Cheyne, etc. para adicionar alguma variedade</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31289"/>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É </a:t>
            </a:r>
            <a:r>
              <a:rPr lang="en-US" sz="1200" dirty="0" err="1">
                <a:solidFill>
                  <a:schemeClr val="tx1"/>
                </a:solidFill>
              </a:rPr>
              <a:t>muito</a:t>
            </a:r>
            <a:r>
              <a:rPr lang="en-US" sz="1200" dirty="0">
                <a:solidFill>
                  <a:schemeClr val="tx1"/>
                </a:solidFill>
              </a:rPr>
              <a:t> </a:t>
            </a:r>
            <a:r>
              <a:rPr lang="en-US" sz="1200" dirty="0" err="1">
                <a:solidFill>
                  <a:schemeClr val="tx1"/>
                </a:solidFill>
              </a:rPr>
              <a:t>chato</a:t>
            </a:r>
            <a:r>
              <a:rPr lang="en-US" sz="1200" dirty="0">
                <a:solidFill>
                  <a:schemeClr val="tx1"/>
                </a:solidFill>
              </a:rPr>
              <a:t>?</a:t>
            </a: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63446"/>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1" y="4029206"/>
            <a:ext cx="1290728"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6" y="3575970"/>
            <a:ext cx="1691987"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Se você tentou e não conseguiu ler a Bíblia, visite-nos em </a:t>
            </a:r>
            <a:r>
              <a:rPr lang="pt-BR" sz="1200" dirty="0">
                <a:solidFill>
                  <a:schemeClr val="tx1"/>
                </a:solidFill>
                <a:hlinkClick r:id="rId2"/>
              </a:rPr>
              <a:t>https://worldbibleplans.com/languages/portuguese/index.html</a:t>
            </a:r>
            <a:r>
              <a:rPr lang="pt-BR" sz="1200" dirty="0">
                <a:solidFill>
                  <a:schemeClr val="tx1"/>
                </a:solidFill>
              </a:rPr>
              <a:t> e crie um plano de leitura da Bíblia personalizado GRÁTIS.  Escolha entre uma variedade de idiomas, traduções, compromissos de tempo, temas e formatos de ebook.  Simples assim.  Crie um plano, o WBP o cria, e em menos de 1 dia você recebe um link para baixar seu Plano de Leitura Bíblica personalizado GRATUITO com ou sem escrituras.  Mencionamos que tudo é GRÁTIS!</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45318"/>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915952"/>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1907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Sim</a:t>
            </a: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5639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Sim</a:t>
            </a: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595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Sim</a:t>
            </a: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504987"/>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1" y="4155804"/>
            <a:ext cx="537451"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23044"/>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300608"/>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206247"/>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56925"/>
            <a:ext cx="516218"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Não</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4955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Sim</a:t>
            </a: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26522"/>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00" dirty="0">
                <a:solidFill>
                  <a:schemeClr val="tx1"/>
                </a:solidFill>
              </a:rPr>
              <a:t>Os planos, incluindo as escrituras, são muito caros?</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97283"/>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68145"/>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6" y="4147500"/>
            <a:ext cx="533101"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9669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Temas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pt-BR" sz="2400" dirty="0"/>
              <a:t>Os temas proporcionam diferentes formas de ler as escrituras</a:t>
            </a:r>
            <a:r>
              <a:rPr lang="en-US" sz="2400" dirty="0"/>
              <a:t>.</a:t>
            </a:r>
          </a:p>
          <a:p>
            <a:pPr lvl="1"/>
            <a:r>
              <a:rPr lang="pt-BR" sz="2200" dirty="0"/>
              <a:t>Alguns temas fornecem uma ordem de leitura</a:t>
            </a:r>
            <a:r>
              <a:rPr lang="en-US" sz="2200" dirty="0"/>
              <a:t>.</a:t>
            </a:r>
          </a:p>
          <a:p>
            <a:pPr lvl="2"/>
            <a:r>
              <a:rPr lang="en-US" sz="2000" dirty="0" err="1"/>
              <a:t>Exemplos</a:t>
            </a:r>
            <a:r>
              <a:rPr lang="en-US" sz="2000" dirty="0"/>
              <a:t>:</a:t>
            </a:r>
          </a:p>
          <a:p>
            <a:pPr lvl="3"/>
            <a:r>
              <a:rPr lang="en-US" sz="1800" dirty="0" err="1"/>
              <a:t>Direto</a:t>
            </a:r>
            <a:r>
              <a:rPr lang="en-US" sz="1800" dirty="0"/>
              <a:t> (Génesis </a:t>
            </a:r>
            <a:r>
              <a:rPr lang="en-US" sz="1800" dirty="0" err="1"/>
              <a:t>ao</a:t>
            </a:r>
            <a:r>
              <a:rPr lang="en-US" sz="1800" dirty="0"/>
              <a:t> </a:t>
            </a:r>
            <a:r>
              <a:rPr lang="en-US" sz="1800" dirty="0" err="1"/>
              <a:t>Apocalipse</a:t>
            </a:r>
            <a:r>
              <a:rPr lang="en-US" sz="1800" dirty="0"/>
              <a:t>).</a:t>
            </a:r>
          </a:p>
          <a:p>
            <a:pPr lvl="3"/>
            <a:r>
              <a:rPr lang="en-US" sz="1800" dirty="0" err="1"/>
              <a:t>Ordem</a:t>
            </a:r>
            <a:r>
              <a:rPr lang="en-US" sz="1800" dirty="0"/>
              <a:t> </a:t>
            </a:r>
            <a:r>
              <a:rPr lang="en-US" sz="1800" dirty="0" err="1"/>
              <a:t>cronológica</a:t>
            </a:r>
            <a:r>
              <a:rPr lang="en-US" sz="1800" dirty="0"/>
              <a:t>.</a:t>
            </a:r>
            <a:endParaRPr lang="en-US" sz="1600" dirty="0"/>
          </a:p>
          <a:p>
            <a:pPr lvl="1"/>
            <a:r>
              <a:rPr lang="pt-BR" sz="2200" dirty="0"/>
              <a:t>Outros temas mantêm-nos focados numa ideia singular ou apresentam as escrituras de forma significativa</a:t>
            </a:r>
            <a:r>
              <a:rPr lang="en-US" sz="2200" dirty="0"/>
              <a:t>.</a:t>
            </a:r>
          </a:p>
          <a:p>
            <a:pPr lvl="2"/>
            <a:r>
              <a:rPr lang="en-US" sz="2000" dirty="0" err="1"/>
              <a:t>Exemplos</a:t>
            </a:r>
            <a:r>
              <a:rPr lang="en-US" sz="2200" dirty="0"/>
              <a:t>:</a:t>
            </a:r>
          </a:p>
          <a:p>
            <a:pPr lvl="3"/>
            <a:r>
              <a:rPr lang="en-US" sz="1800" dirty="0" err="1"/>
              <a:t>Baseado</a:t>
            </a:r>
            <a:r>
              <a:rPr lang="en-US" sz="1800" dirty="0"/>
              <a:t> no </a:t>
            </a:r>
            <a:r>
              <a:rPr lang="en-US" sz="1800" dirty="0" err="1"/>
              <a:t>género</a:t>
            </a:r>
            <a:r>
              <a:rPr lang="en-US" sz="1800" dirty="0"/>
              <a:t>.</a:t>
            </a:r>
          </a:p>
          <a:p>
            <a:pPr lvl="3"/>
            <a:r>
              <a:rPr lang="en-US" sz="1800" dirty="0"/>
              <a:t>M'Cheyne.</a:t>
            </a:r>
          </a:p>
          <a:p>
            <a:pPr lvl="1"/>
            <a:r>
              <a:rPr lang="pt-BR" sz="2200" dirty="0"/>
              <a:t>Alguns temas fazem-te focar num único livro ou numa seleção de livros</a:t>
            </a:r>
            <a:r>
              <a:rPr lang="en-US" sz="2200" dirty="0"/>
              <a:t>.</a:t>
            </a:r>
          </a:p>
          <a:p>
            <a:pPr lvl="2"/>
            <a:r>
              <a:rPr lang="en-US" sz="2000" dirty="0" err="1"/>
              <a:t>Exemplos</a:t>
            </a:r>
            <a:r>
              <a:rPr lang="en-US" sz="2000" dirty="0"/>
              <a:t>:</a:t>
            </a:r>
          </a:p>
          <a:p>
            <a:pPr lvl="3"/>
            <a:r>
              <a:rPr lang="en-US" sz="1800" dirty="0"/>
              <a:t>1 </a:t>
            </a:r>
            <a:r>
              <a:rPr lang="en-US" sz="1800" dirty="0" err="1"/>
              <a:t>Livro</a:t>
            </a:r>
            <a:r>
              <a:rPr lang="en-US" sz="1800" dirty="0"/>
              <a:t> </a:t>
            </a:r>
            <a:r>
              <a:rPr lang="en-US" sz="1800" dirty="0" err="1"/>
              <a:t>Mergulho</a:t>
            </a:r>
            <a:r>
              <a:rPr lang="en-US" sz="1800" dirty="0"/>
              <a:t> Profundo.</a:t>
            </a:r>
          </a:p>
          <a:p>
            <a:pPr lvl="3"/>
            <a:r>
              <a:rPr lang="en-US" sz="1800" dirty="0" err="1"/>
              <a:t>Apóstolos</a:t>
            </a:r>
            <a:r>
              <a:rPr lang="en-US" sz="1800" dirty="0"/>
              <a:t> &amp; Paulo.</a:t>
            </a:r>
          </a:p>
          <a:p>
            <a:pPr lvl="2"/>
            <a:endParaRPr lang="en-US" sz="2000" dirty="0"/>
          </a:p>
          <a:p>
            <a:pPr marL="0" indent="0">
              <a:buNone/>
            </a:pPr>
            <a:r>
              <a:rPr lang="pt-BR" sz="2400" dirty="0"/>
              <a:t>Todos os temas são explicados em detalhe na página de Planos de Leitura, acedida através do menu</a:t>
            </a:r>
            <a:r>
              <a:rPr lang="en-US" sz="2400" dirty="0"/>
              <a:t>.</a:t>
            </a:r>
          </a:p>
          <a:p>
            <a:pPr marL="0" indent="0">
              <a:buNone/>
            </a:pPr>
            <a:endParaRPr lang="en-US" sz="2400" dirty="0"/>
          </a:p>
          <a:p>
            <a:pPr marL="0" indent="0">
              <a:buNone/>
            </a:pPr>
            <a:r>
              <a:rPr lang="pt-BR" sz="2400" dirty="0"/>
              <a:t>Descubra o tema que melhor funciona para si</a:t>
            </a:r>
            <a:r>
              <a:rPr lang="en-US" sz="2400" dirty="0"/>
              <a:t>.</a:t>
            </a:r>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Temas</a:t>
            </a:r>
            <a:r>
              <a:rPr lang="en-US" dirty="0"/>
              <a:t> </a:t>
            </a:r>
            <a:r>
              <a:rPr lang="en-US" dirty="0" err="1"/>
              <a:t>Continuados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pt-BR" dirty="0"/>
              <a:t>Os temas são divididos em quatro grupos com base na flexibilidade da duração (duração da leitura) e frequência (quantos dias por semana lês)</a:t>
            </a:r>
            <a:r>
              <a:rPr lang="en-US" dirty="0"/>
              <a:t>.</a:t>
            </a:r>
          </a:p>
          <a:p>
            <a:pPr lvl="1"/>
            <a:r>
              <a:rPr lang="pt-BR" dirty="0"/>
              <a:t>Grupo 1 - Para este primeiro grupo, pode selecionar Tempo (30 dias, 12 meses, etc.) ou 1-6 capítulos por dia de leitura</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pt-BR" b="1" dirty="0"/>
              <a:t>Os comentários só estão disponíveis com este grupo de temas e apenas se selecionar a duração de um capítulo</a:t>
            </a:r>
            <a:r>
              <a:rPr lang="en-US" sz="2400" dirty="0"/>
              <a:t>.</a:t>
            </a:r>
          </a:p>
          <a:p>
            <a:pPr marL="457200" lvl="1" indent="0">
              <a:buFont typeface="Wingdings 3" charset="2"/>
              <a:buNone/>
            </a:pPr>
            <a:endParaRPr lang="en-US" sz="2200" dirty="0"/>
          </a:p>
          <a:p>
            <a:pPr lvl="2"/>
            <a:endParaRPr lang="en-US" sz="2000" dirty="0"/>
          </a:p>
          <a:p>
            <a:pPr lvl="1"/>
            <a:endParaRPr lang="en-US" dirty="0"/>
          </a:p>
        </p:txBody>
      </p:sp>
      <p:pic>
        <p:nvPicPr>
          <p:cNvPr id="9" name="Picture 8">
            <a:extLst>
              <a:ext uri="{FF2B5EF4-FFF2-40B4-BE49-F238E27FC236}">
                <a16:creationId xmlns:a16="http://schemas.microsoft.com/office/drawing/2014/main" id="{AB48C15C-D61A-40F2-8C16-6EC53A8474DE}"/>
              </a:ext>
            </a:extLst>
          </p:cNvPr>
          <p:cNvPicPr>
            <a:picLocks noChangeAspect="1"/>
          </p:cNvPicPr>
          <p:nvPr/>
        </p:nvPicPr>
        <p:blipFill rotWithShape="1">
          <a:blip r:embed="rId2"/>
          <a:srcRect t="9201" r="39920" b="12131"/>
          <a:stretch/>
        </p:blipFill>
        <p:spPr>
          <a:xfrm>
            <a:off x="2684839" y="2403230"/>
            <a:ext cx="4046704" cy="3557511"/>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Temas</a:t>
            </a:r>
            <a:r>
              <a:rPr lang="en-US" dirty="0"/>
              <a:t> </a:t>
            </a:r>
            <a:r>
              <a:rPr lang="en-US" dirty="0" err="1"/>
              <a:t>Continuados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pt-BR" dirty="0"/>
              <a:t>Grupo 2 - Para o segundo grupo, são permitidas apenas durações de tempo (30 dias, 12 meses, etc.)</a:t>
            </a:r>
            <a:r>
              <a:rPr lang="en-US" dirty="0"/>
              <a:t>.</a:t>
            </a:r>
          </a:p>
          <a:p>
            <a:pPr lvl="1"/>
            <a:r>
              <a:rPr lang="pt-BR" dirty="0"/>
              <a:t>As durações dos capítulos ficarão esvaziadas e não selecionáveis</a:t>
            </a:r>
            <a:r>
              <a:rPr lang="en-US" sz="2000" dirty="0"/>
              <a:t>.</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pt-BR" b="1" dirty="0"/>
              <a:t>Comentários não estão disponíveis com este grupo</a:t>
            </a:r>
            <a:r>
              <a:rPr lang="en-US" b="1" dirty="0"/>
              <a:t>.</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8" name="Picture 7">
            <a:extLst>
              <a:ext uri="{FF2B5EF4-FFF2-40B4-BE49-F238E27FC236}">
                <a16:creationId xmlns:a16="http://schemas.microsoft.com/office/drawing/2014/main" id="{45A65941-7920-487F-923D-CF992F0C04EC}"/>
              </a:ext>
            </a:extLst>
          </p:cNvPr>
          <p:cNvPicPr>
            <a:picLocks noChangeAspect="1"/>
          </p:cNvPicPr>
          <p:nvPr/>
        </p:nvPicPr>
        <p:blipFill rotWithShape="1">
          <a:blip r:embed="rId2"/>
          <a:srcRect r="31531" b="20502"/>
          <a:stretch/>
        </p:blipFill>
        <p:spPr>
          <a:xfrm>
            <a:off x="2684838" y="2268987"/>
            <a:ext cx="4961104" cy="3832367"/>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Temas</a:t>
            </a:r>
            <a:r>
              <a:rPr lang="en-US" dirty="0"/>
              <a:t> </a:t>
            </a:r>
            <a:r>
              <a:rPr lang="en-US" dirty="0" err="1"/>
              <a:t>Continuados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lnSpcReduction="10000"/>
          </a:bodyPr>
          <a:lstStyle/>
          <a:p>
            <a:r>
              <a:rPr lang="pt-BR" dirty="0"/>
              <a:t>Grupo 3 - Para o terceiro grupo, estão disponíveis apenas durações de 1 a 6 capítulos</a:t>
            </a:r>
            <a:r>
              <a:rPr lang="en-US" dirty="0"/>
              <a:t>.</a:t>
            </a:r>
          </a:p>
          <a:p>
            <a:pPr lvl="1"/>
            <a:r>
              <a:rPr lang="pt-BR" dirty="0"/>
              <a:t>As durações de tempo ficarão esvaziadas e não serão selecionáveis</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pt-BR" b="1" dirty="0"/>
              <a:t>Comentários não estão disponíveis com este grupo</a:t>
            </a:r>
            <a:r>
              <a:rPr lang="en-US" b="1" dirty="0"/>
              <a:t>.</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CEF6A386-976D-40DB-B92D-CDD6E5911066}"/>
              </a:ext>
            </a:extLst>
          </p:cNvPr>
          <p:cNvPicPr>
            <a:picLocks noChangeAspect="1"/>
          </p:cNvPicPr>
          <p:nvPr/>
        </p:nvPicPr>
        <p:blipFill rotWithShape="1">
          <a:blip r:embed="rId2"/>
          <a:srcRect l="17633" t="40277" r="31622" b="41019"/>
          <a:stretch/>
        </p:blipFill>
        <p:spPr>
          <a:xfrm>
            <a:off x="2149812" y="2302402"/>
            <a:ext cx="8755484" cy="1734577"/>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Temas</a:t>
            </a:r>
            <a:r>
              <a:rPr lang="en-US" dirty="0"/>
              <a:t> </a:t>
            </a:r>
            <a:r>
              <a:rPr lang="en-US" dirty="0" err="1"/>
              <a:t>Continuados</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lnSpcReduction="10000"/>
          </a:bodyPr>
          <a:lstStyle/>
          <a:p>
            <a:r>
              <a:rPr lang="pt-BR" dirty="0"/>
              <a:t>Grupo 4 - O quarto e último grupo têm durações e frequências pré-estabelecidas</a:t>
            </a:r>
            <a:r>
              <a:rPr lang="en-US" dirty="0"/>
              <a:t>.</a:t>
            </a:r>
          </a:p>
          <a:p>
            <a:pPr lvl="1"/>
            <a:r>
              <a:rPr lang="pt-BR" dirty="0"/>
              <a:t>Estes temas têm uma frequência diária, salvo indicação em contrário</a:t>
            </a:r>
            <a:r>
              <a:rPr lang="en-US" dirty="0"/>
              <a:t>.</a:t>
            </a:r>
          </a:p>
          <a:p>
            <a:pPr lvl="1"/>
            <a:r>
              <a:rPr lang="pt-BR" dirty="0"/>
              <a:t>Para estes temas, a duração e as seleções de frequência estarão esvaziadas e não selecionáveis</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pt-BR" b="1" dirty="0">
                <a:solidFill>
                  <a:prstClr val="black">
                    <a:lumMod val="75000"/>
                    <a:lumOff val="25000"/>
                  </a:prstClr>
                </a:solidFill>
              </a:rPr>
              <a:t>Comentários não estão disponíveis com este grupo</a:t>
            </a:r>
            <a:r>
              <a:rPr kumimoji="0" lang="en-US" sz="1800" b="1"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rPr>
              <a:t>.</a:t>
            </a:r>
            <a:endParaRPr kumimoji="0" lang="en-US" sz="24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pt-BR" dirty="0"/>
              <a:t>Esta é apenas uma lista parcial</a:t>
            </a:r>
            <a:r>
              <a:rPr lang="en-US" dirty="0"/>
              <a:t>.</a:t>
            </a:r>
          </a:p>
        </p:txBody>
      </p:sp>
      <p:pic>
        <p:nvPicPr>
          <p:cNvPr id="7" name="Picture 6">
            <a:extLst>
              <a:ext uri="{FF2B5EF4-FFF2-40B4-BE49-F238E27FC236}">
                <a16:creationId xmlns:a16="http://schemas.microsoft.com/office/drawing/2014/main" id="{38FE3230-0EF4-4F37-898B-419D7EECAC9F}"/>
              </a:ext>
            </a:extLst>
          </p:cNvPr>
          <p:cNvPicPr>
            <a:picLocks noChangeAspect="1"/>
          </p:cNvPicPr>
          <p:nvPr/>
        </p:nvPicPr>
        <p:blipFill rotWithShape="1">
          <a:blip r:embed="rId2"/>
          <a:srcRect t="8275" r="32478"/>
          <a:stretch/>
        </p:blipFill>
        <p:spPr>
          <a:xfrm>
            <a:off x="3255143" y="2227386"/>
            <a:ext cx="4312976" cy="3933700"/>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pt-BR" sz="2200" dirty="0"/>
              <a:t>Se escolheste o tema 1 Book Deep Dive, seleciona um livro. Caso contrário, esta opção ficará bloqueada</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7500" lnSpcReduction="20000"/>
          </a:bodyPr>
          <a:lstStyle/>
          <a:p>
            <a:r>
              <a:rPr lang="pt-BR" dirty="0"/>
              <a:t>Só pode ser escolhido um livro</a:t>
            </a:r>
            <a:r>
              <a:rPr lang="en-US" dirty="0"/>
              <a:t>.</a:t>
            </a:r>
          </a:p>
          <a:p>
            <a:r>
              <a:rPr lang="pt-BR" dirty="0"/>
              <a:t>Os livros disponíveis dependem da sua versão</a:t>
            </a:r>
            <a:r>
              <a:rPr lang="en-US" dirty="0"/>
              <a:t>.</a:t>
            </a:r>
          </a:p>
          <a:p>
            <a:pPr lvl="1"/>
            <a:r>
              <a:rPr lang="pt-BR" dirty="0"/>
              <a:t>O ecrã não é inteligente o suficiente para conhecer os livros disponíveis em cada versão</a:t>
            </a:r>
            <a:r>
              <a:rPr lang="en-US" dirty="0"/>
              <a:t>.  </a:t>
            </a:r>
          </a:p>
          <a:p>
            <a:pPr lvl="1"/>
            <a:r>
              <a:rPr lang="pt-BR" dirty="0"/>
              <a:t>Cabe-te a ti escolher um livro disponível na versão que escolheres</a:t>
            </a:r>
            <a:r>
              <a:rPr lang="en-US" dirty="0"/>
              <a:t>.</a:t>
            </a:r>
          </a:p>
          <a:p>
            <a:pPr lvl="2"/>
            <a:r>
              <a:rPr lang="pt-BR" dirty="0"/>
              <a:t>Por exemplo, se escolheste uma versão que é apenas do Novo Testamento, não escolhas aqui o Génesis</a:t>
            </a:r>
            <a:r>
              <a:rPr lang="en-US" dirty="0"/>
              <a:t>.</a:t>
            </a:r>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pt-BR" dirty="0"/>
              <a:t>Livros apócrifos não estão incluídos na lista. Apenas Génesis até Apocalipse</a:t>
            </a:r>
            <a:r>
              <a:rPr lang="en-US" dirty="0"/>
              <a:t>.</a:t>
            </a:r>
          </a:p>
        </p:txBody>
      </p:sp>
      <p:pic>
        <p:nvPicPr>
          <p:cNvPr id="7" name="Picture 6">
            <a:extLst>
              <a:ext uri="{FF2B5EF4-FFF2-40B4-BE49-F238E27FC236}">
                <a16:creationId xmlns:a16="http://schemas.microsoft.com/office/drawing/2014/main" id="{0BF5159F-D54E-4250-BDC4-B682E66238E4}"/>
              </a:ext>
            </a:extLst>
          </p:cNvPr>
          <p:cNvPicPr>
            <a:picLocks noChangeAspect="1"/>
          </p:cNvPicPr>
          <p:nvPr/>
        </p:nvPicPr>
        <p:blipFill rotWithShape="1">
          <a:blip r:embed="rId2"/>
          <a:srcRect l="50585" t="23949" r="18697" b="25136"/>
          <a:stretch/>
        </p:blipFill>
        <p:spPr>
          <a:xfrm>
            <a:off x="2684834" y="1047325"/>
            <a:ext cx="4469452" cy="3981875"/>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n-US" sz="3200" dirty="0" err="1"/>
              <a:t>Incluir</a:t>
            </a:r>
            <a:r>
              <a:rPr lang="en-US" sz="3200" dirty="0"/>
              <a:t> Escrituras</a:t>
            </a:r>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pt-BR" dirty="0"/>
              <a:t>Esta seleção está disponível apenas para versões sem direitos de autor</a:t>
            </a:r>
            <a:r>
              <a:rPr lang="en-US" dirty="0"/>
              <a:t>.</a:t>
            </a:r>
          </a:p>
          <a:p>
            <a:r>
              <a:rPr lang="en-US" dirty="0" err="1"/>
              <a:t>Escolha</a:t>
            </a:r>
            <a:r>
              <a:rPr lang="en-US" dirty="0"/>
              <a:t> entre:</a:t>
            </a:r>
          </a:p>
          <a:p>
            <a:pPr lvl="1"/>
            <a:r>
              <a:rPr lang="pt-BR" dirty="0"/>
              <a:t>Sim. Forneça as Escrituras – Inclua as escrituras no seu plano de leitura</a:t>
            </a:r>
            <a:r>
              <a:rPr lang="en-US" dirty="0"/>
              <a:t>.</a:t>
            </a:r>
          </a:p>
          <a:p>
            <a:pPr lvl="1"/>
            <a:r>
              <a:rPr lang="pt-BR" dirty="0"/>
              <a:t>Não. Forneça apenas um guia – Não inclua as escrituras</a:t>
            </a:r>
            <a:r>
              <a:rPr lang="en-US" dirty="0"/>
              <a:t>.</a:t>
            </a:r>
          </a:p>
          <a:p>
            <a:pPr lvl="2"/>
            <a:r>
              <a:rPr lang="pt-BR" dirty="0"/>
              <a:t>Esta opção inclui apenas os títulos diários (disponíveis em formato pdf)</a:t>
            </a:r>
            <a:r>
              <a:rPr lang="en-US" dirty="0"/>
              <a:t>.</a:t>
            </a:r>
          </a:p>
          <a:p>
            <a:pPr lvl="2"/>
            <a:r>
              <a:rPr lang="pt-BR" dirty="0"/>
              <a:t>Esta opção é para quem deseja usar a sua própria Bíblia em papel ou para versões da Bíblia sob direitos de autor atuais</a:t>
            </a:r>
            <a:r>
              <a:rPr lang="en-US" dirty="0"/>
              <a:t>.</a:t>
            </a:r>
          </a:p>
        </p:txBody>
      </p:sp>
      <p:pic>
        <p:nvPicPr>
          <p:cNvPr id="6" name="Picture 5">
            <a:extLst>
              <a:ext uri="{FF2B5EF4-FFF2-40B4-BE49-F238E27FC236}">
                <a16:creationId xmlns:a16="http://schemas.microsoft.com/office/drawing/2014/main" id="{6BA75057-3FF5-43FD-98E5-892AC68E1294}"/>
              </a:ext>
            </a:extLst>
          </p:cNvPr>
          <p:cNvPicPr>
            <a:picLocks noChangeAspect="1"/>
          </p:cNvPicPr>
          <p:nvPr/>
        </p:nvPicPr>
        <p:blipFill rotWithShape="1">
          <a:blip r:embed="rId2"/>
          <a:srcRect l="18192" t="34042" r="58351" b="47402"/>
          <a:stretch/>
        </p:blipFill>
        <p:spPr>
          <a:xfrm>
            <a:off x="2589211" y="920573"/>
            <a:ext cx="5407909" cy="2299282"/>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en-US" sz="2000" dirty="0" err="1"/>
              <a:t>Opcionalmente</a:t>
            </a:r>
            <a:r>
              <a:rPr lang="en-US" sz="2000" dirty="0"/>
              <a:t>, </a:t>
            </a:r>
            <a:r>
              <a:rPr lang="en-US" sz="2000" dirty="0" err="1"/>
              <a:t>selecione</a:t>
            </a:r>
            <a:r>
              <a:rPr lang="en-US" sz="2000" dirty="0"/>
              <a:t> </a:t>
            </a:r>
            <a:r>
              <a:rPr lang="en-US" sz="2000" dirty="0" err="1"/>
              <a:t>incluir</a:t>
            </a:r>
            <a:r>
              <a:rPr lang="en-US" sz="2000" dirty="0"/>
              <a:t> </a:t>
            </a:r>
            <a:r>
              <a:rPr lang="en-US" sz="2000" dirty="0" err="1"/>
              <a:t>Referências</a:t>
            </a:r>
            <a:r>
              <a:rPr lang="en-US" sz="2000" dirty="0"/>
              <a:t> </a:t>
            </a:r>
            <a:r>
              <a:rPr lang="en-US" sz="2000" dirty="0" err="1"/>
              <a:t>Cruzadas</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0000" lnSpcReduction="20000"/>
          </a:bodyPr>
          <a:lstStyle/>
          <a:p>
            <a:r>
              <a:rPr lang="pt-BR" altLang="en-US" dirty="0">
                <a:solidFill>
                  <a:srgbClr val="676768"/>
                </a:solidFill>
                <a:latin typeface="Poppins" panose="00000500000000000000" pitchFamily="2" charset="0"/>
                <a:cs typeface="Poppins" panose="00000500000000000000" pitchFamily="2" charset="0"/>
              </a:rPr>
              <a:t>Escolha entre abreviaturas e referências cruzadas das escrituras</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pPr lvl="1"/>
            <a:r>
              <a:rPr lang="pt-BR" altLang="en-US" dirty="0">
                <a:solidFill>
                  <a:srgbClr val="676768"/>
                </a:solidFill>
                <a:latin typeface="Poppins" panose="00000500000000000000" pitchFamily="2" charset="0"/>
                <a:cs typeface="Poppins" panose="00000500000000000000" pitchFamily="2" charset="0"/>
              </a:rPr>
              <a:t>Para o texto integral do verso, o WBP oferece referências ao Novo Testamento para versículos do Antigo Testamento e vice-versa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pPr lvl="1"/>
            <a:r>
              <a:rPr lang="pt-BR" altLang="en-US" dirty="0">
                <a:solidFill>
                  <a:srgbClr val="676768"/>
                </a:solidFill>
                <a:latin typeface="Poppins" panose="00000500000000000000" pitchFamily="2" charset="0"/>
                <a:cs typeface="Poppins" panose="00000500000000000000" pitchFamily="2" charset="0"/>
              </a:rPr>
              <a:t>Para abreviaturas, o WBP oferece todas as referências cruzadas ou referências ao Novo Testamento para versículos do Antigo Testamento e vice-versa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pt-BR" altLang="en-US" dirty="0">
                <a:solidFill>
                  <a:srgbClr val="676768"/>
                </a:solidFill>
                <a:latin typeface="Poppins" panose="00000500000000000000" pitchFamily="2" charset="0"/>
                <a:cs typeface="Poppins" panose="00000500000000000000" pitchFamily="2" charset="0"/>
              </a:rPr>
              <a:t>Referências cruzadas não estão disponíveis para versões protegidas por direitos de autor</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pt-BR" altLang="en-US" dirty="0">
                <a:solidFill>
                  <a:srgbClr val="676768"/>
                </a:solidFill>
                <a:latin typeface="Poppins" panose="00000500000000000000" pitchFamily="2" charset="0"/>
                <a:cs typeface="Poppins" panose="00000500000000000000" pitchFamily="2" charset="0"/>
              </a:rPr>
              <a:t>Incluir as Escrituras deve ser sim</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pt-BR" altLang="en-US" dirty="0">
                <a:solidFill>
                  <a:srgbClr val="676768"/>
                </a:solidFill>
                <a:latin typeface="Poppins" panose="00000500000000000000" pitchFamily="2" charset="0"/>
                <a:cs typeface="Poppins" panose="00000500000000000000" pitchFamily="2" charset="0"/>
              </a:rPr>
              <a:t>Se optar por ter Referências Cruzadas, a seleção de Parágrafo/Verso ficará bloqueada</a:t>
            </a:r>
            <a:r>
              <a:rPr lang="en-US" altLang="en-US" dirty="0">
                <a:solidFill>
                  <a:srgbClr val="676768"/>
                </a:solidFill>
                <a:latin typeface="Poppins" panose="00000500000000000000" pitchFamily="2" charset="0"/>
                <a:cs typeface="Poppins" panose="00000500000000000000" pitchFamily="2" charset="0"/>
              </a:rPr>
              <a:t>.</a:t>
            </a:r>
          </a:p>
          <a:p>
            <a:pPr lvl="1"/>
            <a:r>
              <a:rPr lang="pt-BR" altLang="en-US" dirty="0">
                <a:solidFill>
                  <a:srgbClr val="676768"/>
                </a:solidFill>
                <a:latin typeface="Poppins" panose="00000500000000000000" pitchFamily="2" charset="0"/>
                <a:cs typeface="Poppins" panose="00000500000000000000" pitchFamily="2" charset="0"/>
              </a:rPr>
              <a:t>Só funciona com o formato de verso</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pt-BR" sz="1100" dirty="0"/>
              <a:t>Google AI - Uma referência cruzada bíblica é uma nota que direciona o leitor para outro versículo ou passagem da Bíblia com um tema, palavra ou ideia relacionada, ajudando a ligar diferentes partes das escrituras e a melhorar a compreensão. Estas referências ligam conceitos, profecias e eventos relacionados, permitindo que uma passagem ilumine outra.</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pt-BR" dirty="0"/>
              <a:t>Veja as páginas seguintes para exemplos.</a:t>
            </a:r>
            <a:endParaRPr lang="en-US" dirty="0"/>
          </a:p>
        </p:txBody>
      </p:sp>
      <p:pic>
        <p:nvPicPr>
          <p:cNvPr id="6" name="Picture 5">
            <a:extLst>
              <a:ext uri="{FF2B5EF4-FFF2-40B4-BE49-F238E27FC236}">
                <a16:creationId xmlns:a16="http://schemas.microsoft.com/office/drawing/2014/main" id="{004617BB-2DCA-4379-BBFD-A87124E17A0D}"/>
              </a:ext>
            </a:extLst>
          </p:cNvPr>
          <p:cNvPicPr>
            <a:picLocks noChangeAspect="1"/>
          </p:cNvPicPr>
          <p:nvPr/>
        </p:nvPicPr>
        <p:blipFill rotWithShape="1">
          <a:blip r:embed="rId2"/>
          <a:srcRect l="39495" t="33153" r="36330" b="22167"/>
          <a:stretch/>
        </p:blipFill>
        <p:spPr>
          <a:xfrm>
            <a:off x="2998729" y="763296"/>
            <a:ext cx="2947481" cy="2928026"/>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6542788" cy="577675"/>
          </a:xfrm>
        </p:spPr>
        <p:txBody>
          <a:bodyPr>
            <a:normAutofit fontScale="90000"/>
          </a:bodyPr>
          <a:lstStyle/>
          <a:p>
            <a:r>
              <a:rPr lang="pt-BR" sz="2000" dirty="0"/>
              <a:t>Incluir Referência Cruzada – Exemplos de Abreviaturas</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BR" sz="1200" dirty="0"/>
              <a:t>Exemplo 2 – Abreviatura apenas para Testamento Oposto. Neste exemplo, existem apenas referências ao Antigo Testamento.</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BR" sz="1200" dirty="0"/>
              <a:t>Exemplo 1 – Todas as Abreviaturas. Neste exemplo, há referências ao Antigo e Novo Testamento.</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7038336" cy="577675"/>
          </a:xfrm>
        </p:spPr>
        <p:txBody>
          <a:bodyPr>
            <a:normAutofit fontScale="90000"/>
          </a:bodyPr>
          <a:lstStyle/>
          <a:p>
            <a:r>
              <a:rPr lang="pt-BR" sz="2000" dirty="0"/>
              <a:t>Incluir Referência Cruzada – Exemplos de Texto Completo</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BR" sz="1200" dirty="0"/>
              <a:t>Exemplo 4 – Referências cruzadas ao verso completo. Neste exemplo, existem apenas referências ao Antigo Testamento em formato de versículo.</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BR" sz="1200" dirty="0"/>
              <a:t>Exemplo 3 – Referências cruzadas ao verso completo. Neste exemplo, existem apenas referências ao Antigo Testamento em formato de parágrafo.</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pt-BR" dirty="0"/>
              <a:t>Bem-vindo aos Planos Bíblicos Mundiais</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pt-BR" dirty="0"/>
              <a:t>Instruções simples de seguir, passo a passo, em formato de diapositivos, para elaborar o seu Plano de Leitura da Bíblia personalizado.</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995C59-C0E5-4452-B9D5-E7575CFAA46E}"/>
              </a:ext>
            </a:extLst>
          </p:cNvPr>
          <p:cNvPicPr>
            <a:picLocks noChangeAspect="1"/>
          </p:cNvPicPr>
          <p:nvPr/>
        </p:nvPicPr>
        <p:blipFill rotWithShape="1">
          <a:blip r:embed="rId2"/>
          <a:srcRect l="61516" t="23949" r="18537" b="4799"/>
          <a:stretch/>
        </p:blipFill>
        <p:spPr>
          <a:xfrm>
            <a:off x="8317149" y="585657"/>
            <a:ext cx="3083543" cy="5920404"/>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en-US" sz="3200" dirty="0" err="1"/>
              <a:t>Duração</a:t>
            </a:r>
            <a:r>
              <a:rPr lang="en-US" sz="3200" dirty="0"/>
              <a:t> da </a:t>
            </a:r>
            <a:r>
              <a:rPr lang="en-US" sz="3200" dirty="0" err="1"/>
              <a:t>leitura</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lnSpcReduction="10000"/>
          </a:bodyPr>
          <a:lstStyle/>
          <a:p>
            <a:r>
              <a:rPr lang="pt-BR" dirty="0"/>
              <a:t>Escolha entre Tempo e Duração dos Capítulos</a:t>
            </a:r>
            <a:r>
              <a:rPr lang="en-US" dirty="0"/>
              <a:t>.</a:t>
            </a:r>
          </a:p>
          <a:p>
            <a:pPr lvl="1"/>
            <a:r>
              <a:rPr lang="pt-BR" dirty="0"/>
              <a:t>Escolha entre apenas 30 dias ou até 3 anos</a:t>
            </a:r>
            <a:r>
              <a:rPr lang="en-US" dirty="0"/>
              <a:t>.</a:t>
            </a:r>
          </a:p>
          <a:p>
            <a:pPr lvl="1"/>
            <a:r>
              <a:rPr lang="pt-BR" dirty="0"/>
              <a:t>Ou escolher entre 1 a 6 capítulos por dia</a:t>
            </a:r>
            <a:r>
              <a:rPr lang="en-US" dirty="0"/>
              <a:t>.</a:t>
            </a:r>
          </a:p>
          <a:p>
            <a:pPr lvl="2"/>
            <a:r>
              <a:rPr lang="pt-BR" dirty="0"/>
              <a:t>A duração dos capítulos depende da tradução que escolher. Existem 1189 capítulos numa Bíblia média de 66 livros</a:t>
            </a:r>
            <a:r>
              <a:rPr lang="en-US" dirty="0"/>
              <a:t>.</a:t>
            </a:r>
          </a:p>
          <a:p>
            <a:pPr lvl="3"/>
            <a:r>
              <a:rPr lang="pt-BR" dirty="0"/>
              <a:t>1 capítulo por dia = 1189 dias = 3,27 anos (3 anos, 3 meses)</a:t>
            </a:r>
            <a:r>
              <a:rPr lang="en-US" dirty="0"/>
              <a:t>.</a:t>
            </a:r>
          </a:p>
          <a:p>
            <a:pPr lvl="3"/>
            <a:r>
              <a:rPr lang="pt-BR" dirty="0"/>
              <a:t>2 Capítulos por dia = 595 dias = 1,63 anos (1 ano, 7 meses e meio)</a:t>
            </a:r>
            <a:r>
              <a:rPr lang="en-US" dirty="0"/>
              <a:t>.</a:t>
            </a:r>
          </a:p>
          <a:p>
            <a:pPr lvl="3"/>
            <a:r>
              <a:rPr lang="pt-BR" dirty="0"/>
              <a:t>3 capítulos por dia = 396 dias = 1,1 anos (1 ano, 1 mês)</a:t>
            </a:r>
            <a:r>
              <a:rPr lang="en-US" dirty="0"/>
              <a:t>.</a:t>
            </a:r>
          </a:p>
          <a:p>
            <a:pPr lvl="3"/>
            <a:r>
              <a:rPr lang="pt-BR" dirty="0"/>
              <a:t>4 Capítulos por dia = 297 dias = 0,81 anos (10 meses)</a:t>
            </a:r>
            <a:r>
              <a:rPr lang="en-US" dirty="0"/>
              <a:t>.</a:t>
            </a:r>
          </a:p>
          <a:p>
            <a:pPr lvl="3"/>
            <a:r>
              <a:rPr lang="pt-BR" dirty="0"/>
              <a:t>5 capítulos por dia = 237 dias = 0,65 anos (8 meses)</a:t>
            </a:r>
            <a:r>
              <a:rPr lang="en-US" dirty="0"/>
              <a:t>.</a:t>
            </a:r>
          </a:p>
          <a:p>
            <a:pPr lvl="3"/>
            <a:r>
              <a:rPr lang="pt-BR" dirty="0"/>
              <a:t>6 capítulos por dia = 198 dias = 0,54 anos (6 meses e meio)</a:t>
            </a:r>
            <a:r>
              <a:rPr lang="en-US" dirty="0"/>
              <a:t>.</a:t>
            </a:r>
          </a:p>
          <a:p>
            <a:pPr lvl="1"/>
            <a:r>
              <a:rPr lang="pt-BR" dirty="0"/>
              <a:t>Ou escolhe Personalizado se quiseres escolher a tua própria data de início e fim</a:t>
            </a:r>
            <a:r>
              <a:rPr lang="en-US" dirty="0"/>
              <a:t>.</a:t>
            </a:r>
          </a:p>
          <a:p>
            <a:pPr lvl="1"/>
            <a:endParaRPr lang="en-US" b="1" dirty="0"/>
          </a:p>
          <a:p>
            <a:pPr lvl="1"/>
            <a:r>
              <a:rPr lang="pt-BR" b="1" dirty="0"/>
              <a:t>Os comentários só estão disponíveis com a duração dos capítulos</a:t>
            </a:r>
            <a:r>
              <a:rPr lang="en-US" b="1" dirty="0"/>
              <a:t>.</a:t>
            </a:r>
          </a:p>
          <a:p>
            <a:pPr lvl="1"/>
            <a:r>
              <a:rPr lang="pt-BR" b="1" dirty="0"/>
              <a:t>As possíveis escolhas de duração dependem do tema que escolheres</a:t>
            </a:r>
            <a:r>
              <a:rPr lang="en-US" b="1" dirty="0"/>
              <a:t>.</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8129335" y="4220308"/>
            <a:ext cx="738554" cy="3985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n-US" dirty="0" err="1"/>
              <a:t>Frequência</a:t>
            </a:r>
            <a:r>
              <a:rPr lang="en-US" dirty="0"/>
              <a:t> de </a:t>
            </a:r>
            <a:r>
              <a:rPr lang="en-US" dirty="0" err="1"/>
              <a:t>Leitura</a:t>
            </a:r>
            <a:r>
              <a:rPr lang="en-US" dirty="0"/>
              <a:t> </a:t>
            </a:r>
            <a:r>
              <a:rPr lang="en-US" dirty="0" err="1"/>
              <a:t>Selecionada</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n-US" dirty="0" err="1"/>
              <a:t>Escolha</a:t>
            </a:r>
            <a:r>
              <a:rPr lang="en-US" dirty="0"/>
              <a:t> entre:</a:t>
            </a:r>
          </a:p>
          <a:p>
            <a:pPr lvl="1"/>
            <a:r>
              <a:rPr lang="en-US" dirty="0" err="1"/>
              <a:t>Todos</a:t>
            </a:r>
            <a:r>
              <a:rPr lang="en-US" dirty="0"/>
              <a:t> </a:t>
            </a:r>
            <a:r>
              <a:rPr lang="en-US" dirty="0" err="1"/>
              <a:t>os</a:t>
            </a:r>
            <a:r>
              <a:rPr lang="en-US" dirty="0"/>
              <a:t> </a:t>
            </a:r>
            <a:r>
              <a:rPr lang="en-US" dirty="0" err="1"/>
              <a:t>dias</a:t>
            </a:r>
            <a:r>
              <a:rPr lang="en-US" dirty="0"/>
              <a:t>.</a:t>
            </a:r>
          </a:p>
          <a:p>
            <a:pPr lvl="1"/>
            <a:r>
              <a:rPr lang="en-US" dirty="0"/>
              <a:t>Dia sim, </a:t>
            </a:r>
            <a:r>
              <a:rPr lang="en-US" dirty="0" err="1"/>
              <a:t>dia</a:t>
            </a:r>
            <a:r>
              <a:rPr lang="en-US" dirty="0"/>
              <a:t> </a:t>
            </a:r>
            <a:r>
              <a:rPr lang="en-US" dirty="0" err="1"/>
              <a:t>não</a:t>
            </a:r>
            <a:r>
              <a:rPr lang="en-US" dirty="0"/>
              <a:t>,.</a:t>
            </a:r>
          </a:p>
          <a:p>
            <a:pPr lvl="1"/>
            <a:r>
              <a:rPr lang="en-US" dirty="0"/>
              <a:t>1-6 </a:t>
            </a:r>
            <a:r>
              <a:rPr lang="en-US" dirty="0" err="1"/>
              <a:t>dias</a:t>
            </a:r>
            <a:r>
              <a:rPr lang="en-US" dirty="0"/>
              <a:t> por </a:t>
            </a:r>
            <a:r>
              <a:rPr lang="en-US" dirty="0" err="1"/>
              <a:t>semana</a:t>
            </a:r>
            <a:r>
              <a:rPr lang="en-US" dirty="0"/>
              <a:t>.</a:t>
            </a:r>
          </a:p>
          <a:p>
            <a:pPr lvl="2"/>
            <a:r>
              <a:rPr lang="en-US" dirty="0"/>
              <a:t>Estes </a:t>
            </a:r>
            <a:r>
              <a:rPr lang="en-US" dirty="0" err="1"/>
              <a:t>serão</a:t>
            </a:r>
            <a:r>
              <a:rPr lang="en-US" dirty="0"/>
              <a:t> </a:t>
            </a:r>
            <a:r>
              <a:rPr lang="en-US" dirty="0" err="1"/>
              <a:t>dias</a:t>
            </a:r>
            <a:r>
              <a:rPr lang="en-US" dirty="0"/>
              <a:t> </a:t>
            </a:r>
            <a:r>
              <a:rPr lang="en-US" dirty="0" err="1"/>
              <a:t>consecutivos</a:t>
            </a:r>
            <a:r>
              <a:rPr lang="en-US" dirty="0"/>
              <a:t>.</a:t>
            </a:r>
          </a:p>
          <a:p>
            <a:pPr lvl="3"/>
            <a:r>
              <a:rPr lang="pt-BR" dirty="0"/>
              <a:t>Se escolheres 3 dias por semana, vais ler durante três dias seguidos e ter 4 dias de folga</a:t>
            </a:r>
            <a:r>
              <a:rPr lang="en-US" dirty="0"/>
              <a:t>.</a:t>
            </a:r>
          </a:p>
        </p:txBody>
      </p:sp>
      <p:pic>
        <p:nvPicPr>
          <p:cNvPr id="6" name="Picture 5">
            <a:extLst>
              <a:ext uri="{FF2B5EF4-FFF2-40B4-BE49-F238E27FC236}">
                <a16:creationId xmlns:a16="http://schemas.microsoft.com/office/drawing/2014/main" id="{AB567EE4-2569-43F9-ADAC-2F064F3FF4E4}"/>
              </a:ext>
            </a:extLst>
          </p:cNvPr>
          <p:cNvPicPr>
            <a:picLocks noChangeAspect="1"/>
          </p:cNvPicPr>
          <p:nvPr/>
        </p:nvPicPr>
        <p:blipFill rotWithShape="1">
          <a:blip r:embed="rId2"/>
          <a:srcRect l="17473" t="24246" r="51330" b="37209"/>
          <a:stretch/>
        </p:blipFill>
        <p:spPr>
          <a:xfrm>
            <a:off x="2589212" y="1109950"/>
            <a:ext cx="4641810" cy="3082671"/>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dirty="0" err="1"/>
              <a:t>Leituras</a:t>
            </a:r>
            <a:r>
              <a:rPr lang="en-US" dirty="0"/>
              <a:t> </a:t>
            </a:r>
            <a:r>
              <a:rPr lang="en-US" dirty="0" err="1"/>
              <a:t>Selecionadas</a:t>
            </a:r>
            <a:r>
              <a:rPr lang="en-US" dirty="0"/>
              <a:t> por Dia</a:t>
            </a:r>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Escolha</a:t>
            </a:r>
            <a:r>
              <a:rPr lang="en-US" dirty="0"/>
              <a:t> entre:</a:t>
            </a:r>
          </a:p>
          <a:p>
            <a:pPr lvl="1"/>
            <a:r>
              <a:rPr lang="pt-BR" dirty="0"/>
              <a:t>Uma vez por dia (a.m. ou p.m.)</a:t>
            </a:r>
            <a:r>
              <a:rPr lang="en-US" dirty="0"/>
              <a:t>.</a:t>
            </a:r>
          </a:p>
          <a:p>
            <a:pPr lvl="1"/>
            <a:r>
              <a:rPr lang="pt-BR" dirty="0"/>
              <a:t>Duas vezes por dia (da manhã e da tarde)</a:t>
            </a:r>
            <a:r>
              <a:rPr lang="en-US" dirty="0"/>
              <a:t>.</a:t>
            </a:r>
          </a:p>
          <a:p>
            <a:pPr lvl="2"/>
            <a:r>
              <a:rPr lang="pt-BR" dirty="0"/>
              <a:t>As leituras diárias serão divididas de forma equilibrada entre a manhã e a tarde.</a:t>
            </a:r>
            <a:endParaRPr lang="en-US" dirty="0"/>
          </a:p>
        </p:txBody>
      </p:sp>
      <p:pic>
        <p:nvPicPr>
          <p:cNvPr id="5" name="Picture 4">
            <a:extLst>
              <a:ext uri="{FF2B5EF4-FFF2-40B4-BE49-F238E27FC236}">
                <a16:creationId xmlns:a16="http://schemas.microsoft.com/office/drawing/2014/main" id="{223FEC83-D158-42EB-9908-70EA3CDB1BFB}"/>
              </a:ext>
            </a:extLst>
          </p:cNvPr>
          <p:cNvPicPr>
            <a:picLocks noChangeAspect="1"/>
          </p:cNvPicPr>
          <p:nvPr/>
        </p:nvPicPr>
        <p:blipFill rotWithShape="1">
          <a:blip r:embed="rId2"/>
          <a:srcRect l="50000" t="24097" r="18856" b="57199"/>
          <a:stretch/>
        </p:blipFill>
        <p:spPr>
          <a:xfrm>
            <a:off x="2589212" y="1566152"/>
            <a:ext cx="6343446" cy="2047674"/>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pt-BR" sz="3000" dirty="0"/>
              <a:t>Selecionar Formato de Parágrafo ou Verso</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normAutofit fontScale="92500"/>
          </a:bodyPr>
          <a:lstStyle/>
          <a:p>
            <a:r>
              <a:rPr lang="en-US" dirty="0" err="1"/>
              <a:t>Exemplo</a:t>
            </a:r>
            <a:r>
              <a:rPr lang="en-US" dirty="0"/>
              <a:t> de </a:t>
            </a:r>
            <a:r>
              <a:rPr lang="en-US" dirty="0" err="1"/>
              <a:t>Parágrafo</a:t>
            </a:r>
            <a:r>
              <a:rPr lang="en-US" dirty="0"/>
              <a:t>.</a:t>
            </a:r>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Exemplo</a:t>
            </a:r>
            <a:r>
              <a:rPr lang="en-US" dirty="0"/>
              <a:t> de </a:t>
            </a:r>
            <a:r>
              <a:rPr lang="en-US" dirty="0" err="1"/>
              <a:t>versículo</a:t>
            </a:r>
            <a:r>
              <a:rPr lang="en-US" dirty="0"/>
              <a:t>.</a:t>
            </a:r>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pt-BR" dirty="0"/>
              <a:t>Se optar por ter referências cruzadas, o formato do verso será automaticamente selecionado</a:t>
            </a:r>
            <a:r>
              <a:rPr lang="en-US" dirty="0"/>
              <a:t>.</a:t>
            </a:r>
          </a:p>
        </p:txBody>
      </p:sp>
      <p:pic>
        <p:nvPicPr>
          <p:cNvPr id="5" name="Picture 4">
            <a:extLst>
              <a:ext uri="{FF2B5EF4-FFF2-40B4-BE49-F238E27FC236}">
                <a16:creationId xmlns:a16="http://schemas.microsoft.com/office/drawing/2014/main" id="{A2137075-CC4C-4D23-A6B1-17505CD3C15A}"/>
              </a:ext>
            </a:extLst>
          </p:cNvPr>
          <p:cNvPicPr>
            <a:picLocks noChangeAspect="1"/>
          </p:cNvPicPr>
          <p:nvPr/>
        </p:nvPicPr>
        <p:blipFill rotWithShape="1">
          <a:blip r:embed="rId4"/>
          <a:srcRect l="17553" t="34191" r="51688" b="46880"/>
          <a:stretch/>
        </p:blipFill>
        <p:spPr>
          <a:xfrm>
            <a:off x="3424135" y="911218"/>
            <a:ext cx="5509028" cy="1822256"/>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pt-BR" sz="2400" dirty="0"/>
              <a:t>Inclua Comentários - Selecione um comentário capítulo a capítulo para incluir no seu plano.</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pt-BR" sz="1200" dirty="0"/>
              <a:t>Comentários capítulo a capítulo só estão disponíveis com o primeiro grupo de temas e apenas se selecionar a duração de um capítulo.</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pt-BR" dirty="0"/>
              <a:t>Os comentários estão agrupados alfabeticamente por língua</a:t>
            </a:r>
            <a:r>
              <a:rPr lang="en-US" dirty="0"/>
              <a:t>.</a:t>
            </a:r>
          </a:p>
          <a:p>
            <a:r>
              <a:rPr lang="pt-BR" dirty="0"/>
              <a:t>Selecione entre 155 comentários em 15 línguas</a:t>
            </a:r>
            <a:r>
              <a:rPr lang="en-US" dirty="0"/>
              <a:t>.</a:t>
            </a:r>
          </a:p>
          <a:p>
            <a:pPr lvl="1"/>
            <a:r>
              <a:rPr lang="pt-BR" dirty="0"/>
              <a:t>Isto é opcional. Se não desejar um comentário, deixe como Nenhum</a:t>
            </a:r>
            <a:r>
              <a:rPr lang="en-US" dirty="0"/>
              <a:t>.</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pt-BR" dirty="0"/>
              <a:t>Selecione por Dia, Data ou Ambos</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1" y="4138246"/>
            <a:ext cx="9259077" cy="2278529"/>
          </a:xfrm>
        </p:spPr>
        <p:txBody>
          <a:bodyPr/>
          <a:lstStyle/>
          <a:p>
            <a:r>
              <a:rPr lang="pt-BR" dirty="0"/>
              <a:t>Por dia – Exemplo – Dia 1, Dia 2, etc</a:t>
            </a:r>
            <a:r>
              <a:rPr lang="en-US" dirty="0"/>
              <a:t>.</a:t>
            </a:r>
          </a:p>
          <a:p>
            <a:r>
              <a:rPr lang="pt-BR" dirty="0"/>
              <a:t>Por Data – Exemplo – 1 de janeiro, 2 de janeiro, etc</a:t>
            </a:r>
            <a:r>
              <a:rPr lang="en-US" dirty="0"/>
              <a:t>.</a:t>
            </a:r>
          </a:p>
          <a:p>
            <a:r>
              <a:rPr lang="pt-BR" dirty="0"/>
              <a:t>Por Dia e Data – O cabeçalho mostrará ambos com o Dia em primeiro lugar</a:t>
            </a:r>
            <a:r>
              <a:rPr lang="en-US" dirty="0"/>
              <a:t>.</a:t>
            </a:r>
          </a:p>
          <a:p>
            <a:r>
              <a:rPr lang="pt-BR" dirty="0"/>
              <a:t>Por Data e Dia - O cabeçalho mostrará ambos com a Data em primeiro lugar</a:t>
            </a:r>
            <a:r>
              <a:rPr lang="en-US" dirty="0"/>
              <a:t>.</a:t>
            </a:r>
          </a:p>
        </p:txBody>
      </p:sp>
      <p:pic>
        <p:nvPicPr>
          <p:cNvPr id="6" name="Picture 5">
            <a:extLst>
              <a:ext uri="{FF2B5EF4-FFF2-40B4-BE49-F238E27FC236}">
                <a16:creationId xmlns:a16="http://schemas.microsoft.com/office/drawing/2014/main" id="{4FFC7CD9-7FD2-4274-B79D-3EBD6158EF4E}"/>
              </a:ext>
            </a:extLst>
          </p:cNvPr>
          <p:cNvPicPr>
            <a:picLocks noChangeAspect="1"/>
          </p:cNvPicPr>
          <p:nvPr/>
        </p:nvPicPr>
        <p:blipFill rotWithShape="1">
          <a:blip r:embed="rId2"/>
          <a:srcRect l="17633" t="24839" r="58910" b="50000"/>
          <a:stretch/>
        </p:blipFill>
        <p:spPr>
          <a:xfrm>
            <a:off x="2723744" y="1441938"/>
            <a:ext cx="4260715" cy="2456432"/>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1" y="190704"/>
            <a:ext cx="9494105" cy="739657"/>
          </a:xfrm>
        </p:spPr>
        <p:txBody>
          <a:bodyPr>
            <a:noAutofit/>
          </a:bodyPr>
          <a:lstStyle/>
          <a:p>
            <a:r>
              <a:rPr lang="pt-BR" sz="2000" dirty="0"/>
              <a:t>Clique no calendário para escolher a data de início da leitura. Se escolheu Duração Personalizada, escolha uma data de término da leitura</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pt-BR" dirty="0"/>
              <a:t>Só introduz um valor se escolher Duração Personalizada.</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BR" sz="2000" dirty="0"/>
              <a:t>A Data de Término da Leitura será não selecionável, a menos que selecione Duração Personalizada no menu suspenso Duração</a:t>
            </a:r>
            <a:r>
              <a:rPr lang="en-US" sz="2000" dirty="0"/>
              <a:t>.</a:t>
            </a:r>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pt-BR" dirty="0"/>
              <a:t>A Data de Início é obrigatória mesmo que escolha um cabeçalho de Dia</a:t>
            </a:r>
            <a:r>
              <a:rPr lang="en-US" dirty="0"/>
              <a:t>.</a:t>
            </a:r>
          </a:p>
        </p:txBody>
      </p:sp>
      <p:pic>
        <p:nvPicPr>
          <p:cNvPr id="4" name="Picture 3">
            <a:extLst>
              <a:ext uri="{FF2B5EF4-FFF2-40B4-BE49-F238E27FC236}">
                <a16:creationId xmlns:a16="http://schemas.microsoft.com/office/drawing/2014/main" id="{6D83B6A2-71B4-4027-8D4B-45535ACFDDC8}"/>
              </a:ext>
            </a:extLst>
          </p:cNvPr>
          <p:cNvPicPr>
            <a:picLocks noChangeAspect="1"/>
          </p:cNvPicPr>
          <p:nvPr/>
        </p:nvPicPr>
        <p:blipFill rotWithShape="1">
          <a:blip r:embed="rId4"/>
          <a:srcRect l="38936" t="34339" r="40399" b="56211"/>
          <a:stretch/>
        </p:blipFill>
        <p:spPr>
          <a:xfrm>
            <a:off x="1628500" y="1157729"/>
            <a:ext cx="3964760" cy="974492"/>
          </a:xfrm>
          <a:prstGeom prst="rect">
            <a:avLst/>
          </a:prstGeom>
        </p:spPr>
      </p:pic>
      <p:pic>
        <p:nvPicPr>
          <p:cNvPr id="7" name="Picture 6">
            <a:extLst>
              <a:ext uri="{FF2B5EF4-FFF2-40B4-BE49-F238E27FC236}">
                <a16:creationId xmlns:a16="http://schemas.microsoft.com/office/drawing/2014/main" id="{3E1EA8E4-BC42-4AC2-80FA-29E3C90CB8B6}"/>
              </a:ext>
            </a:extLst>
          </p:cNvPr>
          <p:cNvPicPr>
            <a:picLocks noChangeAspect="1"/>
          </p:cNvPicPr>
          <p:nvPr/>
        </p:nvPicPr>
        <p:blipFill rotWithShape="1">
          <a:blip r:embed="rId4"/>
          <a:srcRect l="61117" t="34191" r="18139" b="54522"/>
          <a:stretch/>
        </p:blipFill>
        <p:spPr>
          <a:xfrm>
            <a:off x="6353725" y="1008503"/>
            <a:ext cx="3980068" cy="1163963"/>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pt-BR" dirty="0"/>
              <a:t>Selecione o formato do eBook</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pt-BR" dirty="0"/>
              <a:t>Só selecionável se Incluir Escrituras for Sim</a:t>
            </a:r>
            <a:r>
              <a:rPr lang="en-US" dirty="0"/>
              <a:t>.</a:t>
            </a:r>
          </a:p>
          <a:p>
            <a:r>
              <a:rPr lang="pt-BR" dirty="0"/>
              <a:t>A sua escolha depende do leitor digital que pretende usar</a:t>
            </a:r>
            <a:r>
              <a:rPr lang="en-US" dirty="0"/>
              <a:t>.  </a:t>
            </a:r>
          </a:p>
          <a:p>
            <a:pPr lvl="1"/>
            <a:r>
              <a:rPr lang="pt-BR" dirty="0"/>
              <a:t>PDF – Um formato universal utilizado por navegadores web e pela maioria dos outros leitores eletrónicos</a:t>
            </a:r>
            <a:r>
              <a:rPr lang="en-US" dirty="0"/>
              <a:t>.</a:t>
            </a:r>
          </a:p>
          <a:p>
            <a:pPr lvl="1"/>
            <a:r>
              <a:rPr lang="pt-BR" dirty="0"/>
              <a:t>EPUB – Esta seleção é utilizada na aplicação Barnes and Noble Nook, na aplicação Amazon Kindle e na maioria das outras aplicações de leitores eletrónicos</a:t>
            </a:r>
            <a:r>
              <a:rPr lang="en-US" dirty="0"/>
              <a:t>.</a:t>
            </a:r>
          </a:p>
          <a:p>
            <a:pPr lvl="2"/>
            <a:r>
              <a:rPr lang="pt-BR" dirty="0"/>
              <a:t>O ficheiro do eBook EPUB é significativamente mais pequeno em tamanho</a:t>
            </a:r>
            <a:r>
              <a:rPr lang="en-US" dirty="0"/>
              <a:t>.</a:t>
            </a:r>
          </a:p>
          <a:p>
            <a:pPr marL="0" indent="0">
              <a:buNone/>
            </a:pPr>
            <a:endParaRPr lang="en-US" dirty="0"/>
          </a:p>
          <a:p>
            <a:pPr marL="0" indent="0">
              <a:buNone/>
            </a:pPr>
            <a:r>
              <a:rPr lang="pt-BR" dirty="0"/>
              <a:t>Só pode escolher uma destas. Se quiser ter o seu plano de leitura noutro formato (como txt, docx, mobi, etc.), informe-nos na caixa de texto Inserir Pedidos Adicionais Aqui e tentaremos acomodar</a:t>
            </a:r>
            <a:r>
              <a:rPr lang="en-US" dirty="0"/>
              <a:t>.</a:t>
            </a:r>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pt-BR" dirty="0"/>
              <a:t>Se incluires escrituras, escolhe entre PDF e Epub</a:t>
            </a:r>
            <a:r>
              <a:rPr lang="en-US" dirty="0"/>
              <a:t>.</a:t>
            </a:r>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pt-BR" dirty="0"/>
              <a:t>Se a sua versão estiver protegida por direitos de autor ou se selecionou um guia, esta seleção ficará bloqueada, sendo o PDF Chart o padrão.</a:t>
            </a:r>
            <a:endParaRPr lang="en-US" dirty="0"/>
          </a:p>
        </p:txBody>
      </p:sp>
      <p:pic>
        <p:nvPicPr>
          <p:cNvPr id="5" name="Picture 4">
            <a:extLst>
              <a:ext uri="{FF2B5EF4-FFF2-40B4-BE49-F238E27FC236}">
                <a16:creationId xmlns:a16="http://schemas.microsoft.com/office/drawing/2014/main" id="{5284E56A-7662-4932-9C00-2C720A8FC4D3}"/>
              </a:ext>
            </a:extLst>
          </p:cNvPr>
          <p:cNvPicPr>
            <a:picLocks noChangeAspect="1"/>
          </p:cNvPicPr>
          <p:nvPr/>
        </p:nvPicPr>
        <p:blipFill rotWithShape="1">
          <a:blip r:embed="rId2"/>
          <a:srcRect l="17713" t="26027" r="51090" b="53340"/>
          <a:stretch/>
        </p:blipFill>
        <p:spPr>
          <a:xfrm>
            <a:off x="1673156" y="939332"/>
            <a:ext cx="3803515" cy="1352146"/>
          </a:xfrm>
          <a:prstGeom prst="rect">
            <a:avLst/>
          </a:prstGeom>
        </p:spPr>
      </p:pic>
      <p:pic>
        <p:nvPicPr>
          <p:cNvPr id="9" name="Picture 8">
            <a:extLst>
              <a:ext uri="{FF2B5EF4-FFF2-40B4-BE49-F238E27FC236}">
                <a16:creationId xmlns:a16="http://schemas.microsoft.com/office/drawing/2014/main" id="{EC97F800-72BE-4AEB-9DF0-D72127D289E1}"/>
              </a:ext>
            </a:extLst>
          </p:cNvPr>
          <p:cNvPicPr>
            <a:picLocks noChangeAspect="1"/>
          </p:cNvPicPr>
          <p:nvPr/>
        </p:nvPicPr>
        <p:blipFill rotWithShape="1">
          <a:blip r:embed="rId3"/>
          <a:srcRect l="17154" t="34394" r="51011" b="54986"/>
          <a:stretch/>
        </p:blipFill>
        <p:spPr>
          <a:xfrm>
            <a:off x="5515583" y="1247068"/>
            <a:ext cx="5824684" cy="1044410"/>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a:bodyPr>
          <a:lstStyle/>
          <a:p>
            <a:r>
              <a:rPr lang="pt-BR" sz="2800" dirty="0"/>
              <a:t>Fonte opcional para versículos onde Jesus fala</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a:bodyPr>
          <a:lstStyle/>
          <a:p>
            <a:r>
              <a:rPr lang="pt-BR" dirty="0"/>
              <a:t>O versículo inteiro, onde Jesus fala, pode opcionalmente estar em fonte vermelha ou a negrito e itálico</a:t>
            </a:r>
            <a:r>
              <a:rPr lang="en-US" dirty="0"/>
              <a:t>.</a:t>
            </a:r>
          </a:p>
          <a:p>
            <a:pPr lvl="1"/>
            <a:r>
              <a:rPr lang="pt-BR" dirty="0"/>
              <a:t>Evite esta seleção ou selecione Nenhum para usar a fonte padrão</a:t>
            </a:r>
            <a:r>
              <a:rPr lang="en-US" dirty="0"/>
              <a:t>.</a:t>
            </a:r>
          </a:p>
          <a:p>
            <a:r>
              <a:rPr lang="pt-BR" dirty="0"/>
              <a:t>Esta opção só está disponível se Incluir Escrituras</a:t>
            </a:r>
            <a:r>
              <a:rPr lang="en-US" dirty="0"/>
              <a:t>.</a:t>
            </a:r>
          </a:p>
          <a:p>
            <a:r>
              <a:rPr lang="pt-BR" dirty="0"/>
              <a:t>O texto de referência cruzada é excluído das fontes opcionais</a:t>
            </a:r>
            <a:r>
              <a:rPr lang="en-US" dirty="0"/>
              <a:t>.</a:t>
            </a:r>
          </a:p>
        </p:txBody>
      </p:sp>
      <p:pic>
        <p:nvPicPr>
          <p:cNvPr id="6" name="Picture 5">
            <a:extLst>
              <a:ext uri="{FF2B5EF4-FFF2-40B4-BE49-F238E27FC236}">
                <a16:creationId xmlns:a16="http://schemas.microsoft.com/office/drawing/2014/main" id="{D7DA4989-EC9A-4338-A3CA-2E604F5C6F1D}"/>
              </a:ext>
            </a:extLst>
          </p:cNvPr>
          <p:cNvPicPr>
            <a:picLocks noChangeAspect="1"/>
          </p:cNvPicPr>
          <p:nvPr/>
        </p:nvPicPr>
        <p:blipFill rotWithShape="1">
          <a:blip r:embed="rId2"/>
          <a:srcRect l="50000" t="25433" r="17899" b="52449"/>
          <a:stretch/>
        </p:blipFill>
        <p:spPr>
          <a:xfrm>
            <a:off x="2589211" y="1072661"/>
            <a:ext cx="6139369" cy="2273653"/>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pt-BR" dirty="0"/>
              <a:t>Opcional: Selecionar Não se desejar não receber emails da WBP no futuro</a:t>
            </a:r>
            <a:endParaRPr lang="en-US" dirty="0"/>
          </a:p>
        </p:txBody>
      </p:sp>
      <p:pic>
        <p:nvPicPr>
          <p:cNvPr id="4" name="Picture 3">
            <a:extLst>
              <a:ext uri="{FF2B5EF4-FFF2-40B4-BE49-F238E27FC236}">
                <a16:creationId xmlns:a16="http://schemas.microsoft.com/office/drawing/2014/main" id="{528228A9-302D-4EFE-9691-A895173911AA}"/>
              </a:ext>
            </a:extLst>
          </p:cNvPr>
          <p:cNvPicPr>
            <a:picLocks noChangeAspect="1"/>
          </p:cNvPicPr>
          <p:nvPr/>
        </p:nvPicPr>
        <p:blipFill rotWithShape="1">
          <a:blip r:embed="rId2"/>
          <a:srcRect l="17552" t="35676" r="51331" b="44778"/>
          <a:stretch/>
        </p:blipFill>
        <p:spPr>
          <a:xfrm>
            <a:off x="2694561" y="1770434"/>
            <a:ext cx="7289365" cy="2461098"/>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DAD2428-FA88-44C9-AFB1-8D8209418A02}"/>
              </a:ext>
            </a:extLst>
          </p:cNvPr>
          <p:cNvPicPr>
            <a:picLocks noChangeAspect="1"/>
          </p:cNvPicPr>
          <p:nvPr/>
        </p:nvPicPr>
        <p:blipFill rotWithShape="1">
          <a:blip r:embed="rId2"/>
          <a:srcRect l="2474" t="13557" r="13988" b="56012"/>
          <a:stretch/>
        </p:blipFill>
        <p:spPr>
          <a:xfrm>
            <a:off x="447471" y="1733893"/>
            <a:ext cx="11464493" cy="2244719"/>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pt-BR" sz="3200" dirty="0"/>
              <a:t>Navegue até à página de Pedido de EBook</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821615" y="1880423"/>
            <a:ext cx="1193975"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840736" y="1270823"/>
            <a:ext cx="244532"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pt-BR" dirty="0"/>
              <a:t>Opcional: Insira aqui quaisquer pedidos adicionais</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lnSpcReduction="10000"/>
          </a:bodyPr>
          <a:lstStyle/>
          <a:p>
            <a:r>
              <a:rPr lang="pt-BR" dirty="0"/>
              <a:t>Pode fazer qualquer pedido adicional na caixa de texto em formato livre</a:t>
            </a:r>
            <a:r>
              <a:rPr lang="en-US" dirty="0"/>
              <a:t>.  </a:t>
            </a:r>
          </a:p>
          <a:p>
            <a:r>
              <a:rPr lang="pt-BR" dirty="0"/>
              <a:t>Por exemplo, pode querer o seu plano de leitura em vários formatos ou num formato diferente do listado. Acomodaremos qualquer pedido, se possível.</a:t>
            </a:r>
            <a:r>
              <a:rPr lang="en-US" dirty="0"/>
              <a:t>. </a:t>
            </a:r>
          </a:p>
          <a:p>
            <a:r>
              <a:rPr lang="pt-BR" dirty="0"/>
              <a:t>Pode querer misturar e combinar. Selecione o Antigo Testamento de uma versão e o Novo Testamento de outra, por exemplo</a:t>
            </a:r>
            <a:r>
              <a:rPr lang="en-US" dirty="0"/>
              <a:t>.</a:t>
            </a:r>
          </a:p>
          <a:p>
            <a:pPr lvl="1"/>
            <a:r>
              <a:rPr lang="pt-BR" dirty="0"/>
              <a:t>Isto pode ser feito através do pedido adicional ou envie-nos uma mensagem a partir da nossa página de Contacto.</a:t>
            </a:r>
            <a:r>
              <a:rPr lang="en-US" dirty="0"/>
              <a:t>.</a:t>
            </a:r>
          </a:p>
          <a:p>
            <a:pPr lvl="1"/>
            <a:r>
              <a:rPr lang="pt-BR" dirty="0"/>
              <a:t>Este tipo de pedido demora um pouco mais a processar da nossa parte</a:t>
            </a:r>
            <a:r>
              <a:rPr lang="en-US" dirty="0"/>
              <a:t>. </a:t>
            </a:r>
          </a:p>
        </p:txBody>
      </p:sp>
      <p:pic>
        <p:nvPicPr>
          <p:cNvPr id="5" name="Picture 4">
            <a:extLst>
              <a:ext uri="{FF2B5EF4-FFF2-40B4-BE49-F238E27FC236}">
                <a16:creationId xmlns:a16="http://schemas.microsoft.com/office/drawing/2014/main" id="{FA3901B1-182E-4B80-9FED-AA23E74CEB25}"/>
              </a:ext>
            </a:extLst>
          </p:cNvPr>
          <p:cNvPicPr>
            <a:picLocks noChangeAspect="1"/>
          </p:cNvPicPr>
          <p:nvPr/>
        </p:nvPicPr>
        <p:blipFill rotWithShape="1">
          <a:blip r:embed="rId2"/>
          <a:srcRect l="50000" t="34933" r="18458" b="53637"/>
          <a:stretch/>
        </p:blipFill>
        <p:spPr>
          <a:xfrm>
            <a:off x="2939409" y="1994171"/>
            <a:ext cx="6576342" cy="1280890"/>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pt-BR" dirty="0"/>
              <a:t>Por favor, diga-nos como soube falar de nós e se é a sua primeira vez a ler a Bíblia</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fontScale="850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t-BR" sz="2000" dirty="0"/>
              <a:t>Esta informação vai ajudar-nos a chegar ao maior número possível de pessoas</a:t>
            </a:r>
            <a:r>
              <a:rPr lang="en-US" sz="2000" dirty="0"/>
              <a:t>.</a:t>
            </a:r>
          </a:p>
        </p:txBody>
      </p:sp>
      <p:pic>
        <p:nvPicPr>
          <p:cNvPr id="5" name="Picture 4">
            <a:extLst>
              <a:ext uri="{FF2B5EF4-FFF2-40B4-BE49-F238E27FC236}">
                <a16:creationId xmlns:a16="http://schemas.microsoft.com/office/drawing/2014/main" id="{D43F1535-719D-48AC-B8CA-B21D2F700862}"/>
              </a:ext>
            </a:extLst>
          </p:cNvPr>
          <p:cNvPicPr>
            <a:picLocks noChangeAspect="1"/>
          </p:cNvPicPr>
          <p:nvPr/>
        </p:nvPicPr>
        <p:blipFill rotWithShape="1">
          <a:blip r:embed="rId2"/>
          <a:srcRect l="17155" t="45621" r="48457" b="36566"/>
          <a:stretch/>
        </p:blipFill>
        <p:spPr>
          <a:xfrm>
            <a:off x="2592925" y="1905000"/>
            <a:ext cx="8111557" cy="2258438"/>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en-US" dirty="0"/>
              <a:t>Clique em Submeter</a:t>
            </a:r>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pt-BR" dirty="0"/>
              <a:t>Se preencheu o formulário completamente sem falhar uma seleção obrigatória, será encaminhado para a página de confirmação</a:t>
            </a:r>
            <a:r>
              <a:rPr lang="en-US" dirty="0"/>
              <a:t>.</a:t>
            </a:r>
          </a:p>
          <a:p>
            <a:r>
              <a:rPr lang="pt-BR" dirty="0"/>
              <a:t>Se falhar uma seleção, será solicitado a preencher o campo ou a fazer uma seleção</a:t>
            </a:r>
            <a:r>
              <a:rPr lang="en-US" dirty="0"/>
              <a:t>.  </a:t>
            </a:r>
          </a:p>
        </p:txBody>
      </p:sp>
      <p:pic>
        <p:nvPicPr>
          <p:cNvPr id="7" name="Picture 6">
            <a:extLst>
              <a:ext uri="{FF2B5EF4-FFF2-40B4-BE49-F238E27FC236}">
                <a16:creationId xmlns:a16="http://schemas.microsoft.com/office/drawing/2014/main" id="{6E760B88-A541-4714-AC01-2B885F341D3B}"/>
              </a:ext>
            </a:extLst>
          </p:cNvPr>
          <p:cNvPicPr>
            <a:picLocks noChangeAspect="1"/>
          </p:cNvPicPr>
          <p:nvPr/>
        </p:nvPicPr>
        <p:blipFill rotWithShape="1">
          <a:blip r:embed="rId2"/>
          <a:srcRect l="17155" t="65661" r="73670" b="26620"/>
          <a:stretch/>
        </p:blipFill>
        <p:spPr>
          <a:xfrm>
            <a:off x="2589212" y="1301261"/>
            <a:ext cx="2715614" cy="1227929"/>
          </a:xfrm>
          <a:prstGeom prst="rect">
            <a:avLst/>
          </a:prstGeom>
        </p:spPr>
      </p:pic>
      <p:pic>
        <p:nvPicPr>
          <p:cNvPr id="8" name="Picture 7">
            <a:extLst>
              <a:ext uri="{FF2B5EF4-FFF2-40B4-BE49-F238E27FC236}">
                <a16:creationId xmlns:a16="http://schemas.microsoft.com/office/drawing/2014/main" id="{B3271268-34F1-4BDD-811D-9D948D4A2197}"/>
              </a:ext>
            </a:extLst>
          </p:cNvPr>
          <p:cNvPicPr>
            <a:picLocks noChangeAspect="1"/>
          </p:cNvPicPr>
          <p:nvPr/>
        </p:nvPicPr>
        <p:blipFill rotWithShape="1">
          <a:blip r:embed="rId3"/>
          <a:srcRect l="50000" t="44890" r="17899" b="40129"/>
          <a:stretch/>
        </p:blipFill>
        <p:spPr>
          <a:xfrm>
            <a:off x="3076177" y="4242191"/>
            <a:ext cx="6396400" cy="1604504"/>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en-US" sz="2000" dirty="0" err="1"/>
              <a:t>Página</a:t>
            </a:r>
            <a:r>
              <a:rPr lang="en-US" sz="2000" dirty="0"/>
              <a:t> de </a:t>
            </a:r>
            <a:r>
              <a:rPr lang="en-US" sz="2000" dirty="0" err="1"/>
              <a:t>Confirmação</a:t>
            </a:r>
            <a:endParaRPr lang="en-US" sz="2000" dirty="0"/>
          </a:p>
        </p:txBody>
      </p:sp>
      <p:pic>
        <p:nvPicPr>
          <p:cNvPr id="4" name="Picture 3">
            <a:extLst>
              <a:ext uri="{FF2B5EF4-FFF2-40B4-BE49-F238E27FC236}">
                <a16:creationId xmlns:a16="http://schemas.microsoft.com/office/drawing/2014/main" id="{BF175647-92C3-4AEE-979B-3AF01FB4E68C}"/>
              </a:ext>
            </a:extLst>
          </p:cNvPr>
          <p:cNvPicPr>
            <a:picLocks noChangeAspect="1"/>
          </p:cNvPicPr>
          <p:nvPr/>
        </p:nvPicPr>
        <p:blipFill rotWithShape="1">
          <a:blip r:embed="rId2"/>
          <a:srcRect l="42128" t="12964" r="42553" b="24097"/>
          <a:stretch/>
        </p:blipFill>
        <p:spPr>
          <a:xfrm>
            <a:off x="4717914" y="143465"/>
            <a:ext cx="2927839" cy="6465645"/>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en-US" sz="3200" dirty="0" err="1"/>
              <a:t>Página</a:t>
            </a:r>
            <a:r>
              <a:rPr lang="en-US" sz="3200" dirty="0"/>
              <a:t> de </a:t>
            </a:r>
            <a:r>
              <a:rPr lang="en-US" sz="3200" dirty="0" err="1"/>
              <a:t>Confirmação</a:t>
            </a:r>
            <a:r>
              <a:rPr lang="en-US" sz="3200" dirty="0"/>
              <a:t> </a:t>
            </a:r>
            <a:r>
              <a:rPr lang="en-US" sz="3200" dirty="0" err="1"/>
              <a:t>continuada</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en-US" dirty="0"/>
              <a:t>If you are satisfied with your selections, click on Confirm and Send Request.</a:t>
            </a:r>
          </a:p>
          <a:p>
            <a:r>
              <a:rPr lang="en-US" dirty="0"/>
              <a:t>If not, you can go back and edit.</a:t>
            </a:r>
          </a:p>
        </p:txBody>
      </p:sp>
      <p:pic>
        <p:nvPicPr>
          <p:cNvPr id="6" name="Picture 5">
            <a:extLst>
              <a:ext uri="{FF2B5EF4-FFF2-40B4-BE49-F238E27FC236}">
                <a16:creationId xmlns:a16="http://schemas.microsoft.com/office/drawing/2014/main" id="{2958DA88-19B0-47D6-89AE-ADFAE74766FC}"/>
              </a:ext>
            </a:extLst>
          </p:cNvPr>
          <p:cNvPicPr>
            <a:picLocks noChangeAspect="1"/>
          </p:cNvPicPr>
          <p:nvPr/>
        </p:nvPicPr>
        <p:blipFill rotWithShape="1">
          <a:blip r:embed="rId2"/>
          <a:srcRect l="26808" t="85700" r="51090" b="6581"/>
          <a:stretch/>
        </p:blipFill>
        <p:spPr>
          <a:xfrm>
            <a:off x="2675106" y="1070495"/>
            <a:ext cx="7526764" cy="1412966"/>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pt-BR" dirty="0"/>
              <a:t>A Página de Submissão Bem-Sucedida</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lnSpcReduction="10000"/>
          </a:bodyPr>
          <a:lstStyle/>
          <a:p>
            <a:r>
              <a:rPr lang="pt-BR" dirty="0"/>
              <a:t>É fundamental que adicione gary@worldbibleplans.com à sua lista de remetentes seguros</a:t>
            </a:r>
            <a:r>
              <a:rPr lang="en-US" dirty="0"/>
              <a:t>.</a:t>
            </a:r>
          </a:p>
          <a:p>
            <a:pPr lvl="1"/>
            <a:r>
              <a:rPr lang="pt-BR" dirty="0"/>
              <a:t>Caso contrário, o seu anexo ou link pode acabar na pasta de lixo ou spam</a:t>
            </a:r>
            <a:r>
              <a:rPr lang="en-US" dirty="0"/>
              <a:t>.</a:t>
            </a:r>
          </a:p>
          <a:p>
            <a:r>
              <a:rPr lang="pt-BR" dirty="0"/>
              <a:t>O prazo de resposta do pedido é inferior a 24 horas, salvo circunstâncias atenuantes</a:t>
            </a:r>
            <a:r>
              <a:rPr lang="en-US" dirty="0"/>
              <a:t>.</a:t>
            </a:r>
          </a:p>
          <a:p>
            <a:pPr lvl="1"/>
            <a:r>
              <a:rPr lang="pt-BR" dirty="0"/>
              <a:t>Se não receber um email de gary@worldbibleplans.com dentro de 24 horas, verifique a sua pasta de lixo ou spam</a:t>
            </a:r>
            <a:r>
              <a:rPr lang="en-US" dirty="0"/>
              <a:t>.</a:t>
            </a:r>
          </a:p>
          <a:p>
            <a:pPr lvl="2"/>
            <a:r>
              <a:rPr lang="pt-BR" dirty="0"/>
              <a:t>Se ainda não recebeu um email nosso, envie-nos uma mensagem a partir da nossa página de Contacto-nos</a:t>
            </a:r>
            <a:r>
              <a:rPr lang="en-US" dirty="0"/>
              <a:t>.</a:t>
            </a:r>
          </a:p>
        </p:txBody>
      </p:sp>
      <p:pic>
        <p:nvPicPr>
          <p:cNvPr id="5" name="Picture 4">
            <a:extLst>
              <a:ext uri="{FF2B5EF4-FFF2-40B4-BE49-F238E27FC236}">
                <a16:creationId xmlns:a16="http://schemas.microsoft.com/office/drawing/2014/main" id="{191D6E0D-4E49-4C8F-A629-68B8FD4490D0}"/>
              </a:ext>
            </a:extLst>
          </p:cNvPr>
          <p:cNvPicPr>
            <a:picLocks noChangeAspect="1"/>
          </p:cNvPicPr>
          <p:nvPr/>
        </p:nvPicPr>
        <p:blipFill rotWithShape="1">
          <a:blip r:embed="rId2"/>
          <a:srcRect l="11864" t="32057" r="15348" b="47092"/>
          <a:stretch/>
        </p:blipFill>
        <p:spPr>
          <a:xfrm>
            <a:off x="2670746" y="1415791"/>
            <a:ext cx="6348299" cy="2309903"/>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pt-BR" sz="2000" dirty="0"/>
              <a:t>Este é o Formulário de Pedido – Vamos explicá-lo nos slides seguintes</a:t>
            </a:r>
            <a:endParaRPr lang="en-US" sz="2000" dirty="0"/>
          </a:p>
        </p:txBody>
      </p:sp>
      <p:pic>
        <p:nvPicPr>
          <p:cNvPr id="4" name="Picture 3">
            <a:extLst>
              <a:ext uri="{FF2B5EF4-FFF2-40B4-BE49-F238E27FC236}">
                <a16:creationId xmlns:a16="http://schemas.microsoft.com/office/drawing/2014/main" id="{34046663-D2E2-4DD7-87F6-1587E3C5D2B0}"/>
              </a:ext>
            </a:extLst>
          </p:cNvPr>
          <p:cNvPicPr>
            <a:picLocks noChangeAspect="1"/>
          </p:cNvPicPr>
          <p:nvPr/>
        </p:nvPicPr>
        <p:blipFill rotWithShape="1">
          <a:blip r:embed="rId2"/>
          <a:srcRect l="33032" t="25879" r="33537" b="1980"/>
          <a:stretch/>
        </p:blipFill>
        <p:spPr>
          <a:xfrm>
            <a:off x="3745147" y="644428"/>
            <a:ext cx="5254365" cy="6094563"/>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a:t>A </a:t>
            </a:r>
            <a:r>
              <a:rPr lang="en-US" sz="3200" dirty="0" err="1"/>
              <a:t>Mecânica</a:t>
            </a:r>
            <a:r>
              <a:rPr lang="en-US" sz="3200" dirty="0"/>
              <a:t> da Forma</a:t>
            </a:r>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pt-BR" dirty="0"/>
              <a:t>É importante que preencha o formulário da esquerda para a direita e de cima para baixo</a:t>
            </a:r>
            <a:r>
              <a:rPr lang="en-US" u="sng" dirty="0"/>
              <a:t>.</a:t>
            </a:r>
          </a:p>
          <a:p>
            <a:pPr lvl="1"/>
            <a:r>
              <a:rPr lang="pt-BR" dirty="0"/>
              <a:t>Se preencher uma secção do formulário e depois alterar um campo que já selecionou, todas as seleções voltarão ao padrão e perderá as escolhas feitas</a:t>
            </a:r>
            <a:r>
              <a:rPr lang="en-US" dirty="0"/>
              <a:t>.</a:t>
            </a:r>
          </a:p>
          <a:p>
            <a:pPr lvl="2"/>
            <a:r>
              <a:rPr lang="pt-BR" dirty="0"/>
              <a:t>Por exemplo, se selecionares uma versão e preencheres o resto do formulário e depois voltares atrás e mudares a versão, terás de preencher novamente todos os campos subsequentes</a:t>
            </a:r>
            <a:r>
              <a:rPr lang="en-US" dirty="0"/>
              <a:t>.</a:t>
            </a:r>
          </a:p>
        </p:txBody>
      </p:sp>
      <p:pic>
        <p:nvPicPr>
          <p:cNvPr id="6" name="Picture 5">
            <a:extLst>
              <a:ext uri="{FF2B5EF4-FFF2-40B4-BE49-F238E27FC236}">
                <a16:creationId xmlns:a16="http://schemas.microsoft.com/office/drawing/2014/main" id="{69FDADD7-F5B2-4BE3-A89A-6824FDAD2338}"/>
              </a:ext>
            </a:extLst>
          </p:cNvPr>
          <p:cNvPicPr>
            <a:picLocks noChangeAspect="1"/>
          </p:cNvPicPr>
          <p:nvPr/>
        </p:nvPicPr>
        <p:blipFill rotWithShape="1">
          <a:blip r:embed="rId2"/>
          <a:srcRect l="1691" t="32908" r="6088" b="29787"/>
          <a:stretch/>
        </p:blipFill>
        <p:spPr>
          <a:xfrm>
            <a:off x="2592924" y="870625"/>
            <a:ext cx="8327293" cy="3185809"/>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dirty="0" err="1"/>
              <a:t>Regras</a:t>
            </a:r>
            <a:r>
              <a:rPr lang="en-US" sz="3200" dirty="0"/>
              <a:t> </a:t>
            </a:r>
            <a:r>
              <a:rPr lang="en-US" sz="3200" dirty="0" err="1"/>
              <a:t>Lógicas</a:t>
            </a:r>
            <a:r>
              <a:rPr lang="en-US" sz="3200" dirty="0"/>
              <a:t> da Forma</a:t>
            </a:r>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pt-BR" dirty="0"/>
              <a:t>Dependendo das suas escolhas, certas opções tornar-se-ão indisponíveis</a:t>
            </a:r>
            <a:r>
              <a:rPr lang="en-US" dirty="0"/>
              <a:t>.</a:t>
            </a:r>
          </a:p>
          <a:p>
            <a:pPr lvl="1"/>
            <a:r>
              <a:rPr lang="pt-BR" dirty="0"/>
              <a:t>Por vezes, toda a descida</a:t>
            </a:r>
            <a:r>
              <a:rPr lang="en-US" dirty="0"/>
              <a:t>.</a:t>
            </a:r>
          </a:p>
          <a:p>
            <a:pPr lvl="1"/>
            <a:r>
              <a:rPr lang="pt-BR" dirty="0"/>
              <a:t>Por vezes, apenas as seleções dentro do menu suspenso</a:t>
            </a:r>
            <a:r>
              <a:rPr lang="en-US" dirty="0"/>
              <a:t>.</a:t>
            </a:r>
          </a:p>
          <a:p>
            <a:pPr lvl="2"/>
            <a:r>
              <a:rPr lang="pt-BR" dirty="0"/>
              <a:t>Por exemplo: Se selecionar uma versão protegida por direitos de autor, não podemos fornecer as escrituras, apenas um guia</a:t>
            </a:r>
            <a:r>
              <a:rPr lang="en-US" dirty="0"/>
              <a:t>.</a:t>
            </a:r>
          </a:p>
          <a:p>
            <a:pPr lvl="3"/>
            <a:r>
              <a:rPr lang="en-US" dirty="0" err="1"/>
              <a:t>Selecionar</a:t>
            </a:r>
            <a:r>
              <a:rPr lang="en-US" dirty="0"/>
              <a:t> </a:t>
            </a:r>
            <a:r>
              <a:rPr lang="en-US" dirty="0" err="1"/>
              <a:t>Livro</a:t>
            </a:r>
            <a:r>
              <a:rPr lang="en-US" dirty="0"/>
              <a:t> </a:t>
            </a:r>
            <a:r>
              <a:rPr lang="en-US" dirty="0" err="1"/>
              <a:t>será</a:t>
            </a:r>
            <a:r>
              <a:rPr lang="en-US" dirty="0"/>
              <a:t> </a:t>
            </a:r>
            <a:r>
              <a:rPr lang="en-US" dirty="0" err="1"/>
              <a:t>bloqueado</a:t>
            </a:r>
            <a:r>
              <a:rPr lang="en-US" dirty="0"/>
              <a:t>.</a:t>
            </a:r>
          </a:p>
          <a:p>
            <a:pPr lvl="3"/>
            <a:r>
              <a:rPr lang="pt-BR" dirty="0"/>
              <a:t>Incluir As Escrituras ficarão bloqueadas</a:t>
            </a:r>
            <a:r>
              <a:rPr lang="en-US" dirty="0"/>
              <a:t>. </a:t>
            </a:r>
          </a:p>
          <a:p>
            <a:pPr lvl="4"/>
            <a:r>
              <a:rPr lang="pt-BR" dirty="0"/>
              <a:t>Não. Só fornecer um guia será incompleto</a:t>
            </a:r>
            <a:r>
              <a:rPr lang="en-US" dirty="0"/>
              <a:t>.</a:t>
            </a:r>
          </a:p>
          <a:p>
            <a:pPr lvl="3"/>
            <a:r>
              <a:rPr lang="pt-BR" dirty="0"/>
              <a:t>Incluir Referências cruzadas ficará bloqueada</a:t>
            </a:r>
            <a:r>
              <a:rPr lang="en-US" dirty="0"/>
              <a:t>.</a:t>
            </a:r>
          </a:p>
          <a:p>
            <a:pPr lvl="3"/>
            <a:r>
              <a:rPr lang="en-US" dirty="0" err="1"/>
              <a:t>Selecionar</a:t>
            </a:r>
            <a:r>
              <a:rPr lang="en-US" dirty="0"/>
              <a:t> </a:t>
            </a:r>
            <a:r>
              <a:rPr lang="en-US" dirty="0" err="1"/>
              <a:t>Parágrafo</a:t>
            </a:r>
            <a:r>
              <a:rPr lang="en-US" dirty="0"/>
              <a:t>/Verso </a:t>
            </a:r>
            <a:r>
              <a:rPr lang="en-US" dirty="0" err="1"/>
              <a:t>será</a:t>
            </a:r>
            <a:r>
              <a:rPr lang="en-US" dirty="0"/>
              <a:t> </a:t>
            </a:r>
            <a:r>
              <a:rPr lang="en-US" dirty="0" err="1"/>
              <a:t>bloqueado</a:t>
            </a:r>
            <a:r>
              <a:rPr lang="en-US" dirty="0"/>
              <a:t>.</a:t>
            </a:r>
          </a:p>
          <a:p>
            <a:pPr lvl="3"/>
            <a:r>
              <a:rPr lang="pt-BR" dirty="0"/>
              <a:t>Um formato selecionado de eBook será bloqueado</a:t>
            </a:r>
            <a:r>
              <a:rPr lang="en-US" dirty="0"/>
              <a:t>.</a:t>
            </a:r>
          </a:p>
          <a:p>
            <a:pPr lvl="4"/>
            <a:r>
              <a:rPr lang="pt-BR" dirty="0"/>
              <a:t>O PDF Chart será padrão</a:t>
            </a:r>
            <a:r>
              <a:rPr lang="en-US" dirty="0"/>
              <a:t>.</a:t>
            </a:r>
          </a:p>
          <a:p>
            <a:pPr lvl="3"/>
            <a:r>
              <a:rPr lang="pt-BR" dirty="0"/>
              <a:t>Fonte opcional para versículos onde Jesus fala será bloqueada</a:t>
            </a:r>
            <a:r>
              <a:rPr lang="en-US"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pt-BR" sz="3200" dirty="0"/>
              <a:t>Regras lógicas da forma continuadas</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pt-BR" dirty="0"/>
              <a:t>Outro exemplo: Se selecionares um tema do segundo grupo...</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pt-BR" dirty="0"/>
              <a:t>As durações dos capítulos no menu suspenso Duração estarão desativadas e não selecionáveis</a:t>
            </a:r>
            <a:r>
              <a:rPr lang="en-US" dirty="0"/>
              <a:t>.</a:t>
            </a:r>
          </a:p>
          <a:p>
            <a:r>
              <a:rPr lang="en-US" dirty="0" err="1"/>
              <a:t>Os</a:t>
            </a:r>
            <a:r>
              <a:rPr lang="en-US" dirty="0"/>
              <a:t> </a:t>
            </a:r>
            <a:r>
              <a:rPr lang="en-US" dirty="0" err="1"/>
              <a:t>comentários</a:t>
            </a:r>
            <a:r>
              <a:rPr lang="en-US" dirty="0"/>
              <a:t> </a:t>
            </a:r>
            <a:r>
              <a:rPr lang="en-US" dirty="0" err="1"/>
              <a:t>ficarão</a:t>
            </a:r>
            <a:r>
              <a:rPr lang="en-US" dirty="0"/>
              <a:t> </a:t>
            </a:r>
            <a:r>
              <a:rPr lang="en-US" dirty="0" err="1"/>
              <a:t>bloqueados</a:t>
            </a:r>
            <a:r>
              <a:rPr lang="en-US" dirty="0"/>
              <a:t>.</a:t>
            </a:r>
          </a:p>
        </p:txBody>
      </p:sp>
      <p:pic>
        <p:nvPicPr>
          <p:cNvPr id="7" name="Picture 6">
            <a:extLst>
              <a:ext uri="{FF2B5EF4-FFF2-40B4-BE49-F238E27FC236}">
                <a16:creationId xmlns:a16="http://schemas.microsoft.com/office/drawing/2014/main" id="{90225F58-3624-4731-AB07-2BBF04C44CE0}"/>
              </a:ext>
            </a:extLst>
          </p:cNvPr>
          <p:cNvPicPr>
            <a:picLocks noChangeAspect="1"/>
          </p:cNvPicPr>
          <p:nvPr/>
        </p:nvPicPr>
        <p:blipFill rotWithShape="1">
          <a:blip r:embed="rId2"/>
          <a:srcRect r="31531" b="20502"/>
          <a:stretch/>
        </p:blipFill>
        <p:spPr>
          <a:xfrm>
            <a:off x="2286000" y="1359405"/>
            <a:ext cx="5193759" cy="4012089"/>
          </a:xfrm>
          <a:prstGeom prst="rect">
            <a:avLst/>
          </a:prstGeom>
        </p:spPr>
      </p:pic>
      <p:pic>
        <p:nvPicPr>
          <p:cNvPr id="10" name="Picture 9">
            <a:extLst>
              <a:ext uri="{FF2B5EF4-FFF2-40B4-BE49-F238E27FC236}">
                <a16:creationId xmlns:a16="http://schemas.microsoft.com/office/drawing/2014/main" id="{6FFDE482-99B9-47A2-86A8-078616AF3EC8}"/>
              </a:ext>
            </a:extLst>
          </p:cNvPr>
          <p:cNvPicPr>
            <a:picLocks noChangeAspect="1"/>
          </p:cNvPicPr>
          <p:nvPr/>
        </p:nvPicPr>
        <p:blipFill>
          <a:blip r:embed="rId3"/>
          <a:stretch>
            <a:fillRect/>
          </a:stretch>
        </p:blipFill>
        <p:spPr>
          <a:xfrm>
            <a:off x="8206090" y="1354016"/>
            <a:ext cx="2404348" cy="4085488"/>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pt-BR" sz="3200" dirty="0"/>
              <a:t>Regras lógicas da forma continuadas</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pt-BR" dirty="0"/>
              <a:t>Por vezes, múltiplas seleções determinam se outra seleção está bloqueada</a:t>
            </a:r>
            <a:r>
              <a:rPr lang="en-US" dirty="0"/>
              <a:t>.</a:t>
            </a:r>
          </a:p>
          <a:p>
            <a:pPr lvl="1"/>
            <a:r>
              <a:rPr lang="pt-BR" dirty="0"/>
              <a:t>Para que o Comentário seja selecionável</a:t>
            </a:r>
            <a:r>
              <a:rPr lang="en-US" dirty="0"/>
              <a:t>:</a:t>
            </a:r>
          </a:p>
          <a:p>
            <a:pPr lvl="2"/>
            <a:r>
              <a:rPr lang="pt-BR" dirty="0"/>
              <a:t>A versão não pode ser protegida por direitos de autor</a:t>
            </a:r>
            <a:r>
              <a:rPr lang="en-US" dirty="0"/>
              <a:t>.</a:t>
            </a:r>
          </a:p>
          <a:p>
            <a:pPr lvl="2"/>
            <a:r>
              <a:rPr lang="pt-BR" dirty="0"/>
              <a:t>O tema deve estar no primeiro grupo de temas</a:t>
            </a:r>
            <a:r>
              <a:rPr lang="en-US" dirty="0"/>
              <a:t>.</a:t>
            </a:r>
          </a:p>
          <a:p>
            <a:pPr lvl="2"/>
            <a:r>
              <a:rPr lang="pt-BR" dirty="0"/>
              <a:t>A duração deve ser uma duração de capítulo</a:t>
            </a:r>
            <a:r>
              <a:rPr lang="en-US" dirty="0"/>
              <a:t>.</a:t>
            </a:r>
          </a:p>
          <a:p>
            <a:pPr lvl="2"/>
            <a:endParaRPr lang="en-US" dirty="0"/>
          </a:p>
          <a:p>
            <a:pPr lvl="1"/>
            <a:r>
              <a:rPr lang="pt-BR" dirty="0"/>
              <a:t>Para que o Formato de Selecionar Parágrafo ou Verso seja selecionável</a:t>
            </a:r>
            <a:r>
              <a:rPr lang="en-US" dirty="0"/>
              <a:t>:</a:t>
            </a:r>
          </a:p>
          <a:p>
            <a:pPr lvl="2"/>
            <a:r>
              <a:rPr lang="pt-BR" dirty="0"/>
              <a:t>A versão não pode ser protegida por direitos de autor</a:t>
            </a:r>
            <a:r>
              <a:rPr lang="en-US" dirty="0"/>
              <a:t>.</a:t>
            </a:r>
          </a:p>
          <a:p>
            <a:pPr lvl="2"/>
            <a:r>
              <a:rPr lang="pt-BR" dirty="0"/>
              <a:t>Incluir as Escrituras deve ser sim</a:t>
            </a:r>
            <a:r>
              <a:rPr lang="en-US" dirty="0"/>
              <a:t>.</a:t>
            </a:r>
          </a:p>
          <a:p>
            <a:pPr lvl="2"/>
            <a:r>
              <a:rPr lang="pt-BR" dirty="0"/>
              <a:t>Incluir Referências Cruzadas devem ser contornadas ou Nenhuma Referências Cruzadas deve ser Selecionada</a:t>
            </a:r>
            <a:r>
              <a:rPr lang="en-US" dirty="0"/>
              <a:t>.</a:t>
            </a:r>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1473</TotalTime>
  <Words>3209</Words>
  <Application>Microsoft Office PowerPoint</Application>
  <PresentationFormat>Widescreen</PresentationFormat>
  <Paragraphs>268</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worldbibleplans.com/languages/portuguese/index.html</vt:lpstr>
      <vt:lpstr>PowerPoint Presentation</vt:lpstr>
      <vt:lpstr>Bem-vindo aos Planos Bíblicos Mundiais</vt:lpstr>
      <vt:lpstr>Navegue até à página de Pedido de EBook</vt:lpstr>
      <vt:lpstr>Este é o Formulário de Pedido – Vamos explicá-lo nos slides seguintes</vt:lpstr>
      <vt:lpstr>A Mecânica da Forma</vt:lpstr>
      <vt:lpstr>Regras Lógicas da Forma</vt:lpstr>
      <vt:lpstr>Regras lógicas da forma continuadas</vt:lpstr>
      <vt:lpstr>Regras lógicas da forma continuadas</vt:lpstr>
      <vt:lpstr>Diz-nos quem és</vt:lpstr>
      <vt:lpstr>Selecione o seu País de Residência na lista suspensa</vt:lpstr>
      <vt:lpstr>Introduza o seu endereço de email</vt:lpstr>
      <vt:lpstr>Selecione a Sua Língua</vt:lpstr>
      <vt:lpstr>A lista de versões associada à sua escolha de idioma irá preencher automaticamente</vt:lpstr>
      <vt:lpstr>Este é um exemplo do que poderá ver</vt:lpstr>
      <vt:lpstr>Pesquisa dentro da Lista</vt:lpstr>
      <vt:lpstr>Versões protegidas por direitos de autor  Alguns campos do formulário serão bloqueados se escolher uma versão da Bíblia protegida por direitos de autor. Por lei, só podemos fornecer um guia para versões protegidas por direitos de autor. Verá o símbolo © de direitos de autor no final da descrição da versão.</vt:lpstr>
      <vt:lpstr>Clique no botão radial no início da sua escolha</vt:lpstr>
      <vt:lpstr>A lista suspensa fecha-se e o formulário mostra a versão que escolheste</vt:lpstr>
      <vt:lpstr>Temas </vt:lpstr>
      <vt:lpstr>Temas Continuados </vt:lpstr>
      <vt:lpstr>Temas Continuados </vt:lpstr>
      <vt:lpstr>Temas Continuados </vt:lpstr>
      <vt:lpstr>Temas Continuados </vt:lpstr>
      <vt:lpstr>Se escolheste o tema 1 Book Deep Dive, seleciona um livro. Caso contrário, esta opção ficará bloqueada</vt:lpstr>
      <vt:lpstr>Incluir Escrituras</vt:lpstr>
      <vt:lpstr>Opcionalmente, selecione incluir Referências Cruzadas</vt:lpstr>
      <vt:lpstr>Incluir Referência Cruzada – Exemplos de Abreviaturas</vt:lpstr>
      <vt:lpstr>Incluir Referência Cruzada – Exemplos de Texto Completo</vt:lpstr>
      <vt:lpstr>Duração da leitura</vt:lpstr>
      <vt:lpstr>Frequência de Leitura Selecionada</vt:lpstr>
      <vt:lpstr>Leituras Selecionadas por Dia</vt:lpstr>
      <vt:lpstr>Selecionar Formato de Parágrafo ou Verso</vt:lpstr>
      <vt:lpstr>Inclua Comentários - Selecione um comentário capítulo a capítulo para incluir no seu plano.</vt:lpstr>
      <vt:lpstr>Selecione por Dia, Data ou Ambos</vt:lpstr>
      <vt:lpstr>Clique no calendário para escolher a data de início da leitura. Se escolheu Duração Personalizada, escolha uma data de término da leitura</vt:lpstr>
      <vt:lpstr>Selecione o formato do eBook</vt:lpstr>
      <vt:lpstr>Fonte opcional para versículos onde Jesus fala</vt:lpstr>
      <vt:lpstr>Opcional: Selecionar Não se desejar não receber emails da WBP no futuro</vt:lpstr>
      <vt:lpstr>Opcional: Insira aqui quaisquer pedidos adicionais</vt:lpstr>
      <vt:lpstr>Por favor, diga-nos como soube falar de nós e se é a sua primeira vez a ler a Bíblia</vt:lpstr>
      <vt:lpstr>Clique em Submeter</vt:lpstr>
      <vt:lpstr>Página de Confirmação</vt:lpstr>
      <vt:lpstr>Página de Confirmação continuada</vt:lpstr>
      <vt:lpstr>A Página de Submissão Bem-Sucedida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229</cp:revision>
  <dcterms:created xsi:type="dcterms:W3CDTF">2024-04-27T16:46:20Z</dcterms:created>
  <dcterms:modified xsi:type="dcterms:W3CDTF">2026-09-05T16:07:58Z</dcterms:modified>
</cp:coreProperties>
</file>