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11" r:id="rId3"/>
    <p:sldId id="257" r:id="rId4"/>
    <p:sldId id="293" r:id="rId5"/>
    <p:sldId id="259" r:id="rId6"/>
    <p:sldId id="298" r:id="rId7"/>
    <p:sldId id="299" r:id="rId8"/>
    <p:sldId id="300" r:id="rId9"/>
    <p:sldId id="310" r:id="rId10"/>
    <p:sldId id="260" r:id="rId11"/>
    <p:sldId id="277" r:id="rId12"/>
    <p:sldId id="276" r:id="rId13"/>
    <p:sldId id="261" r:id="rId14"/>
    <p:sldId id="262" r:id="rId15"/>
    <p:sldId id="263" r:id="rId16"/>
    <p:sldId id="301" r:id="rId17"/>
    <p:sldId id="287" r:id="rId18"/>
    <p:sldId id="264" r:id="rId19"/>
    <p:sldId id="285" r:id="rId20"/>
    <p:sldId id="302" r:id="rId21"/>
    <p:sldId id="303" r:id="rId22"/>
    <p:sldId id="304" r:id="rId23"/>
    <p:sldId id="305" r:id="rId24"/>
    <p:sldId id="306" r:id="rId25"/>
    <p:sldId id="281" r:id="rId26"/>
    <p:sldId id="265" r:id="rId27"/>
    <p:sldId id="294" r:id="rId28"/>
    <p:sldId id="295" r:id="rId29"/>
    <p:sldId id="296" r:id="rId30"/>
    <p:sldId id="266" r:id="rId31"/>
    <p:sldId id="268" r:id="rId32"/>
    <p:sldId id="280" r:id="rId33"/>
    <p:sldId id="269" r:id="rId34"/>
    <p:sldId id="291" r:id="rId35"/>
    <p:sldId id="283" r:id="rId36"/>
    <p:sldId id="275" r:id="rId37"/>
    <p:sldId id="271" r:id="rId38"/>
    <p:sldId id="292" r:id="rId39"/>
    <p:sldId id="288" r:id="rId40"/>
    <p:sldId id="289" r:id="rId41"/>
    <p:sldId id="286" r:id="rId42"/>
    <p:sldId id="273" r:id="rId43"/>
    <p:sldId id="308" r:id="rId44"/>
    <p:sldId id="309" r:id="rId45"/>
    <p:sldId id="307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9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51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7935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28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1761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15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98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8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65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3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8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85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32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2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501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A8B50-C082-482D-AB86-0BB50CCCE8C6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4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AA5F8-8E2E-40BA-83D1-C8EFDEEF94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514601"/>
            <a:ext cx="8915399" cy="1126284"/>
          </a:xfrm>
        </p:spPr>
        <p:txBody>
          <a:bodyPr>
            <a:normAutofit/>
          </a:bodyPr>
          <a:lstStyle/>
          <a:p>
            <a:r>
              <a:rPr lang="en-US" sz="2800" dirty="0"/>
              <a:t>worldbibleplans.com/languages/polish/index.html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11C7B5-3070-4312-9C6F-0ED8F6D179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 err="1"/>
              <a:t>Instrukcje</a:t>
            </a:r>
            <a:r>
              <a:rPr lang="en-US" sz="2400" dirty="0"/>
              <a:t> </a:t>
            </a:r>
            <a:r>
              <a:rPr lang="en-US" sz="2400" dirty="0" err="1"/>
              <a:t>krok</a:t>
            </a:r>
            <a:r>
              <a:rPr lang="en-US" sz="2400" dirty="0"/>
              <a:t> po </a:t>
            </a:r>
            <a:r>
              <a:rPr lang="en-US" sz="2400" dirty="0" err="1"/>
              <a:t>kroku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239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53444"/>
          </a:xfrm>
        </p:spPr>
        <p:txBody>
          <a:bodyPr>
            <a:normAutofit/>
          </a:bodyPr>
          <a:lstStyle/>
          <a:p>
            <a:r>
              <a:rPr lang="en-US" sz="3200" dirty="0" err="1"/>
              <a:t>Powiedz</a:t>
            </a:r>
            <a:r>
              <a:rPr lang="en-US" sz="3200" dirty="0"/>
              <a:t> </a:t>
            </a:r>
            <a:r>
              <a:rPr lang="en-US" sz="3200" dirty="0" err="1"/>
              <a:t>nam</a:t>
            </a:r>
            <a:r>
              <a:rPr lang="en-US" sz="3200" dirty="0"/>
              <a:t>, </a:t>
            </a:r>
            <a:r>
              <a:rPr lang="en-US" sz="3200" dirty="0" err="1"/>
              <a:t>kim</a:t>
            </a:r>
            <a:r>
              <a:rPr lang="en-US" sz="3200" dirty="0"/>
              <a:t> </a:t>
            </a:r>
            <a:r>
              <a:rPr lang="en-US" sz="3200" dirty="0" err="1"/>
              <a:t>jesteś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C73BE6-B586-43AF-B323-D41274F7D4C7}"/>
              </a:ext>
            </a:extLst>
          </p:cNvPr>
          <p:cNvSpPr txBox="1">
            <a:spLocks/>
          </p:cNvSpPr>
          <p:nvPr/>
        </p:nvSpPr>
        <p:spPr>
          <a:xfrm>
            <a:off x="2381911" y="309414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są</a:t>
            </a:r>
            <a:r>
              <a:rPr lang="en-US" dirty="0"/>
              <a:t> </a:t>
            </a:r>
            <a:r>
              <a:rPr lang="en-US" dirty="0" err="1"/>
              <a:t>obowiązkowe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Każde obowiązkowe pole, które nie zostało wypełnione / wybrane, spowoduje błąd przy przesłaniu i będziesz musiał je wypełnić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738D92-CF67-488F-8D7E-CE06E9BEB4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18" t="44890" r="18058" b="43394"/>
          <a:stretch/>
        </p:blipFill>
        <p:spPr>
          <a:xfrm>
            <a:off x="1371599" y="1418109"/>
            <a:ext cx="10079924" cy="9584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332A4A-180F-4F96-B6C0-9417E9CEF4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44890" r="17324" b="39387"/>
          <a:stretch/>
        </p:blipFill>
        <p:spPr>
          <a:xfrm>
            <a:off x="3099880" y="4337928"/>
            <a:ext cx="6955943" cy="179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470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EA70DF-D6E0-462C-9268-2C0E36E754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56" t="26027" r="51489" b="30009"/>
          <a:stretch/>
        </p:blipFill>
        <p:spPr>
          <a:xfrm>
            <a:off x="2592924" y="2388221"/>
            <a:ext cx="4449901" cy="33114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07590"/>
            <a:ext cx="8911687" cy="624395"/>
          </a:xfrm>
        </p:spPr>
        <p:txBody>
          <a:bodyPr>
            <a:normAutofit/>
          </a:bodyPr>
          <a:lstStyle/>
          <a:p>
            <a:r>
              <a:rPr lang="pl-PL" sz="2700" dirty="0"/>
              <a:t>Wybierz kraj zamieszkania z listy rozwijanej</a:t>
            </a:r>
            <a:endParaRPr lang="en-US" sz="32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2C357C-7FE2-429D-80CE-130918A62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624" y="5917220"/>
            <a:ext cx="8432234" cy="721110"/>
          </a:xfrm>
        </p:spPr>
        <p:txBody>
          <a:bodyPr>
            <a:normAutofit/>
          </a:bodyPr>
          <a:lstStyle/>
          <a:p>
            <a:pPr lvl="1"/>
            <a:r>
              <a:rPr lang="pl-PL" dirty="0"/>
              <a:t>Kliknij na wybrany kraj zamieszkania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Polska</a:t>
            </a:r>
            <a:r>
              <a:rPr lang="en-US" dirty="0"/>
              <a:t> w </a:t>
            </a:r>
            <a:r>
              <a:rPr lang="en-US" dirty="0" err="1"/>
              <a:t>tym</a:t>
            </a:r>
            <a:r>
              <a:rPr lang="en-US" dirty="0"/>
              <a:t> </a:t>
            </a:r>
            <a:r>
              <a:rPr lang="en-US" dirty="0" err="1"/>
              <a:t>przykładzie</a:t>
            </a:r>
            <a:r>
              <a:rPr lang="en-US" dirty="0"/>
              <a:t>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76DC83-9A89-45B6-BDC2-522B2BAB3FF3}"/>
              </a:ext>
            </a:extLst>
          </p:cNvPr>
          <p:cNvSpPr txBox="1">
            <a:spLocks/>
          </p:cNvSpPr>
          <p:nvPr/>
        </p:nvSpPr>
        <p:spPr>
          <a:xfrm>
            <a:off x="1945623" y="931985"/>
            <a:ext cx="9361281" cy="1186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Kliknij w rozwijane menu, aby zobaczyć listę kraju zamieszkania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Przewiń do wybranego kraju zamieszkania lub</a:t>
            </a:r>
            <a:endParaRPr lang="en-US" dirty="0"/>
          </a:p>
          <a:p>
            <a:pPr lvl="1"/>
            <a:r>
              <a:rPr lang="pl-PL" dirty="0"/>
              <a:t>Zacznij pisać, aby szybciej znaleźć wybrany kraj zamieszkania</a:t>
            </a:r>
            <a:r>
              <a:rPr lang="en-US" dirty="0"/>
              <a:t>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72E5A3D-2187-4C54-AD77-3EA92AAAE400}"/>
              </a:ext>
            </a:extLst>
          </p:cNvPr>
          <p:cNvSpPr/>
          <p:nvPr/>
        </p:nvSpPr>
        <p:spPr>
          <a:xfrm>
            <a:off x="2301098" y="4437444"/>
            <a:ext cx="1943906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29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4529"/>
          </a:xfrm>
        </p:spPr>
        <p:txBody>
          <a:bodyPr>
            <a:normAutofit/>
          </a:bodyPr>
          <a:lstStyle/>
          <a:p>
            <a:r>
              <a:rPr lang="en-US" sz="3200" dirty="0" err="1"/>
              <a:t>Wprowadź</a:t>
            </a:r>
            <a:r>
              <a:rPr lang="en-US" sz="3200" dirty="0"/>
              <a:t> </a:t>
            </a:r>
            <a:r>
              <a:rPr lang="en-US" sz="3200" dirty="0" err="1"/>
              <a:t>swój</a:t>
            </a:r>
            <a:r>
              <a:rPr lang="en-US" sz="3200" dirty="0"/>
              <a:t> </a:t>
            </a:r>
            <a:r>
              <a:rPr lang="en-US" sz="3200" dirty="0" err="1"/>
              <a:t>adres</a:t>
            </a:r>
            <a:r>
              <a:rPr lang="en-US" sz="3200" dirty="0"/>
              <a:t> e-mail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AA17A1-9B50-43BB-BF3A-36394F927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98639"/>
            <a:ext cx="8915400" cy="1295400"/>
          </a:xfrm>
        </p:spPr>
        <p:txBody>
          <a:bodyPr/>
          <a:lstStyle/>
          <a:p>
            <a:r>
              <a:rPr lang="pl-PL" dirty="0"/>
              <a:t>Potrzebujemy Twojego adresu e-mail, aby wysłać Ci plan czytania lub link do pobrania własnego planu czytania Biblii. Chyba że poprosisz nas, byśmy tego nie robili podczas składania prośby, WBP będzie wysyłać okazjonalne maile z aktualizacjami, nowymi tłumaczeniami i planami.</a:t>
            </a:r>
            <a:endParaRPr lang="en-US" dirty="0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048993CB-0B80-456E-A784-F34BCC291EEC}"/>
              </a:ext>
            </a:extLst>
          </p:cNvPr>
          <p:cNvSpPr txBox="1">
            <a:spLocks/>
          </p:cNvSpPr>
          <p:nvPr/>
        </p:nvSpPr>
        <p:spPr>
          <a:xfrm>
            <a:off x="2589212" y="5772149"/>
            <a:ext cx="8915400" cy="654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Nigdy nie udostępnimy Twojego adresu e-mail nikomu z żadnego powodu.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99C5EF-98C5-469A-8C0B-91985F4CB4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5285" r="17899" b="62741"/>
          <a:stretch/>
        </p:blipFill>
        <p:spPr>
          <a:xfrm>
            <a:off x="2589211" y="2644305"/>
            <a:ext cx="8078237" cy="161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15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C5793B-C699-4488-B687-2E1E2B1E6D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34" t="26323" r="55239" b="29144"/>
          <a:stretch/>
        </p:blipFill>
        <p:spPr>
          <a:xfrm>
            <a:off x="3394955" y="2142861"/>
            <a:ext cx="3715966" cy="32312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093EE7-9C42-47FC-9116-E39BCA63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96590"/>
            <a:ext cx="8911687" cy="823690"/>
          </a:xfrm>
        </p:spPr>
        <p:txBody>
          <a:bodyPr/>
          <a:lstStyle/>
          <a:p>
            <a:r>
              <a:rPr lang="en-US" dirty="0" err="1"/>
              <a:t>Wybierz</a:t>
            </a:r>
            <a:r>
              <a:rPr lang="en-US" dirty="0"/>
              <a:t> </a:t>
            </a:r>
            <a:r>
              <a:rPr lang="en-US" dirty="0" err="1"/>
              <a:t>swój</a:t>
            </a:r>
            <a:r>
              <a:rPr lang="en-US" dirty="0"/>
              <a:t> </a:t>
            </a:r>
            <a:r>
              <a:rPr lang="en-US" dirty="0" err="1"/>
              <a:t>język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08B1F-2BE0-41AD-B178-1D3BEA4C9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808" y="5539153"/>
            <a:ext cx="10141804" cy="1178169"/>
          </a:xfrm>
        </p:spPr>
        <p:txBody>
          <a:bodyPr>
            <a:normAutofit/>
          </a:bodyPr>
          <a:lstStyle/>
          <a:p>
            <a:pPr lvl="1"/>
            <a:r>
              <a:rPr lang="en-US" dirty="0" err="1"/>
              <a:t>Kliknij</a:t>
            </a:r>
            <a:r>
              <a:rPr lang="en-US" dirty="0"/>
              <a:t> na </a:t>
            </a:r>
            <a:r>
              <a:rPr lang="en-US" dirty="0" err="1"/>
              <a:t>wybrany</a:t>
            </a:r>
            <a:r>
              <a:rPr lang="en-US" dirty="0"/>
              <a:t> </a:t>
            </a:r>
            <a:r>
              <a:rPr lang="en-US" dirty="0" err="1"/>
              <a:t>język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W </a:t>
            </a:r>
            <a:r>
              <a:rPr lang="en-US" dirty="0" err="1"/>
              <a:t>tym</a:t>
            </a:r>
            <a:r>
              <a:rPr lang="en-US" dirty="0"/>
              <a:t> </a:t>
            </a:r>
            <a:r>
              <a:rPr lang="en-US" dirty="0" err="1"/>
              <a:t>przykładzie</a:t>
            </a:r>
            <a:r>
              <a:rPr lang="en-US" dirty="0"/>
              <a:t> Pol.</a:t>
            </a:r>
          </a:p>
          <a:p>
            <a:pPr marL="0" indent="0">
              <a:buNone/>
            </a:pPr>
            <a:r>
              <a:rPr lang="pl-PL" dirty="0"/>
              <a:t>Wybrany przez Ciebie język zdecyduje o liście wersji Biblii, spośród których możesz wybrać.</a:t>
            </a:r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767AE4D-5125-4834-8708-0DF437012666}"/>
              </a:ext>
            </a:extLst>
          </p:cNvPr>
          <p:cNvSpPr/>
          <p:nvPr/>
        </p:nvSpPr>
        <p:spPr>
          <a:xfrm>
            <a:off x="3492134" y="3599181"/>
            <a:ext cx="914400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AC4E2E-4DD7-42EE-8C33-AD425280EA2C}"/>
              </a:ext>
            </a:extLst>
          </p:cNvPr>
          <p:cNvSpPr txBox="1">
            <a:spLocks/>
          </p:cNvSpPr>
          <p:nvPr/>
        </p:nvSpPr>
        <p:spPr>
          <a:xfrm>
            <a:off x="1828801" y="920280"/>
            <a:ext cx="7587762" cy="1251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Kliknij w rozwijane menu, aby zobaczyć listę języków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Przewiń do swojego wyboru języka lub</a:t>
            </a:r>
            <a:endParaRPr lang="en-US" dirty="0"/>
          </a:p>
          <a:p>
            <a:pPr lvl="1"/>
            <a:r>
              <a:rPr lang="pl-PL" dirty="0"/>
              <a:t>Zacznij pisać, aby szybciej dojść do wyboru języka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1012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93FD-5803-478F-B727-B655C4415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47941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pl-PL" dirty="0"/>
              <a:t>Lista wersji powiązana z Twoim wyborem języka będzie się automatycznie wypełniać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46F52-4581-4919-BE41-B1F390D7F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45579"/>
            <a:ext cx="8915400" cy="4488109"/>
          </a:xfrm>
        </p:spPr>
        <p:txBody>
          <a:bodyPr>
            <a:normAutofit/>
          </a:bodyPr>
          <a:lstStyle/>
          <a:p>
            <a:r>
              <a:rPr lang="pl-PL" dirty="0"/>
              <a:t>Lista wersji jest alfabetyczna w obrębie wybranego przez Ciebie języka. Opis konkretnego tłumaczenia powie ci, czy tłumaczenie jest</a:t>
            </a:r>
            <a:r>
              <a:rPr lang="en-US" dirty="0"/>
              <a:t>:</a:t>
            </a:r>
          </a:p>
          <a:p>
            <a:pPr lvl="1"/>
            <a:r>
              <a:rPr lang="pl-PL" dirty="0"/>
              <a:t>Kompletna Biblia – 66 ksiąg (Stary i Nowy Testament)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Kompletna Biblia z x ksiąg apokryficznych (Stary i Nowy Testament z kilkoma księgami apokryficznymi). X oznacza liczbę ksiąg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Tylko Nowy Testament – 27 ksiąg Nowego Testamentu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Nowy Testament z innymi księgami – 27 ksiąg Nowego Testamentu oraz pewna liczba ksiąg Starego Testamentu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Tylko Stary Testament – 39 ksiąg Starego Testamentu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Brakujące x Książki – Niektóre tłumaczenia to brakujące książki. X oznacza liczbę brakujących książek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x Książki – Niektóre tłumaczenia mają ograniczoną liczbę książek. X oznacza liczbę książek w tłumaczeniu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5871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0E3B87-4DBB-4326-862C-DFE47EDF2E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31" t="26471" r="24123" b="16082"/>
          <a:stretch/>
        </p:blipFill>
        <p:spPr>
          <a:xfrm>
            <a:off x="2177139" y="1121846"/>
            <a:ext cx="9124384" cy="47633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pl-PL" dirty="0"/>
              <a:t>To przykład tego, co możesz zobaczyć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066952"/>
            <a:ext cx="8915400" cy="533400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(IC xxxx) to wewnętrzny kod, którego używamy podczas przetwarzania Twojego żądania.</a:t>
            </a:r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7861125" y="4030030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0BBD2ED-D6E6-4922-AAE5-631ACF8EC145}"/>
              </a:ext>
            </a:extLst>
          </p:cNvPr>
          <p:cNvCxnSpPr>
            <a:cxnSpLocks/>
          </p:cNvCxnSpPr>
          <p:nvPr/>
        </p:nvCxnSpPr>
        <p:spPr>
          <a:xfrm flipV="1">
            <a:off x="4905057" y="4469413"/>
            <a:ext cx="3048000" cy="15772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85299" y="1994427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83173" y="3362530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Przeszukaj Listę, aby zawęzić wybór.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2039815" y="2739869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29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645AB84-CA2B-4C90-8603-B9D25D8844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0" t="36237" r="23484" b="21276"/>
          <a:stretch/>
        </p:blipFill>
        <p:spPr>
          <a:xfrm>
            <a:off x="2301356" y="1325679"/>
            <a:ext cx="9783089" cy="37716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en-US" dirty="0" err="1"/>
              <a:t>Wyszukiwanie</a:t>
            </a:r>
            <a:r>
              <a:rPr lang="en-US" dirty="0"/>
              <a:t> w </a:t>
            </a:r>
            <a:r>
              <a:rPr lang="en-US" dirty="0" err="1"/>
              <a:t>Liście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14963" y="1386823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12837" y="2754926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Przeszukaj Listę, aby zawęzić wybór.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1969479" y="2132265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1485A5A-993F-4693-BF8E-5FA48B150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5627077"/>
            <a:ext cx="8915400" cy="533401"/>
          </a:xfrm>
        </p:spPr>
        <p:txBody>
          <a:bodyPr>
            <a:normAutofit/>
          </a:bodyPr>
          <a:lstStyle/>
          <a:p>
            <a:r>
              <a:rPr lang="pl-PL" dirty="0"/>
              <a:t>W tym przykładzie wyszukałem w liście</a:t>
            </a:r>
            <a:r>
              <a:rPr lang="en-US" dirty="0"/>
              <a:t> “Complete”</a:t>
            </a:r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718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246CD7-13B9-4CC9-919F-EF396748C0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29" t="70815" r="56660" b="23576"/>
          <a:stretch/>
        </p:blipFill>
        <p:spPr>
          <a:xfrm>
            <a:off x="2592925" y="2207329"/>
            <a:ext cx="5567388" cy="124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549" y="246605"/>
            <a:ext cx="9728063" cy="1557158"/>
          </a:xfrm>
        </p:spPr>
        <p:txBody>
          <a:bodyPr>
            <a:noAutofit/>
          </a:bodyPr>
          <a:lstStyle/>
          <a:p>
            <a:r>
              <a:rPr lang="en-US" sz="3200" dirty="0" err="1"/>
              <a:t>Wersje</a:t>
            </a:r>
            <a:r>
              <a:rPr lang="en-US" sz="3200" dirty="0"/>
              <a:t> </a:t>
            </a:r>
            <a:r>
              <a:rPr lang="en-US" sz="3200" dirty="0" err="1"/>
              <a:t>chronione</a:t>
            </a:r>
            <a:r>
              <a:rPr lang="en-US" sz="3200" dirty="0"/>
              <a:t> </a:t>
            </a:r>
            <a:r>
              <a:rPr lang="en-US" sz="3200" dirty="0" err="1"/>
              <a:t>prawem</a:t>
            </a:r>
            <a:r>
              <a:rPr lang="en-US" sz="3200" dirty="0"/>
              <a:t> </a:t>
            </a:r>
            <a:r>
              <a:rPr lang="en-US" sz="3200" dirty="0" err="1"/>
              <a:t>autorskim</a:t>
            </a:r>
            <a:br>
              <a:rPr lang="en-US" sz="1200" dirty="0"/>
            </a:br>
            <a:br>
              <a:rPr lang="en-US" sz="1200" dirty="0"/>
            </a:br>
            <a:r>
              <a:rPr lang="pl-PL" sz="1600" b="1" dirty="0">
                <a:solidFill>
                  <a:srgbClr val="2F4858"/>
                </a:solidFill>
                <a:latin typeface="Philosopher"/>
              </a:rPr>
              <a:t>Niektóre pola w formularzu zostaną zablokowane, jeśli wybierzesz wersję Biblii objętą prawem autorskim. Zgodnie z prawem możemy udostępnić przewodnik tylko dla wersji objętych prawem autorskim. Symbol © praw autorskich zobaczysz na końcu opisu wersji</a:t>
            </a:r>
            <a: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  <a:t>.</a:t>
            </a:r>
            <a:b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</a:br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4396154"/>
            <a:ext cx="8915400" cy="1459524"/>
          </a:xfrm>
        </p:spPr>
        <p:txBody>
          <a:bodyPr>
            <a:normAutofit/>
          </a:bodyPr>
          <a:lstStyle/>
          <a:p>
            <a:r>
              <a:rPr lang="pl-PL" dirty="0">
                <a:cs typeface="Times New Roman" panose="02020603050405020304" pitchFamily="18" charset="0"/>
              </a:rPr>
              <a:t>Zgodnie z prawem nie wolno nam udostępniać tekstu biblijnego w ramach aktualnego prawa autorskiego. Każda wersja objęta aktualnym prawem autorskim będzie miała symbol © na końcu. Dla tych wersji możemy jedynie udostępnić przewodnik.</a:t>
            </a:r>
            <a:endParaRPr lang="en-US" dirty="0">
              <a:cs typeface="Times New Roman" panose="02020603050405020304" pitchFamily="18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6702669" y="2519117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15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B0AA5E5-95BA-4D0B-B051-01A25E3B8F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0" t="47165" r="23484" b="21276"/>
          <a:stretch/>
        </p:blipFill>
        <p:spPr>
          <a:xfrm>
            <a:off x="2700192" y="1626000"/>
            <a:ext cx="8186620" cy="23443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82519"/>
            <a:ext cx="8911687" cy="1280890"/>
          </a:xfrm>
        </p:spPr>
        <p:txBody>
          <a:bodyPr/>
          <a:lstStyle/>
          <a:p>
            <a:r>
              <a:rPr lang="pl-PL" dirty="0"/>
              <a:t>Kliknij przycisk radialny na początku wybranego przez siebie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65600"/>
            <a:ext cx="8915400" cy="1534166"/>
          </a:xfrm>
        </p:spPr>
        <p:txBody>
          <a:bodyPr>
            <a:normAutofit/>
          </a:bodyPr>
          <a:lstStyle/>
          <a:p>
            <a:r>
              <a:rPr lang="en-US" dirty="0"/>
              <a:t>W </a:t>
            </a:r>
            <a:r>
              <a:rPr lang="en-US" dirty="0" err="1"/>
              <a:t>tym</a:t>
            </a:r>
            <a:r>
              <a:rPr lang="en-US" dirty="0"/>
              <a:t> </a:t>
            </a:r>
            <a:r>
              <a:rPr lang="en-US" dirty="0" err="1"/>
              <a:t>przykładzie</a:t>
            </a:r>
            <a:r>
              <a:rPr lang="en-US" dirty="0"/>
              <a:t> </a:t>
            </a:r>
            <a:r>
              <a:rPr lang="en-US" dirty="0" err="1"/>
              <a:t>wybrałem</a:t>
            </a:r>
            <a:r>
              <a:rPr lang="en-US" dirty="0"/>
              <a:t> </a:t>
            </a:r>
            <a:r>
              <a:rPr lang="nn-NO" dirty="0"/>
              <a:t>Gdansk Bible 1632 (BG) (1632) (Complete Bible) Biblia Gdanska 1632 (IC 2055)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Uwaga: Na każde żądanie możesz wybrać tylko jedną rzecz. Jeśli chcesz mieć wiele wersji, musisz złożyć wiele wniosków</a:t>
            </a:r>
            <a:r>
              <a:rPr lang="en-US" dirty="0"/>
              <a:t>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44016B-CCCB-43A4-BAB1-2104D9D09C45}"/>
              </a:ext>
            </a:extLst>
          </p:cNvPr>
          <p:cNvSpPr/>
          <p:nvPr/>
        </p:nvSpPr>
        <p:spPr>
          <a:xfrm>
            <a:off x="2672863" y="2534978"/>
            <a:ext cx="347518" cy="3313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6FE18D5-8C09-4651-BD75-A3155B8EDAEC}"/>
              </a:ext>
            </a:extLst>
          </p:cNvPr>
          <p:cNvCxnSpPr>
            <a:cxnSpLocks/>
          </p:cNvCxnSpPr>
          <p:nvPr/>
        </p:nvCxnSpPr>
        <p:spPr>
          <a:xfrm flipH="1" flipV="1">
            <a:off x="2910254" y="2866290"/>
            <a:ext cx="529233" cy="12993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77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385" y="211016"/>
            <a:ext cx="9484228" cy="764952"/>
          </a:xfrm>
        </p:spPr>
        <p:txBody>
          <a:bodyPr>
            <a:noAutofit/>
          </a:bodyPr>
          <a:lstStyle/>
          <a:p>
            <a:r>
              <a:rPr lang="pl-PL" sz="2400" dirty="0"/>
              <a:t>Lista rozwijana zostanie zamknięta, a formularz pokaże wybraną wersję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599" y="4708438"/>
            <a:ext cx="8915400" cy="1516515"/>
          </a:xfrm>
        </p:spPr>
        <p:txBody>
          <a:bodyPr>
            <a:normAutofit/>
          </a:bodyPr>
          <a:lstStyle/>
          <a:p>
            <a:r>
              <a:rPr lang="pl-PL" dirty="0"/>
              <a:t>Możesz zmienić swój wybór, klikając Powrót do wersji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Jeśli zrobisz to po wypełnieniu reszty formularza, będziesz musiał wypełnić go ponownie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88A050-1B14-42FE-87EF-B72D741CE3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71" t="36418" r="45505" b="49999"/>
          <a:stretch/>
        </p:blipFill>
        <p:spPr>
          <a:xfrm>
            <a:off x="2133599" y="1391056"/>
            <a:ext cx="8236574" cy="158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50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BABB37-76B5-4586-8AFD-2055132C3B7F}"/>
              </a:ext>
            </a:extLst>
          </p:cNvPr>
          <p:cNvSpPr/>
          <p:nvPr/>
        </p:nvSpPr>
        <p:spPr>
          <a:xfrm>
            <a:off x="5312705" y="156439"/>
            <a:ext cx="1610686" cy="9982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Czy jako chrześcijanin kiedykolwiek przeczytałeś całą Biblię?</a:t>
            </a:r>
            <a:endParaRPr lang="en-US" sz="1200" dirty="0"/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60FFE28E-7F94-40D5-BB61-D46244FCD605}"/>
              </a:ext>
            </a:extLst>
          </p:cNvPr>
          <p:cNvCxnSpPr>
            <a:cxnSpLocks/>
            <a:stCxn id="4" idx="2"/>
            <a:endCxn id="10" idx="1"/>
          </p:cNvCxnSpPr>
          <p:nvPr/>
        </p:nvCxnSpPr>
        <p:spPr>
          <a:xfrm rot="16200000" flipH="1">
            <a:off x="6642857" y="629919"/>
            <a:ext cx="315489" cy="13651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8A473A66-3C55-4132-8836-5611DB31815B}"/>
              </a:ext>
            </a:extLst>
          </p:cNvPr>
          <p:cNvCxnSpPr>
            <a:cxnSpLocks/>
            <a:stCxn id="4" idx="2"/>
            <a:endCxn id="28" idx="3"/>
          </p:cNvCxnSpPr>
          <p:nvPr/>
        </p:nvCxnSpPr>
        <p:spPr>
          <a:xfrm rot="5400000">
            <a:off x="5163396" y="518671"/>
            <a:ext cx="318594" cy="159071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9CED572-E1DE-4294-8719-1962C5B0593C}"/>
              </a:ext>
            </a:extLst>
          </p:cNvPr>
          <p:cNvSpPr/>
          <p:nvPr/>
        </p:nvSpPr>
        <p:spPr>
          <a:xfrm>
            <a:off x="7483155" y="1101517"/>
            <a:ext cx="1900341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Czy było to korzystne dla twojego życia?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E14EC6-8948-4580-9CE7-3EF021B0580C}"/>
              </a:ext>
            </a:extLst>
          </p:cNvPr>
          <p:cNvSpPr/>
          <p:nvPr/>
        </p:nvSpPr>
        <p:spPr>
          <a:xfrm>
            <a:off x="6335491" y="1101517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Tak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1D8B96-9887-4077-8E19-AE426DA5DB5B}"/>
              </a:ext>
            </a:extLst>
          </p:cNvPr>
          <p:cNvSpPr/>
          <p:nvPr/>
        </p:nvSpPr>
        <p:spPr>
          <a:xfrm>
            <a:off x="8437198" y="1838267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Nie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372162E-FDCF-4079-B4BB-A78E40611DCB}"/>
              </a:ext>
            </a:extLst>
          </p:cNvPr>
          <p:cNvSpPr/>
          <p:nvPr/>
        </p:nvSpPr>
        <p:spPr>
          <a:xfrm>
            <a:off x="6600524" y="2249511"/>
            <a:ext cx="1797027" cy="9126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Dlaczego nie?  Czy prosty plan czytania pomógłby przynieść dodatkowe korzyści?</a:t>
            </a:r>
            <a:endParaRPr lang="en-US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7918AF-1F3B-4A97-8099-DFBE1288B09B}"/>
              </a:ext>
            </a:extLst>
          </p:cNvPr>
          <p:cNvSpPr/>
          <p:nvPr/>
        </p:nvSpPr>
        <p:spPr>
          <a:xfrm>
            <a:off x="4467766" y="1123289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Nie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D3705E1-FA9B-4B63-9E3A-3C60F4E357B0}"/>
              </a:ext>
            </a:extLst>
          </p:cNvPr>
          <p:cNvSpPr/>
          <p:nvPr/>
        </p:nvSpPr>
        <p:spPr>
          <a:xfrm>
            <a:off x="9687302" y="1110885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Tak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8B1713-A153-44B2-B7E6-F8661EBEA235}"/>
              </a:ext>
            </a:extLst>
          </p:cNvPr>
          <p:cNvSpPr/>
          <p:nvPr/>
        </p:nvSpPr>
        <p:spPr>
          <a:xfrm>
            <a:off x="10559139" y="1116097"/>
            <a:ext cx="1467877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Czy korzystałeś z planu czytania?</a:t>
            </a:r>
            <a:endParaRPr lang="en-US" sz="12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EDD2A23-4EE1-4550-B1A4-A9DF86B66095}"/>
              </a:ext>
            </a:extLst>
          </p:cNvPr>
          <p:cNvSpPr/>
          <p:nvPr/>
        </p:nvSpPr>
        <p:spPr>
          <a:xfrm>
            <a:off x="2343698" y="1104622"/>
            <a:ext cx="2183639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Czy uważasz, że jako chrześcijanin ważne jest, aby przeczytać całą Biblię?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C9939FB-81A9-4789-88C9-777F0FA48855}"/>
              </a:ext>
            </a:extLst>
          </p:cNvPr>
          <p:cNvSpPr/>
          <p:nvPr/>
        </p:nvSpPr>
        <p:spPr>
          <a:xfrm>
            <a:off x="3193988" y="1876240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Tak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CE4DC6-E37B-434D-B4F0-2FCB11CE2B96}"/>
              </a:ext>
            </a:extLst>
          </p:cNvPr>
          <p:cNvSpPr/>
          <p:nvPr/>
        </p:nvSpPr>
        <p:spPr>
          <a:xfrm>
            <a:off x="2178722" y="2265054"/>
            <a:ext cx="1856916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Co powstrzymuje cię przed przeczytaniem całej Biblii?</a:t>
            </a:r>
            <a:endParaRPr lang="en-US" sz="12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223E8E0-47EE-4E64-B6EA-DEB8CD4F6556}"/>
              </a:ext>
            </a:extLst>
          </p:cNvPr>
          <p:cNvSpPr/>
          <p:nvPr/>
        </p:nvSpPr>
        <p:spPr>
          <a:xfrm>
            <a:off x="2073718" y="3347071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Zajmuje to zbyt dużo czasu?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EE77E68-4A52-4246-893B-38FC138D3CD6}"/>
              </a:ext>
            </a:extLst>
          </p:cNvPr>
          <p:cNvSpPr/>
          <p:nvPr/>
        </p:nvSpPr>
        <p:spPr>
          <a:xfrm>
            <a:off x="1812431" y="1117063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Nie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DE856BA-028B-4956-A8E3-7A5BE17B3A4F}"/>
              </a:ext>
            </a:extLst>
          </p:cNvPr>
          <p:cNvCxnSpPr>
            <a:cxnSpLocks/>
            <a:stCxn id="28" idx="1"/>
            <a:endCxn id="40" idx="3"/>
          </p:cNvCxnSpPr>
          <p:nvPr/>
        </p:nvCxnSpPr>
        <p:spPr>
          <a:xfrm flipH="1" flipV="1">
            <a:off x="1762097" y="1470218"/>
            <a:ext cx="581601" cy="31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C9199992-A0FB-4779-BEB1-9052A3E6576E}"/>
              </a:ext>
            </a:extLst>
          </p:cNvPr>
          <p:cNvSpPr/>
          <p:nvPr/>
        </p:nvSpPr>
        <p:spPr>
          <a:xfrm>
            <a:off x="269387" y="1101517"/>
            <a:ext cx="1492710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Dlaczego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nie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0336C0D-EADE-461D-A247-3365B9BFE78B}"/>
              </a:ext>
            </a:extLst>
          </p:cNvPr>
          <p:cNvSpPr/>
          <p:nvPr/>
        </p:nvSpPr>
        <p:spPr>
          <a:xfrm>
            <a:off x="4441134" y="2263179"/>
            <a:ext cx="2008482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To zbyt zniechęcające?  To duża, trudna książka do czytania?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4BA33C1-F48E-4C0D-A25A-AFBF3BF70F09}"/>
              </a:ext>
            </a:extLst>
          </p:cNvPr>
          <p:cNvSpPr/>
          <p:nvPr/>
        </p:nvSpPr>
        <p:spPr>
          <a:xfrm>
            <a:off x="2345415" y="4621925"/>
            <a:ext cx="2330172" cy="14195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WBP ma BEZPŁATNE plany czytania Biblii, które obsługują dowolne zaangażowanie czasowe od 5 minut do 60 minut dziennie lub dowolną liczbę dni w tygodniu.</a:t>
            </a:r>
            <a:endParaRPr lang="en-US" sz="1200" dirty="0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838D246-A886-4460-98BF-0FD5523AA22F}"/>
              </a:ext>
            </a:extLst>
          </p:cNvPr>
          <p:cNvCxnSpPr>
            <a:cxnSpLocks/>
            <a:stCxn id="31" idx="3"/>
            <a:endCxn id="45" idx="1"/>
          </p:cNvCxnSpPr>
          <p:nvPr/>
        </p:nvCxnSpPr>
        <p:spPr>
          <a:xfrm>
            <a:off x="4035638" y="2593252"/>
            <a:ext cx="405496" cy="2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8A8C0B91-4541-4320-B481-3EA157A2CEF4}"/>
              </a:ext>
            </a:extLst>
          </p:cNvPr>
          <p:cNvSpPr/>
          <p:nvPr/>
        </p:nvSpPr>
        <p:spPr>
          <a:xfrm>
            <a:off x="4728786" y="4619480"/>
            <a:ext cx="2607098" cy="14228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WBP zapewnia BEZPŁATNE plany w łatwych do odczytania tłumaczeniach.  Nawet największe zadania stają się wykonalne, gdy zostaną podzielone na małe, łatwe do wykonania kroki.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3D87B91-0B85-4841-9DFC-B6B8F6ACE59D}"/>
              </a:ext>
            </a:extLst>
          </p:cNvPr>
          <p:cNvSpPr/>
          <p:nvPr/>
        </p:nvSpPr>
        <p:spPr>
          <a:xfrm>
            <a:off x="10165287" y="1760572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Tak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E0C07D2-CBF0-4CCE-80BC-A7242AD03156}"/>
              </a:ext>
            </a:extLst>
          </p:cNvPr>
          <p:cNvSpPr/>
          <p:nvPr/>
        </p:nvSpPr>
        <p:spPr>
          <a:xfrm>
            <a:off x="8561510" y="2263179"/>
            <a:ext cx="1498335" cy="9740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Czy plan czytania sprawił, że zadanie było łatwiejsze do wykonania?</a:t>
            </a:r>
            <a:endParaRPr lang="en-US" sz="120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91485DB-6D8D-4E04-8560-554A749E3BD7}"/>
              </a:ext>
            </a:extLst>
          </p:cNvPr>
          <p:cNvSpPr/>
          <p:nvPr/>
        </p:nvSpPr>
        <p:spPr>
          <a:xfrm>
            <a:off x="10408597" y="2255724"/>
            <a:ext cx="1684282" cy="12605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Czy niestandardowy plan czytania sprawiłby, że zadanie byłoby łatwiejsze do wykonania?</a:t>
            </a:r>
            <a:endParaRPr lang="en-US" sz="1200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BC027EA-F218-4D89-A019-EE9DB8C396A1}"/>
              </a:ext>
            </a:extLst>
          </p:cNvPr>
          <p:cNvSpPr/>
          <p:nvPr/>
        </p:nvSpPr>
        <p:spPr>
          <a:xfrm>
            <a:off x="10040807" y="2466543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Nie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52EF3B8-D25A-4A2E-8535-46E8ECB9DBDD}"/>
              </a:ext>
            </a:extLst>
          </p:cNvPr>
          <p:cNvSpPr/>
          <p:nvPr/>
        </p:nvSpPr>
        <p:spPr>
          <a:xfrm>
            <a:off x="7413916" y="4621924"/>
            <a:ext cx="2039615" cy="14139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W WBP wierzymy, że czytanie Biblii przynosi ogromne korzyści w naszym życiu.</a:t>
            </a:r>
            <a:endParaRPr lang="en-US" sz="1200" dirty="0"/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9FCE411F-8773-4396-B030-1621DA3BDFCA}"/>
              </a:ext>
            </a:extLst>
          </p:cNvPr>
          <p:cNvCxnSpPr>
            <a:cxnSpLocks/>
            <a:stCxn id="17" idx="2"/>
            <a:endCxn id="66" idx="0"/>
          </p:cNvCxnSpPr>
          <p:nvPr/>
        </p:nvCxnSpPr>
        <p:spPr>
          <a:xfrm rot="16200000" flipH="1">
            <a:off x="7236522" y="3424722"/>
            <a:ext cx="1459718" cy="93468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9C445FB0-3DF6-4678-A282-F7F06CF367C9}"/>
              </a:ext>
            </a:extLst>
          </p:cNvPr>
          <p:cNvSpPr/>
          <p:nvPr/>
        </p:nvSpPr>
        <p:spPr>
          <a:xfrm>
            <a:off x="9585588" y="4619480"/>
            <a:ext cx="1483801" cy="14130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Z jakiego planu korzystałeś?  WBP ma ogromną różnorodność do wyboru.</a:t>
            </a:r>
            <a:endParaRPr lang="en-US" sz="1200" dirty="0"/>
          </a:p>
        </p:txBody>
      </p: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B8B1E9C3-B803-4EC5-B4B2-6583F01A87F3}"/>
              </a:ext>
            </a:extLst>
          </p:cNvPr>
          <p:cNvCxnSpPr>
            <a:cxnSpLocks/>
            <a:stCxn id="55" idx="2"/>
            <a:endCxn id="70" idx="0"/>
          </p:cNvCxnSpPr>
          <p:nvPr/>
        </p:nvCxnSpPr>
        <p:spPr>
          <a:xfrm rot="16200000" flipH="1">
            <a:off x="9127935" y="3419926"/>
            <a:ext cx="1382296" cy="101681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3CDCAD7D-CDDB-4A48-9057-12EDBADBCB30}"/>
              </a:ext>
            </a:extLst>
          </p:cNvPr>
          <p:cNvSpPr/>
          <p:nvPr/>
        </p:nvSpPr>
        <p:spPr>
          <a:xfrm>
            <a:off x="11174286" y="4622586"/>
            <a:ext cx="823913" cy="14088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Wypróbuj DARMOWY plan w WBP</a:t>
            </a:r>
            <a:endParaRPr lang="en-US" sz="12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F266FCB-EE27-4D5F-B6CD-DE1596012606}"/>
              </a:ext>
            </a:extLst>
          </p:cNvPr>
          <p:cNvSpPr/>
          <p:nvPr/>
        </p:nvSpPr>
        <p:spPr>
          <a:xfrm>
            <a:off x="11376265" y="3452461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Tak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E82EE45-9E43-4C22-B186-F1516775F646}"/>
              </a:ext>
            </a:extLst>
          </p:cNvPr>
          <p:cNvSpPr/>
          <p:nvPr/>
        </p:nvSpPr>
        <p:spPr>
          <a:xfrm>
            <a:off x="9598460" y="3581028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Tak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DE889FA4-85D2-4EEA-B3FC-DE545BE30252}"/>
              </a:ext>
            </a:extLst>
          </p:cNvPr>
          <p:cNvSpPr/>
          <p:nvPr/>
        </p:nvSpPr>
        <p:spPr>
          <a:xfrm>
            <a:off x="11379375" y="3672957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Nie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0C0DD4B1-EFBD-4271-9763-3B54FD6F5087}"/>
              </a:ext>
            </a:extLst>
          </p:cNvPr>
          <p:cNvSpPr/>
          <p:nvPr/>
        </p:nvSpPr>
        <p:spPr>
          <a:xfrm>
            <a:off x="93133" y="4619480"/>
            <a:ext cx="2166425" cy="14172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WBP zapewnia BEZPŁATNE plany z wieloma motywami, takimi jak Chronologiczny, M'Cheyne itp., Aby dodać trochę różnorodności</a:t>
            </a:r>
            <a:endParaRPr lang="en-US" sz="12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904846B-A7C0-4C13-9BEE-44C0F1EC7F48}"/>
              </a:ext>
            </a:extLst>
          </p:cNvPr>
          <p:cNvSpPr/>
          <p:nvPr/>
        </p:nvSpPr>
        <p:spPr>
          <a:xfrm>
            <a:off x="206087" y="2256188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To </a:t>
            </a:r>
            <a:r>
              <a:rPr lang="en-US" sz="1200" dirty="0" err="1">
                <a:solidFill>
                  <a:schemeClr val="tx1"/>
                </a:solidFill>
              </a:rPr>
              <a:t>zbyt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nudne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8395BF-2372-4C75-84AD-F054CD05BDAE}"/>
              </a:ext>
            </a:extLst>
          </p:cNvPr>
          <p:cNvCxnSpPr>
            <a:cxnSpLocks/>
            <a:stCxn id="31" idx="1"/>
            <a:endCxn id="57" idx="3"/>
          </p:cNvCxnSpPr>
          <p:nvPr/>
        </p:nvCxnSpPr>
        <p:spPr>
          <a:xfrm flipH="1" flipV="1">
            <a:off x="1898026" y="2588345"/>
            <a:ext cx="280696" cy="4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23D704D2-4C65-49EC-8C66-5B25E1F521D3}"/>
              </a:ext>
            </a:extLst>
          </p:cNvPr>
          <p:cNvCxnSpPr>
            <a:cxnSpLocks/>
            <a:stCxn id="59" idx="2"/>
            <a:endCxn id="74" idx="0"/>
          </p:cNvCxnSpPr>
          <p:nvPr/>
        </p:nvCxnSpPr>
        <p:spPr>
          <a:xfrm rot="16200000" flipH="1">
            <a:off x="10865343" y="3901685"/>
            <a:ext cx="1106295" cy="33550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B3F1FE61-A883-4467-9A0D-0F66C1FA9F5D}"/>
              </a:ext>
            </a:extLst>
          </p:cNvPr>
          <p:cNvCxnSpPr>
            <a:cxnSpLocks/>
            <a:stCxn id="45" idx="2"/>
            <a:endCxn id="50" idx="0"/>
          </p:cNvCxnSpPr>
          <p:nvPr/>
        </p:nvCxnSpPr>
        <p:spPr>
          <a:xfrm rot="16200000" flipH="1">
            <a:off x="4892861" y="3480006"/>
            <a:ext cx="1691988" cy="58696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E0CA2629-5E03-4504-BE1E-E6AA50570946}"/>
              </a:ext>
            </a:extLst>
          </p:cNvPr>
          <p:cNvSpPr/>
          <p:nvPr/>
        </p:nvSpPr>
        <p:spPr>
          <a:xfrm>
            <a:off x="94581" y="6076541"/>
            <a:ext cx="11903617" cy="7398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Jeśli próbowałeś przeczytać Biblię i nie udało Ci się jej przeczytać, odwiedź nas na https://worldbibleplans.com</a:t>
            </a:r>
            <a:r>
              <a:rPr lang="en-US" sz="1200" dirty="0">
                <a:solidFill>
                  <a:schemeClr val="tx1"/>
                </a:solidFill>
              </a:rPr>
              <a:t>/languages/polish</a:t>
            </a:r>
            <a:r>
              <a:rPr lang="en-US" sz="1200">
                <a:solidFill>
                  <a:schemeClr val="tx1"/>
                </a:solidFill>
              </a:rPr>
              <a:t>/index.html</a:t>
            </a:r>
            <a:r>
              <a:rPr lang="pl-PL" sz="1200">
                <a:solidFill>
                  <a:schemeClr val="tx1"/>
                </a:solidFill>
              </a:rPr>
              <a:t> </a:t>
            </a:r>
            <a:r>
              <a:rPr lang="pl-PL" sz="1200" dirty="0">
                <a:solidFill>
                  <a:schemeClr val="tx1"/>
                </a:solidFill>
              </a:rPr>
              <a:t>i stwórz BEZPŁATNY niestandardowy plan czytania Biblii.  Wybieraj spośród różnych języków, tłumaczeń, zobowiązań czasowych, tematów i formatów e-booków.  To takie proste.  Stwórz plan, WBP go stworzy, a w mniej niż 1 dzień otrzymasz link do pobrania niestandardowego BEZPŁATNEGO planu czytania Biblii z Pismami Świętymi lub bez.  Czy wspominaliśmy, że wszystko jest BEZPŁATNE!</a:t>
            </a:r>
            <a:endParaRPr lang="en-US" sz="1200" dirty="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0756889-93FF-4700-82A3-156AC089886A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9372720" y="1470217"/>
            <a:ext cx="1186419" cy="14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or: Elbow 96">
            <a:extLst>
              <a:ext uri="{FF2B5EF4-FFF2-40B4-BE49-F238E27FC236}">
                <a16:creationId xmlns:a16="http://schemas.microsoft.com/office/drawing/2014/main" id="{600C5535-D3CC-4A26-8CF9-A8C4506CFC20}"/>
              </a:ext>
            </a:extLst>
          </p:cNvPr>
          <p:cNvCxnSpPr>
            <a:cxnSpLocks/>
            <a:stCxn id="55" idx="3"/>
            <a:endCxn id="59" idx="1"/>
          </p:cNvCxnSpPr>
          <p:nvPr/>
        </p:nvCxnSpPr>
        <p:spPr>
          <a:xfrm>
            <a:off x="10059845" y="2750182"/>
            <a:ext cx="348752" cy="13582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B85A545C-B14F-4D8A-8DAB-C1C3E2714541}"/>
              </a:ext>
            </a:extLst>
          </p:cNvPr>
          <p:cNvSpPr/>
          <p:nvPr/>
        </p:nvSpPr>
        <p:spPr>
          <a:xfrm>
            <a:off x="1066803" y="3343978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Tak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73F05AE0-844E-48C4-83E1-45C7E6040743}"/>
              </a:ext>
            </a:extLst>
          </p:cNvPr>
          <p:cNvSpPr/>
          <p:nvPr/>
        </p:nvSpPr>
        <p:spPr>
          <a:xfrm>
            <a:off x="5427773" y="3381296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Tak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8D90312-74C4-43BA-9E14-D5A31174EEAC}"/>
              </a:ext>
            </a:extLst>
          </p:cNvPr>
          <p:cNvSpPr/>
          <p:nvPr/>
        </p:nvSpPr>
        <p:spPr>
          <a:xfrm>
            <a:off x="3312121" y="4084473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Tak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107" name="Connector: Elbow 106">
            <a:extLst>
              <a:ext uri="{FF2B5EF4-FFF2-40B4-BE49-F238E27FC236}">
                <a16:creationId xmlns:a16="http://schemas.microsoft.com/office/drawing/2014/main" id="{FC16EE73-F35C-49B3-B5B6-02AA810616D3}"/>
              </a:ext>
            </a:extLst>
          </p:cNvPr>
          <p:cNvCxnSpPr>
            <a:cxnSpLocks/>
            <a:stCxn id="57" idx="2"/>
          </p:cNvCxnSpPr>
          <p:nvPr/>
        </p:nvCxnSpPr>
        <p:spPr>
          <a:xfrm rot="16200000" flipH="1">
            <a:off x="642672" y="3329886"/>
            <a:ext cx="1664741" cy="8459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or: Elbow 113">
            <a:extLst>
              <a:ext uri="{FF2B5EF4-FFF2-40B4-BE49-F238E27FC236}">
                <a16:creationId xmlns:a16="http://schemas.microsoft.com/office/drawing/2014/main" id="{2FED51BE-3B38-49F1-8C2E-F3E10969A789}"/>
              </a:ext>
            </a:extLst>
          </p:cNvPr>
          <p:cNvCxnSpPr>
            <a:cxnSpLocks/>
            <a:stCxn id="36" idx="2"/>
            <a:endCxn id="46" idx="0"/>
          </p:cNvCxnSpPr>
          <p:nvPr/>
        </p:nvCxnSpPr>
        <p:spPr>
          <a:xfrm rot="16200000" flipH="1">
            <a:off x="2869280" y="3980704"/>
            <a:ext cx="537452" cy="7449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Elbow 121">
            <a:extLst>
              <a:ext uri="{FF2B5EF4-FFF2-40B4-BE49-F238E27FC236}">
                <a16:creationId xmlns:a16="http://schemas.microsoft.com/office/drawing/2014/main" id="{D74091AA-53CB-4DBC-9EF4-C97775319DAB}"/>
              </a:ext>
            </a:extLst>
          </p:cNvPr>
          <p:cNvCxnSpPr>
            <a:cxnSpLocks/>
            <a:stCxn id="10" idx="2"/>
            <a:endCxn id="17" idx="0"/>
          </p:cNvCxnSpPr>
          <p:nvPr/>
        </p:nvCxnSpPr>
        <p:spPr>
          <a:xfrm rot="5400000">
            <a:off x="7760886" y="1577071"/>
            <a:ext cx="410592" cy="93428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or: Elbow 123">
            <a:extLst>
              <a:ext uri="{FF2B5EF4-FFF2-40B4-BE49-F238E27FC236}">
                <a16:creationId xmlns:a16="http://schemas.microsoft.com/office/drawing/2014/main" id="{784EA9DD-0787-4C8C-B210-4443E0CB625E}"/>
              </a:ext>
            </a:extLst>
          </p:cNvPr>
          <p:cNvCxnSpPr>
            <a:stCxn id="26" idx="2"/>
            <a:endCxn id="55" idx="0"/>
          </p:cNvCxnSpPr>
          <p:nvPr/>
        </p:nvCxnSpPr>
        <p:spPr>
          <a:xfrm rot="5400000">
            <a:off x="10097038" y="1067139"/>
            <a:ext cx="409680" cy="19824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nector: Elbow 127">
            <a:extLst>
              <a:ext uri="{FF2B5EF4-FFF2-40B4-BE49-F238E27FC236}">
                <a16:creationId xmlns:a16="http://schemas.microsoft.com/office/drawing/2014/main" id="{DA598EC9-8546-48ED-AFF0-6334D14D4F58}"/>
              </a:ext>
            </a:extLst>
          </p:cNvPr>
          <p:cNvCxnSpPr>
            <a:cxnSpLocks/>
            <a:stCxn id="26" idx="2"/>
            <a:endCxn id="59" idx="0"/>
          </p:cNvCxnSpPr>
          <p:nvPr/>
        </p:nvCxnSpPr>
        <p:spPr>
          <a:xfrm rot="5400000">
            <a:off x="11070796" y="2033441"/>
            <a:ext cx="402225" cy="4234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128">
            <a:extLst>
              <a:ext uri="{FF2B5EF4-FFF2-40B4-BE49-F238E27FC236}">
                <a16:creationId xmlns:a16="http://schemas.microsoft.com/office/drawing/2014/main" id="{A43284D4-899B-49F1-B420-96E58200646D}"/>
              </a:ext>
            </a:extLst>
          </p:cNvPr>
          <p:cNvSpPr/>
          <p:nvPr/>
        </p:nvSpPr>
        <p:spPr>
          <a:xfrm>
            <a:off x="11307916" y="1881824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Nie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A22B5532-94EC-4A66-8531-002BF01C3015}"/>
              </a:ext>
            </a:extLst>
          </p:cNvPr>
          <p:cNvSpPr/>
          <p:nvPr/>
        </p:nvSpPr>
        <p:spPr>
          <a:xfrm>
            <a:off x="7460839" y="3574456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Tak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4378D6A-7323-430F-AB72-CE4A9AB97E3E}"/>
              </a:ext>
            </a:extLst>
          </p:cNvPr>
          <p:cNvSpPr/>
          <p:nvPr/>
        </p:nvSpPr>
        <p:spPr>
          <a:xfrm>
            <a:off x="3584657" y="3351421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Plany zawierające pisma święte są zbyt drogie?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52647C22-3073-4AE4-AD2C-C258DAE360F1}"/>
              </a:ext>
            </a:extLst>
          </p:cNvPr>
          <p:cNvCxnSpPr>
            <a:cxnSpLocks/>
            <a:stCxn id="31" idx="2"/>
            <a:endCxn id="36" idx="0"/>
          </p:cNvCxnSpPr>
          <p:nvPr/>
        </p:nvCxnSpPr>
        <p:spPr>
          <a:xfrm rot="5400000">
            <a:off x="2723535" y="2963426"/>
            <a:ext cx="425622" cy="34166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837C6AF1-E662-4051-AF3C-5D305AE64699}"/>
              </a:ext>
            </a:extLst>
          </p:cNvPr>
          <p:cNvCxnSpPr>
            <a:cxnSpLocks/>
            <a:stCxn id="31" idx="2"/>
            <a:endCxn id="63" idx="0"/>
          </p:cNvCxnSpPr>
          <p:nvPr/>
        </p:nvCxnSpPr>
        <p:spPr>
          <a:xfrm rot="16200000" flipH="1">
            <a:off x="3476829" y="2551800"/>
            <a:ext cx="429972" cy="11692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D077B12A-0562-44FF-9312-125339C9B57B}"/>
              </a:ext>
            </a:extLst>
          </p:cNvPr>
          <p:cNvCxnSpPr>
            <a:cxnSpLocks/>
            <a:stCxn id="63" idx="2"/>
            <a:endCxn id="46" idx="0"/>
          </p:cNvCxnSpPr>
          <p:nvPr/>
        </p:nvCxnSpPr>
        <p:spPr>
          <a:xfrm rot="5400000">
            <a:off x="3626925" y="3972400"/>
            <a:ext cx="533102" cy="76594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or: Elbow 89">
            <a:extLst>
              <a:ext uri="{FF2B5EF4-FFF2-40B4-BE49-F238E27FC236}">
                <a16:creationId xmlns:a16="http://schemas.microsoft.com/office/drawing/2014/main" id="{00D856D7-09BD-43AE-A9F0-4DCF56115760}"/>
              </a:ext>
            </a:extLst>
          </p:cNvPr>
          <p:cNvCxnSpPr>
            <a:cxnSpLocks/>
            <a:endCxn id="31" idx="0"/>
          </p:cNvCxnSpPr>
          <p:nvPr/>
        </p:nvCxnSpPr>
        <p:spPr>
          <a:xfrm rot="16200000" flipH="1">
            <a:off x="2730568" y="1888442"/>
            <a:ext cx="411554" cy="34166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0150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Tematy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8760" y="944890"/>
            <a:ext cx="8915400" cy="5616170"/>
          </a:xfrm>
        </p:spPr>
        <p:txBody>
          <a:bodyPr>
            <a:normAutofit fontScale="62500" lnSpcReduction="20000"/>
          </a:bodyPr>
          <a:lstStyle/>
          <a:p>
            <a:r>
              <a:rPr lang="pl-PL" sz="2400" dirty="0"/>
              <a:t>Tematy dają różne sposoby czytania Pisma</a:t>
            </a:r>
            <a:r>
              <a:rPr lang="en-US" sz="2400" dirty="0"/>
              <a:t>.</a:t>
            </a:r>
          </a:p>
          <a:p>
            <a:pPr lvl="1"/>
            <a:r>
              <a:rPr lang="pl-PL" sz="2200" dirty="0"/>
              <a:t>Niektóre tematy określają kolejność czytania</a:t>
            </a:r>
            <a:r>
              <a:rPr lang="en-US" sz="2200" dirty="0"/>
              <a:t>.</a:t>
            </a:r>
          </a:p>
          <a:p>
            <a:pPr lvl="2"/>
            <a:r>
              <a:rPr lang="en-US" sz="2000" dirty="0" err="1"/>
              <a:t>Przykłady</a:t>
            </a:r>
            <a:r>
              <a:rPr lang="en-US" sz="2000" dirty="0"/>
              <a:t>:</a:t>
            </a:r>
          </a:p>
          <a:p>
            <a:pPr lvl="3"/>
            <a:r>
              <a:rPr lang="pl-PL" sz="1800" dirty="0"/>
              <a:t>Prosty (Księga Rodzaju do Objawienia)</a:t>
            </a:r>
            <a:r>
              <a:rPr lang="en-US" sz="1800" dirty="0"/>
              <a:t>.</a:t>
            </a:r>
          </a:p>
          <a:p>
            <a:pPr lvl="3"/>
            <a:r>
              <a:rPr lang="en-US" sz="1800" dirty="0" err="1"/>
              <a:t>Kolejność</a:t>
            </a:r>
            <a:r>
              <a:rPr lang="en-US" sz="1800" dirty="0"/>
              <a:t> </a:t>
            </a:r>
            <a:r>
              <a:rPr lang="en-US" sz="1800" dirty="0" err="1"/>
              <a:t>chronologiczna</a:t>
            </a:r>
            <a:r>
              <a:rPr lang="en-US" sz="1800" dirty="0"/>
              <a:t>.</a:t>
            </a:r>
            <a:endParaRPr lang="en-US" sz="1600" dirty="0"/>
          </a:p>
          <a:p>
            <a:pPr lvl="1"/>
            <a:r>
              <a:rPr lang="pl-PL" sz="2200" dirty="0"/>
              <a:t>Inne tematy sprawiają, że skupiasz się na jednej idei lub przedstawiają Pismo Święte w jakiś znaczący sposób</a:t>
            </a:r>
            <a:r>
              <a:rPr lang="en-US" sz="2200" dirty="0"/>
              <a:t>.</a:t>
            </a:r>
          </a:p>
          <a:p>
            <a:pPr lvl="2"/>
            <a:r>
              <a:rPr lang="en-US" sz="2000" dirty="0" err="1"/>
              <a:t>Przykłady</a:t>
            </a:r>
            <a:r>
              <a:rPr lang="en-US" sz="2200" dirty="0"/>
              <a:t>:</a:t>
            </a:r>
          </a:p>
          <a:p>
            <a:pPr lvl="3"/>
            <a:r>
              <a:rPr lang="en-US" sz="1800" dirty="0" err="1"/>
              <a:t>Gatunkowe</a:t>
            </a:r>
            <a:r>
              <a:rPr lang="en-US" sz="1800" dirty="0"/>
              <a:t>.</a:t>
            </a:r>
          </a:p>
          <a:p>
            <a:pPr lvl="3"/>
            <a:r>
              <a:rPr lang="en-US" sz="1800" dirty="0"/>
              <a:t>M'Cheyne.</a:t>
            </a:r>
          </a:p>
          <a:p>
            <a:pPr lvl="1"/>
            <a:r>
              <a:rPr lang="pl-PL" sz="2200" dirty="0"/>
              <a:t>Niektóre tematy wymagają skupienia się na jednej książce lub na wybranych książkach</a:t>
            </a:r>
            <a:r>
              <a:rPr lang="en-US" sz="2200" dirty="0"/>
              <a:t>.</a:t>
            </a:r>
          </a:p>
          <a:p>
            <a:pPr lvl="2"/>
            <a:r>
              <a:rPr lang="en-US" sz="2000" dirty="0" err="1"/>
              <a:t>Przykłady</a:t>
            </a:r>
            <a:r>
              <a:rPr lang="en-US" sz="2000" dirty="0"/>
              <a:t>:</a:t>
            </a:r>
          </a:p>
          <a:p>
            <a:pPr lvl="3"/>
            <a:r>
              <a:rPr lang="pl-PL" sz="1800" dirty="0"/>
              <a:t>Głębokie zanurzenie w 1. książce</a:t>
            </a:r>
            <a:r>
              <a:rPr lang="en-US" sz="1800" dirty="0"/>
              <a:t>.</a:t>
            </a:r>
          </a:p>
          <a:p>
            <a:pPr lvl="3"/>
            <a:r>
              <a:rPr lang="en-US" sz="1800" dirty="0" err="1"/>
              <a:t>Apostołowie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Paweł</a:t>
            </a:r>
            <a:r>
              <a:rPr lang="en-US" sz="1800" dirty="0"/>
              <a:t>.</a:t>
            </a:r>
          </a:p>
          <a:p>
            <a:pPr lvl="2"/>
            <a:endParaRPr lang="en-US" sz="2000" dirty="0"/>
          </a:p>
          <a:p>
            <a:pPr marL="0" indent="0">
              <a:buNone/>
            </a:pPr>
            <a:r>
              <a:rPr lang="pl-PL" sz="2400" dirty="0"/>
              <a:t>Wszystkie tematy są szczegółowo wyjaśnione na stronie Planów Czytania, dostępnej przez menu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pl-PL" sz="2400" dirty="0"/>
              <a:t>Odkryj motyw, który najlepiej dla Ciebie pasuje</a:t>
            </a:r>
            <a:r>
              <a:rPr lang="en-US" sz="2400" dirty="0"/>
              <a:t>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16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Tematy</a:t>
            </a:r>
            <a:r>
              <a:rPr lang="en-US" dirty="0"/>
              <a:t> </a:t>
            </a:r>
            <a:r>
              <a:rPr lang="en-US" dirty="0" err="1"/>
              <a:t>kontynuowane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1277816"/>
          </a:xfrm>
        </p:spPr>
        <p:txBody>
          <a:bodyPr>
            <a:normAutofit/>
          </a:bodyPr>
          <a:lstStyle/>
          <a:p>
            <a:r>
              <a:rPr lang="pl-PL" dirty="0"/>
              <a:t>Tematy podzielone są na cztery grupy według elastyczności czasu czytania (długości czytania) oraz częstotliwości (ile dni w tygodniu czytasz)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Grupa 1 – W tej pierwszej grupie możesz wybrać czas (30 dni, 12 miesięcy itd.) lub 1-6 rozdziałów dziennie w dniu czytania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2" y="6154615"/>
            <a:ext cx="9522068" cy="49823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/>
              <a:t>Komentarze dostępne są tylko z tą grupą motywów i tylko jeśli wybierzesz długość rozdziału</a:t>
            </a:r>
            <a:r>
              <a:rPr lang="en-US" sz="2400" dirty="0"/>
              <a:t>.</a:t>
            </a:r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ECB856-9836-47B4-8EDB-A7C0001867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5" r="45557" b="6780"/>
          <a:stretch/>
        </p:blipFill>
        <p:spPr>
          <a:xfrm>
            <a:off x="2497204" y="2422220"/>
            <a:ext cx="3598796" cy="364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08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Tematy</a:t>
            </a:r>
            <a:r>
              <a:rPr lang="en-US" dirty="0"/>
              <a:t> </a:t>
            </a:r>
            <a:r>
              <a:rPr lang="en-US" dirty="0" err="1"/>
              <a:t>kontynuowane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975759"/>
          </a:xfrm>
        </p:spPr>
        <p:txBody>
          <a:bodyPr>
            <a:normAutofit/>
          </a:bodyPr>
          <a:lstStyle/>
          <a:p>
            <a:r>
              <a:rPr lang="pl-PL" dirty="0"/>
              <a:t>Grupa 2 - W drugiej grupie dozwolone są tylko czasowe (30 dni, 12 miesięcy itd.)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Czas trwania rozdziałów będzie wyszarzony i nie do wyboru</a:t>
            </a:r>
            <a:r>
              <a:rPr lang="en-US" sz="2000" dirty="0"/>
              <a:t>.</a:t>
            </a:r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2" y="6154615"/>
            <a:ext cx="7631722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/>
              <a:t>Komentarze nie są dostępne w tej grupie.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53CDE8-09E3-469A-A42B-185CC57000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59" r="27620" b="14899"/>
          <a:stretch/>
        </p:blipFill>
        <p:spPr>
          <a:xfrm>
            <a:off x="2499130" y="1996040"/>
            <a:ext cx="5678628" cy="401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18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Tematy</a:t>
            </a:r>
            <a:r>
              <a:rPr lang="en-US" dirty="0"/>
              <a:t> </a:t>
            </a:r>
            <a:r>
              <a:rPr lang="en-US" dirty="0" err="1"/>
              <a:t>kontynuowane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996462"/>
          </a:xfrm>
        </p:spPr>
        <p:txBody>
          <a:bodyPr>
            <a:normAutofit/>
          </a:bodyPr>
          <a:lstStyle/>
          <a:p>
            <a:r>
              <a:rPr lang="pl-PL" dirty="0"/>
              <a:t>Grupa 3 - Dla trzeciej grupy dostępne są tylko 1-6 rozdziałów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Czas trwania będzie wyszarzony i nie będzie można wybrać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154615"/>
            <a:ext cx="7420707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/>
              <a:t>Komentarze nie są dostępne w tej grupie.</a:t>
            </a:r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8167D8-2382-4782-9411-C2B88590FD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53" t="51559" r="30505" b="30054"/>
          <a:stretch/>
        </p:blipFill>
        <p:spPr>
          <a:xfrm>
            <a:off x="1587668" y="2422560"/>
            <a:ext cx="9016663" cy="171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51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Tematy</a:t>
            </a:r>
            <a:r>
              <a:rPr lang="en-US" dirty="0"/>
              <a:t> </a:t>
            </a:r>
            <a:r>
              <a:rPr lang="en-US" dirty="0" err="1"/>
              <a:t>kontynuowane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949570"/>
            <a:ext cx="10034953" cy="1277816"/>
          </a:xfrm>
        </p:spPr>
        <p:txBody>
          <a:bodyPr>
            <a:normAutofit fontScale="92500"/>
          </a:bodyPr>
          <a:lstStyle/>
          <a:p>
            <a:r>
              <a:rPr lang="pl-PL" dirty="0"/>
              <a:t>Grupa 4 - Czwarta i ostatnia grupa ma z góry ustalone długości i częstotliwości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Te motywy mają codzienną częstotliwość, chyba że zaznaczono inaczej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W przypadku tych motywów czas trwania i wybór częstotliwości będą wyszarzone i nie do wyboru</a:t>
            </a:r>
            <a:r>
              <a:rPr lang="en-US" sz="2000" dirty="0"/>
              <a:t>. </a:t>
            </a:r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260122"/>
            <a:ext cx="7244861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>
                <a:srgbClr val="A53010"/>
              </a:buClr>
              <a:buNone/>
              <a:defRPr/>
            </a:pPr>
            <a:r>
              <a:rPr lang="pl-PL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Komentarze nie są dostępne w tej grupie.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ED04A91-4F5E-42AA-8489-2C8B635239C8}"/>
              </a:ext>
            </a:extLst>
          </p:cNvPr>
          <p:cNvSpPr txBox="1">
            <a:spLocks/>
          </p:cNvSpPr>
          <p:nvPr/>
        </p:nvSpPr>
        <p:spPr>
          <a:xfrm>
            <a:off x="8683110" y="3428999"/>
            <a:ext cx="3028243" cy="580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To </a:t>
            </a:r>
            <a:r>
              <a:rPr lang="en-US" dirty="0" err="1"/>
              <a:t>tylko</a:t>
            </a:r>
            <a:r>
              <a:rPr lang="en-US" dirty="0"/>
              <a:t> </a:t>
            </a:r>
            <a:r>
              <a:rPr lang="en-US" dirty="0" err="1"/>
              <a:t>częściowa</a:t>
            </a:r>
            <a:r>
              <a:rPr lang="en-US" dirty="0"/>
              <a:t> </a:t>
            </a:r>
            <a:r>
              <a:rPr lang="en-US" dirty="0" err="1"/>
              <a:t>lista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3D0E1A-0F3A-4F58-B236-E671A49C83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1707"/>
          <a:stretch/>
        </p:blipFill>
        <p:spPr>
          <a:xfrm>
            <a:off x="3061407" y="2114312"/>
            <a:ext cx="4944457" cy="410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28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869413"/>
          </a:xfrm>
        </p:spPr>
        <p:txBody>
          <a:bodyPr>
            <a:normAutofit/>
          </a:bodyPr>
          <a:lstStyle/>
          <a:p>
            <a:r>
              <a:rPr lang="pl-PL" sz="2200" dirty="0"/>
              <a:t>Jeśli wybrałeś motyw 1 Book Deep Dive, wybierz książkę. W przeciwnym razie ta opcja zostanie zablokowana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5216434"/>
            <a:ext cx="8915400" cy="1547781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Można wybrać tylko jedną książkę</a:t>
            </a:r>
            <a:r>
              <a:rPr lang="en-US" dirty="0"/>
              <a:t>.</a:t>
            </a:r>
          </a:p>
          <a:p>
            <a:r>
              <a:rPr lang="pl-PL" dirty="0"/>
              <a:t>Dostępne książki zależą od twojej wersji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Ekran nie jest na tyle inteligentny, by rozpoznać książki dostępne w każdej wersji</a:t>
            </a:r>
            <a:r>
              <a:rPr lang="en-US" dirty="0"/>
              <a:t>.  </a:t>
            </a:r>
          </a:p>
          <a:p>
            <a:pPr lvl="1"/>
            <a:r>
              <a:rPr lang="pl-PL" dirty="0"/>
              <a:t>To od ciebie zależy, czy wybierzesz książkę dostępną w wybranej przez siebie wersji</a:t>
            </a:r>
            <a:r>
              <a:rPr lang="en-US" dirty="0"/>
              <a:t>.</a:t>
            </a:r>
          </a:p>
          <a:p>
            <a:pPr lvl="2"/>
            <a:r>
              <a:rPr lang="pl-PL" dirty="0"/>
              <a:t>Na przykład, jeśli wybrałeś wersję tylko dla Nowego Testamentu, nie wybieraj tutaj Rodzaju</a:t>
            </a:r>
            <a:r>
              <a:rPr lang="en-US" dirty="0"/>
              <a:t>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CB284F3-DBAB-4358-AF38-5565AEF07F16}"/>
              </a:ext>
            </a:extLst>
          </p:cNvPr>
          <p:cNvSpPr txBox="1">
            <a:spLocks/>
          </p:cNvSpPr>
          <p:nvPr/>
        </p:nvSpPr>
        <p:spPr>
          <a:xfrm>
            <a:off x="7324662" y="2715619"/>
            <a:ext cx="3563817" cy="86941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None/>
            </a:pPr>
            <a:r>
              <a:rPr lang="pl-PL" dirty="0"/>
              <a:t>Księgi apokryficzne nie są uwzględnione na liście. Tylko Księga Rodzaju aż do Apokalipsy.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6EAF65-42AA-4C82-85C3-0D5F0EE613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5433" r="18058" b="29441"/>
          <a:stretch/>
        </p:blipFill>
        <p:spPr>
          <a:xfrm>
            <a:off x="2569490" y="1249587"/>
            <a:ext cx="4810783" cy="365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01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5E37-5732-41C2-A34D-AFFD37073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8299"/>
            <a:ext cx="8911687" cy="735763"/>
          </a:xfrm>
        </p:spPr>
        <p:txBody>
          <a:bodyPr>
            <a:normAutofit/>
          </a:bodyPr>
          <a:lstStyle/>
          <a:p>
            <a:r>
              <a:rPr lang="en-US" sz="3200" dirty="0" err="1"/>
              <a:t>Uwzględnij</a:t>
            </a:r>
            <a:r>
              <a:rPr lang="en-US" sz="3200" dirty="0"/>
              <a:t> </a:t>
            </a:r>
            <a:r>
              <a:rPr lang="en-US" sz="3200" dirty="0" err="1"/>
              <a:t>Pisma</a:t>
            </a:r>
            <a:r>
              <a:rPr lang="en-US" sz="3200" dirty="0"/>
              <a:t> </a:t>
            </a:r>
            <a:r>
              <a:rPr lang="en-US" sz="3200" dirty="0" err="1"/>
              <a:t>Święte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5B5F-EFDA-4249-8997-06E21586E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9000"/>
            <a:ext cx="8915400" cy="2855226"/>
          </a:xfrm>
        </p:spPr>
        <p:txBody>
          <a:bodyPr>
            <a:normAutofit/>
          </a:bodyPr>
          <a:lstStyle/>
          <a:p>
            <a:r>
              <a:rPr lang="pl-PL" dirty="0"/>
              <a:t>Ten wybór jest dostępny tylko w wersjach nieobjętych prawem autorskim</a:t>
            </a:r>
            <a:r>
              <a:rPr lang="en-US" dirty="0"/>
              <a:t>.</a:t>
            </a:r>
          </a:p>
          <a:p>
            <a:r>
              <a:rPr lang="en-US" dirty="0" err="1"/>
              <a:t>Wybierz</a:t>
            </a:r>
            <a:r>
              <a:rPr lang="en-US" dirty="0"/>
              <a:t> </a:t>
            </a:r>
            <a:r>
              <a:rPr lang="en-US" dirty="0" err="1"/>
              <a:t>między</a:t>
            </a:r>
            <a:r>
              <a:rPr lang="en-US" dirty="0"/>
              <a:t>:</a:t>
            </a:r>
          </a:p>
          <a:p>
            <a:pPr lvl="1"/>
            <a:r>
              <a:rPr lang="pl-PL" dirty="0"/>
              <a:t>Tak. Zapewnij Pismo Święte – Włącz je do swojego planu czytania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Nie. Zapewnij tylko przewodnik – Nie zawieraj pisma świętego</a:t>
            </a:r>
            <a:r>
              <a:rPr lang="en-US" dirty="0"/>
              <a:t>.</a:t>
            </a:r>
          </a:p>
          <a:p>
            <a:pPr lvl="2"/>
            <a:r>
              <a:rPr lang="pl-PL" dirty="0"/>
              <a:t>Ta opcja obejmuje tylko dzienne nagłówki (dostępne w formacie pdf)</a:t>
            </a:r>
            <a:r>
              <a:rPr lang="en-US" dirty="0"/>
              <a:t>.</a:t>
            </a:r>
          </a:p>
          <a:p>
            <a:pPr lvl="2"/>
            <a:r>
              <a:rPr lang="pl-PL" dirty="0"/>
              <a:t>Ta opcja jest przeznaczona dla tych, którzy chcą korzystać z własnej papierowej Biblii lub wersji Biblii objętych obowiązującym prawem autorskim</a:t>
            </a:r>
            <a:r>
              <a:rPr lang="en-US" dirty="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9E704F-9EFE-4144-B675-B0F25656C9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34" t="26472" r="56596" b="53934"/>
          <a:stretch/>
        </p:blipFill>
        <p:spPr>
          <a:xfrm>
            <a:off x="2905327" y="1021404"/>
            <a:ext cx="5538282" cy="222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710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9" y="214805"/>
            <a:ext cx="8739554" cy="577675"/>
          </a:xfrm>
        </p:spPr>
        <p:txBody>
          <a:bodyPr>
            <a:normAutofit/>
          </a:bodyPr>
          <a:lstStyle/>
          <a:p>
            <a:r>
              <a:rPr lang="pl-PL" sz="2000" dirty="0"/>
              <a:t>Opcjonalnie wybierz dołączenie Cross References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269" y="3798277"/>
            <a:ext cx="10946423" cy="2083772"/>
          </a:xfrm>
        </p:spPr>
        <p:txBody>
          <a:bodyPr>
            <a:normAutofit fontScale="70000" lnSpcReduction="20000"/>
          </a:bodyPr>
          <a:lstStyle/>
          <a:p>
            <a:r>
              <a:rPr lang="pl-PL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Wybieraj między skrótami a biblijnymi odniesieniami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lvl="1"/>
            <a:r>
              <a:rPr lang="pl-PL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Dla pełnego tekstu wierszowanego WBP oferuje odniesienia do Nowego Testamentu dla wersetów Starego Testamentu i odwrotnie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lvl="1"/>
            <a:r>
              <a:rPr lang="pl-PL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Jeśli chodzi o skróty, WBP oferuje wszystkie odniesienia krzyżowe lub odniesienia do Nowego Testamentu dla wersetów Starego Testamentu i odwrotnie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r>
              <a:rPr lang="pl-PL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Odwołania krzyżowe nie są dostępne dla wersji objętych prawem autorskim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r>
              <a:rPr lang="pl-PL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Zawiera Pismo Święte musi być tak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r>
              <a:rPr lang="pl-PL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Jeśli zdecydujesz się na Krzyżowe Odwołania, wybór akapitów/wersetów zostanie zablokowany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lvl="1"/>
            <a:r>
              <a:rPr lang="pl-PL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Działa tylko w formacie wiersza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r>
              <a:rPr kumimoji="0" lang="en-US" altLang="en-US" sz="8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F7647AF-2FDE-49D2-A1C1-92F4B814E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15416"/>
            <a:ext cx="184731" cy="230832"/>
          </a:xfrm>
          <a:prstGeom prst="rect">
            <a:avLst/>
          </a:prstGeom>
          <a:solidFill>
            <a:srgbClr val="F5EB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732A3F-51B9-4388-9197-E1AB5D1221D3}"/>
              </a:ext>
            </a:extLst>
          </p:cNvPr>
          <p:cNvSpPr txBox="1"/>
          <p:nvPr/>
        </p:nvSpPr>
        <p:spPr>
          <a:xfrm>
            <a:off x="1242979" y="5934786"/>
            <a:ext cx="93286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Google AI – Biblia to notatka, która kieruje czytelnika do innego wersetu lub fragmentu Biblii o powiązanym temacie, słowie lub idei, pomagając łączyć różne części Pisma i pogłębiać zrozumienie. Te odniesienia łączą powiązane pojęcia, proroctwa i wydarzenia, pozwalając jednemu fragmentowi rzucić światło na inny</a:t>
            </a:r>
            <a:r>
              <a:rPr lang="en-US" sz="1100" dirty="0"/>
              <a:t>.  </a:t>
            </a:r>
          </a:p>
          <a:p>
            <a:endParaRPr lang="en-US" sz="11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8042888-61FB-4D0A-B3AC-B7EBC9AC039A}"/>
              </a:ext>
            </a:extLst>
          </p:cNvPr>
          <p:cNvSpPr txBox="1">
            <a:spLocks/>
          </p:cNvSpPr>
          <p:nvPr/>
        </p:nvSpPr>
        <p:spPr>
          <a:xfrm>
            <a:off x="6268916" y="1301101"/>
            <a:ext cx="3883269" cy="773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Zobacz poniższe strony, aby zobaczyć przykłady.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D73EC2-17C1-49F4-9E76-8AF70206CB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575" t="25879" r="38324" b="29338"/>
          <a:stretch/>
        </p:blipFill>
        <p:spPr>
          <a:xfrm>
            <a:off x="3228523" y="680936"/>
            <a:ext cx="2694562" cy="293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65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0591" y="214805"/>
            <a:ext cx="6815162" cy="577675"/>
          </a:xfrm>
        </p:spPr>
        <p:txBody>
          <a:bodyPr>
            <a:normAutofit fontScale="90000"/>
          </a:bodyPr>
          <a:lstStyle/>
          <a:p>
            <a:r>
              <a:rPr lang="pl-PL" sz="2000" dirty="0"/>
              <a:t>Uwzględnij przykłady krzyżowych odnośników – skrótów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545486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1200" dirty="0"/>
              <a:t>Przykład 2 – Skrót tylko dla przeciwległego Testamentu. W tym przykładzie są tylko odniesienia do Starego Testamentu.</a:t>
            </a:r>
            <a:endParaRPr lang="en-US" sz="12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492931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1200" dirty="0"/>
              <a:t>Przykład 1 – Wszystkie skróty. W tym przykładzie pojawiają się odniesienia do Starego Testamentu i Nowego Testamentu.</a:t>
            </a:r>
            <a:endParaRPr lang="en-US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AABC60-EE1C-4D43-9654-5680FF04CA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2" t="10513" r="3320" b="15000"/>
          <a:stretch/>
        </p:blipFill>
        <p:spPr>
          <a:xfrm>
            <a:off x="389455" y="2409202"/>
            <a:ext cx="4816636" cy="38178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7E9DE9-3634-43C2-9348-F58DCEB8DB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89" t="12322" r="4288" b="20384"/>
          <a:stretch/>
        </p:blipFill>
        <p:spPr>
          <a:xfrm>
            <a:off x="5864468" y="2413037"/>
            <a:ext cx="5442439" cy="38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51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876" y="214805"/>
            <a:ext cx="7009153" cy="577675"/>
          </a:xfrm>
        </p:spPr>
        <p:txBody>
          <a:bodyPr>
            <a:normAutofit fontScale="90000"/>
          </a:bodyPr>
          <a:lstStyle/>
          <a:p>
            <a:r>
              <a:rPr lang="pl-PL" sz="2000" dirty="0"/>
              <a:t>Uwzględnij przykłady pełne teksty z odnośnikami krzyżowymi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272926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1200" dirty="0"/>
              <a:t>Przykład 4 – Pełne odniesienia do wersetu. W tym przykładzie są tylko odniesienia do Starego Testamentu w formie wersetów.</a:t>
            </a:r>
            <a:endParaRPr lang="en-US" sz="12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220371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1200" dirty="0"/>
              <a:t>Przykład 3 – Pełne wersety krzyżowe. W tym przykładzie są tylko odniesienia do Starego Testamentu w formacie akapitów.</a:t>
            </a:r>
            <a:endParaRPr lang="en-US" sz="1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83FE0B-7622-4064-A313-C5E0795010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7" t="12225" r="3268" b="11848"/>
          <a:stretch/>
        </p:blipFill>
        <p:spPr>
          <a:xfrm>
            <a:off x="527537" y="2057512"/>
            <a:ext cx="5134707" cy="39847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58A536-ECA5-446C-A772-57332A419D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556" b="10513"/>
          <a:stretch/>
        </p:blipFill>
        <p:spPr>
          <a:xfrm>
            <a:off x="6783398" y="2110067"/>
            <a:ext cx="4585058" cy="392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66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5A4FD-0E46-4D5B-96A9-B13B65F52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Witamy</a:t>
            </a:r>
            <a:r>
              <a:rPr lang="en-US" dirty="0"/>
              <a:t> w </a:t>
            </a:r>
            <a:r>
              <a:rPr lang="en-US" dirty="0" err="1"/>
              <a:t>Światowe</a:t>
            </a:r>
            <a:r>
              <a:rPr lang="en-US" dirty="0"/>
              <a:t> </a:t>
            </a:r>
            <a:r>
              <a:rPr lang="en-US" dirty="0" err="1"/>
              <a:t>Plany</a:t>
            </a:r>
            <a:r>
              <a:rPr lang="en-US" dirty="0"/>
              <a:t> </a:t>
            </a:r>
            <a:r>
              <a:rPr lang="en-US" dirty="0" err="1"/>
              <a:t>Biblii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0F949-F3AD-4789-ABFA-5D7D3668A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Proste do wykonania instrukcje krok po kroku, w formie slajdów, aby stworzyć własny plan czytania Biblii.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128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7E71FA7-0892-497C-966F-CAB73C2B53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436" t="26621" r="12154" b="2425"/>
          <a:stretch/>
        </p:blipFill>
        <p:spPr>
          <a:xfrm>
            <a:off x="8284757" y="1040861"/>
            <a:ext cx="3563396" cy="51459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577675"/>
          </a:xfrm>
        </p:spPr>
        <p:txBody>
          <a:bodyPr>
            <a:noAutofit/>
          </a:bodyPr>
          <a:lstStyle/>
          <a:p>
            <a:r>
              <a:rPr lang="en-US" sz="3200" dirty="0" err="1"/>
              <a:t>Czas</a:t>
            </a:r>
            <a:r>
              <a:rPr lang="en-US" sz="3200" dirty="0"/>
              <a:t> </a:t>
            </a:r>
            <a:r>
              <a:rPr lang="en-US" sz="3200" dirty="0" err="1"/>
              <a:t>czytania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308" y="1194135"/>
            <a:ext cx="7438292" cy="5449061"/>
          </a:xfrm>
        </p:spPr>
        <p:txBody>
          <a:bodyPr>
            <a:normAutofit lnSpcReduction="10000"/>
          </a:bodyPr>
          <a:lstStyle/>
          <a:p>
            <a:r>
              <a:rPr lang="pl-PL" dirty="0"/>
              <a:t>Wybierz między czasem a czasem trwania rozdziałów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Wybierz od 30 dni do nawet 3 lat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Albo wybierz od 1 do 6 rozdziałów dziennie</a:t>
            </a:r>
            <a:r>
              <a:rPr lang="en-US" dirty="0"/>
              <a:t>.</a:t>
            </a:r>
          </a:p>
          <a:p>
            <a:pPr lvl="2"/>
            <a:r>
              <a:rPr lang="pl-PL" dirty="0"/>
              <a:t>Długość rozdziałów zależy od wybranego przez Ciebie tłumaczenia. W średniej Biblii liczącej 66 książek jest 1189 rozdziałów</a:t>
            </a:r>
            <a:r>
              <a:rPr lang="en-US" dirty="0"/>
              <a:t>.</a:t>
            </a:r>
          </a:p>
          <a:p>
            <a:pPr lvl="3"/>
            <a:r>
              <a:rPr lang="pl-PL" dirty="0"/>
              <a:t>1 rozdział na dzień = 1189 dni = 3,27 lat (3 lata, 3 miesiące)</a:t>
            </a:r>
            <a:r>
              <a:rPr lang="en-US" dirty="0"/>
              <a:t>.</a:t>
            </a:r>
          </a:p>
          <a:p>
            <a:pPr lvl="3"/>
            <a:r>
              <a:rPr lang="pl-PL" dirty="0"/>
              <a:t>2 rozdziały dziennie = 595 dni = 1,63 roku (1 rok, 7,5 miesiąca)</a:t>
            </a:r>
            <a:r>
              <a:rPr lang="en-US" dirty="0"/>
              <a:t>.</a:t>
            </a:r>
          </a:p>
          <a:p>
            <a:pPr lvl="3"/>
            <a:r>
              <a:rPr lang="pl-PL" dirty="0"/>
              <a:t>3 rozdziały dziennie = 396 dni = 1,1 roku (1 rok, 1 miesiąc)</a:t>
            </a:r>
            <a:r>
              <a:rPr lang="en-US" dirty="0"/>
              <a:t>.</a:t>
            </a:r>
          </a:p>
          <a:p>
            <a:pPr lvl="3"/>
            <a:r>
              <a:rPr lang="pl-PL" dirty="0"/>
              <a:t>4 rozdziały dziennie = 297 dni = 0,81 roku (10 miesięcy)</a:t>
            </a:r>
            <a:r>
              <a:rPr lang="en-US" dirty="0"/>
              <a:t>.</a:t>
            </a:r>
          </a:p>
          <a:p>
            <a:pPr lvl="3"/>
            <a:r>
              <a:rPr lang="pl-PL" dirty="0"/>
              <a:t>5 rozdziałów dziennie = 237 dni = 0,65 roku (8 miesięcy)</a:t>
            </a:r>
            <a:r>
              <a:rPr lang="en-US" dirty="0"/>
              <a:t>.</a:t>
            </a:r>
          </a:p>
          <a:p>
            <a:pPr lvl="3"/>
            <a:r>
              <a:rPr lang="pl-PL" dirty="0"/>
              <a:t>6 rozdziałów na dzień = 198 dni = 0,54 roku (6 i pół miesiąca)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Albo wybierz Custom, jeśli chcesz wybrać własną datę rozpoczęcia i zakończenia</a:t>
            </a:r>
            <a:r>
              <a:rPr lang="en-US" dirty="0"/>
              <a:t>.</a:t>
            </a:r>
          </a:p>
          <a:p>
            <a:pPr lvl="1"/>
            <a:endParaRPr lang="en-US" b="1" dirty="0"/>
          </a:p>
          <a:p>
            <a:pPr lvl="1"/>
            <a:r>
              <a:rPr lang="pl-PL" b="1" dirty="0"/>
              <a:t>Komentarze dostępne są tylko z czasem trwania rozdziałów</a:t>
            </a:r>
            <a:r>
              <a:rPr lang="en-US" b="1" dirty="0"/>
              <a:t>.</a:t>
            </a:r>
          </a:p>
          <a:p>
            <a:pPr lvl="1"/>
            <a:r>
              <a:rPr lang="pl-PL" b="1" dirty="0"/>
              <a:t>Możliwe wybory długości zależy od wybranego przez Ciebie tematu</a:t>
            </a:r>
            <a:r>
              <a:rPr lang="en-US" b="1" dirty="0"/>
              <a:t>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D1DF062-9E38-4EB0-94F1-3219FCAB8988}"/>
              </a:ext>
            </a:extLst>
          </p:cNvPr>
          <p:cNvCxnSpPr>
            <a:cxnSpLocks/>
          </p:cNvCxnSpPr>
          <p:nvPr/>
        </p:nvCxnSpPr>
        <p:spPr>
          <a:xfrm flipV="1">
            <a:off x="7130374" y="4220308"/>
            <a:ext cx="1591595" cy="4976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2093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80471"/>
            <a:ext cx="8911687" cy="768391"/>
          </a:xfrm>
        </p:spPr>
        <p:txBody>
          <a:bodyPr>
            <a:normAutofit/>
          </a:bodyPr>
          <a:lstStyle/>
          <a:p>
            <a:r>
              <a:rPr lang="en-US" dirty="0" err="1"/>
              <a:t>Wybierz</a:t>
            </a:r>
            <a:r>
              <a:rPr lang="en-US" dirty="0"/>
              <a:t> </a:t>
            </a:r>
            <a:r>
              <a:rPr lang="en-US" dirty="0" err="1"/>
              <a:t>częstotliwość</a:t>
            </a:r>
            <a:r>
              <a:rPr lang="en-US" dirty="0"/>
              <a:t> </a:t>
            </a:r>
            <a:r>
              <a:rPr lang="en-US" dirty="0" err="1"/>
              <a:t>odczytu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267201"/>
            <a:ext cx="8915400" cy="2332892"/>
          </a:xfrm>
        </p:spPr>
        <p:txBody>
          <a:bodyPr/>
          <a:lstStyle/>
          <a:p>
            <a:r>
              <a:rPr lang="en-US" dirty="0" err="1"/>
              <a:t>Wybierz</a:t>
            </a:r>
            <a:r>
              <a:rPr lang="en-US" dirty="0"/>
              <a:t> </a:t>
            </a:r>
            <a:r>
              <a:rPr lang="en-US" dirty="0" err="1"/>
              <a:t>spośród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Każdego</a:t>
            </a:r>
            <a:r>
              <a:rPr lang="en-US" dirty="0"/>
              <a:t> </a:t>
            </a:r>
            <a:r>
              <a:rPr lang="en-US" dirty="0" err="1"/>
              <a:t>dnia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Co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dzień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1-6 </a:t>
            </a:r>
            <a:r>
              <a:rPr lang="en-US" dirty="0" err="1"/>
              <a:t>dni</a:t>
            </a:r>
            <a:r>
              <a:rPr lang="en-US" dirty="0"/>
              <a:t> w </a:t>
            </a:r>
            <a:r>
              <a:rPr lang="en-US" dirty="0" err="1"/>
              <a:t>tygodniu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Będą</a:t>
            </a:r>
            <a:r>
              <a:rPr lang="en-US" dirty="0"/>
              <a:t> to </a:t>
            </a:r>
            <a:r>
              <a:rPr lang="en-US" dirty="0" err="1"/>
              <a:t>kolejne</a:t>
            </a:r>
            <a:r>
              <a:rPr lang="en-US" dirty="0"/>
              <a:t> </a:t>
            </a:r>
            <a:r>
              <a:rPr lang="en-US" dirty="0" err="1"/>
              <a:t>dni</a:t>
            </a:r>
            <a:r>
              <a:rPr lang="en-US" dirty="0"/>
              <a:t>.</a:t>
            </a:r>
          </a:p>
          <a:p>
            <a:pPr lvl="3"/>
            <a:r>
              <a:rPr lang="pl-PL" dirty="0"/>
              <a:t>Jeśli wybierzesz 3 dni w tygodniu, będziesz czytać przez trzy dni z rzędu i mieć 4 dni wolne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DE6DD1-7327-4359-AED1-D3493F697D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3" t="26621" r="51570" b="35378"/>
          <a:stretch/>
        </p:blipFill>
        <p:spPr>
          <a:xfrm>
            <a:off x="2665379" y="1031132"/>
            <a:ext cx="4759638" cy="313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981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23336"/>
          </a:xfrm>
        </p:spPr>
        <p:txBody>
          <a:bodyPr>
            <a:normAutofit/>
          </a:bodyPr>
          <a:lstStyle/>
          <a:p>
            <a:r>
              <a:rPr lang="en-US" dirty="0" err="1"/>
              <a:t>Wybrane</a:t>
            </a:r>
            <a:r>
              <a:rPr lang="en-US" dirty="0"/>
              <a:t> </a:t>
            </a:r>
            <a:r>
              <a:rPr lang="en-US" dirty="0" err="1"/>
              <a:t>odczyty</a:t>
            </a:r>
            <a:r>
              <a:rPr lang="en-US" dirty="0"/>
              <a:t> </a:t>
            </a:r>
            <a:r>
              <a:rPr lang="en-US" dirty="0" err="1"/>
              <a:t>dziennie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93707"/>
            <a:ext cx="8915400" cy="1550889"/>
          </a:xfrm>
        </p:spPr>
        <p:txBody>
          <a:bodyPr/>
          <a:lstStyle/>
          <a:p>
            <a:r>
              <a:rPr lang="en-US" dirty="0" err="1"/>
              <a:t>Wybierz</a:t>
            </a:r>
            <a:r>
              <a:rPr lang="en-US" dirty="0"/>
              <a:t> </a:t>
            </a:r>
            <a:r>
              <a:rPr lang="en-US" dirty="0" err="1"/>
              <a:t>spośród</a:t>
            </a:r>
            <a:r>
              <a:rPr lang="en-US" dirty="0"/>
              <a:t>:</a:t>
            </a:r>
          </a:p>
          <a:p>
            <a:pPr lvl="1"/>
            <a:r>
              <a:rPr lang="pl-PL" dirty="0"/>
              <a:t>Raz dziennie (rano lub po południu)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Dwa razy dziennie (rano i po południu)</a:t>
            </a:r>
            <a:r>
              <a:rPr lang="en-US" dirty="0"/>
              <a:t>.</a:t>
            </a:r>
          </a:p>
          <a:p>
            <a:pPr lvl="2"/>
            <a:r>
              <a:rPr lang="pl-PL" dirty="0"/>
              <a:t>Codzienne odczyty będą równomiernie podzielone między rano a po południu</a:t>
            </a:r>
            <a:r>
              <a:rPr lang="en-US" dirty="0"/>
              <a:t>.</a:t>
            </a:r>
          </a:p>
          <a:p>
            <a:pPr lvl="2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13D809-0ECF-4454-9C65-5F92F017A5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5582" r="18298" b="53191"/>
          <a:stretch/>
        </p:blipFill>
        <p:spPr>
          <a:xfrm>
            <a:off x="2589212" y="1391055"/>
            <a:ext cx="6865326" cy="247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175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DE63C-C33A-4E96-9159-2A91BC5A3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38216"/>
            <a:ext cx="8911687" cy="797087"/>
          </a:xfrm>
        </p:spPr>
        <p:txBody>
          <a:bodyPr>
            <a:normAutofit/>
          </a:bodyPr>
          <a:lstStyle/>
          <a:p>
            <a:r>
              <a:rPr lang="pl-PL" sz="3000" dirty="0"/>
              <a:t>Wybierz format akapitu lub wersetu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1072C-7EEC-4F56-A203-AF87A06FC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1428" y="3170804"/>
            <a:ext cx="3007255" cy="420729"/>
          </a:xfrm>
        </p:spPr>
        <p:txBody>
          <a:bodyPr/>
          <a:lstStyle/>
          <a:p>
            <a:r>
              <a:rPr lang="en-US" dirty="0" err="1"/>
              <a:t>Przykład</a:t>
            </a:r>
            <a:r>
              <a:rPr lang="en-US" dirty="0"/>
              <a:t> </a:t>
            </a:r>
            <a:r>
              <a:rPr lang="en-US" dirty="0" err="1"/>
              <a:t>akapitu</a:t>
            </a:r>
            <a:r>
              <a:rPr lang="en-US" dirty="0"/>
              <a:t>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3C2F557-CE3C-4584-8DE2-8E9F48DDB3D2}"/>
              </a:ext>
            </a:extLst>
          </p:cNvPr>
          <p:cNvSpPr txBox="1">
            <a:spLocks/>
          </p:cNvSpPr>
          <p:nvPr/>
        </p:nvSpPr>
        <p:spPr>
          <a:xfrm>
            <a:off x="7694614" y="3128859"/>
            <a:ext cx="3007255" cy="4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Przykład</a:t>
            </a:r>
            <a:r>
              <a:rPr lang="en-US" dirty="0"/>
              <a:t> </a:t>
            </a:r>
            <a:r>
              <a:rPr lang="en-US" dirty="0" err="1"/>
              <a:t>wiersza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4B9629-4865-4DBA-B0F5-37DE80F0FA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96" t="25933" r="54066" b="51153"/>
          <a:stretch/>
        </p:blipFill>
        <p:spPr>
          <a:xfrm>
            <a:off x="6301723" y="3591533"/>
            <a:ext cx="5054038" cy="26410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30E6A1-2B0F-4769-8610-DB6742EBA2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30" t="29266" r="51407" b="45026"/>
          <a:stretch/>
        </p:blipFill>
        <p:spPr>
          <a:xfrm>
            <a:off x="585338" y="3633479"/>
            <a:ext cx="4961720" cy="2641018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C0CA882-3A68-43BF-833D-22222E6D9026}"/>
              </a:ext>
            </a:extLst>
          </p:cNvPr>
          <p:cNvSpPr txBox="1">
            <a:spLocks/>
          </p:cNvSpPr>
          <p:nvPr/>
        </p:nvSpPr>
        <p:spPr>
          <a:xfrm>
            <a:off x="1705213" y="6409419"/>
            <a:ext cx="9361372" cy="42072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Jeśli zdecydujesz się na odwołania krzyżowe, format wersu zostanie automatycznie wybrany.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7DA80C-ECAD-4B84-A60F-DAB657BD13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713" t="26769" r="51688" b="53121"/>
          <a:stretch/>
        </p:blipFill>
        <p:spPr>
          <a:xfrm>
            <a:off x="3249934" y="885216"/>
            <a:ext cx="5452376" cy="192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55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1597"/>
            <a:ext cx="8911687" cy="918311"/>
          </a:xfrm>
        </p:spPr>
        <p:txBody>
          <a:bodyPr>
            <a:noAutofit/>
          </a:bodyPr>
          <a:lstStyle/>
          <a:p>
            <a:r>
              <a:rPr lang="pl-PL" sz="2400" dirty="0"/>
              <a:t>Dodaj komentarz – Wybierz komentarz rozdział po rozdziale, który zostanie uwzględniony w Twoim planie.</a:t>
            </a:r>
            <a:endParaRPr lang="en-US" sz="24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1E5052C-8492-4E01-95BF-346D26E46D7B}"/>
              </a:ext>
            </a:extLst>
          </p:cNvPr>
          <p:cNvSpPr txBox="1">
            <a:spLocks/>
          </p:cNvSpPr>
          <p:nvPr/>
        </p:nvSpPr>
        <p:spPr>
          <a:xfrm>
            <a:off x="2741612" y="5222966"/>
            <a:ext cx="8915400" cy="14695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E65B3C-773B-4964-9409-E41C4EE6E8B7}"/>
              </a:ext>
            </a:extLst>
          </p:cNvPr>
          <p:cNvSpPr txBox="1"/>
          <p:nvPr/>
        </p:nvSpPr>
        <p:spPr>
          <a:xfrm>
            <a:off x="2718955" y="6139281"/>
            <a:ext cx="83912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Komentarze rozdział po rozdziale są dostępne tylko z pierwszą grupą tematów i tylko wtedy, gdy wybierzesz długość rozdziału.</a:t>
            </a:r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BFD077-6688-46ED-9BFE-743A3281F5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14" t="5725" r="18643" b="50911"/>
          <a:stretch/>
        </p:blipFill>
        <p:spPr>
          <a:xfrm>
            <a:off x="2589212" y="1108529"/>
            <a:ext cx="7660777" cy="3518472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CB33CE9-9675-4D47-9DFC-2FDE7A168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802937"/>
            <a:ext cx="8915400" cy="1244749"/>
          </a:xfrm>
        </p:spPr>
        <p:txBody>
          <a:bodyPr>
            <a:normAutofit/>
          </a:bodyPr>
          <a:lstStyle/>
          <a:p>
            <a:r>
              <a:rPr lang="pl-PL" dirty="0"/>
              <a:t>Komentarze są grupowane alfabetycznie według języka</a:t>
            </a:r>
            <a:r>
              <a:rPr lang="en-US" dirty="0"/>
              <a:t>.</a:t>
            </a:r>
          </a:p>
          <a:p>
            <a:r>
              <a:rPr lang="pl-PL" dirty="0"/>
              <a:t>Wybierz spośród 155 komentarzy w 15 językach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To jest opcjonalne. Jeśli nie chcesz komentarza, zostaw jako Brak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54164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7828"/>
          </a:xfrm>
        </p:spPr>
        <p:txBody>
          <a:bodyPr>
            <a:normAutofit/>
          </a:bodyPr>
          <a:lstStyle/>
          <a:p>
            <a:r>
              <a:rPr lang="pl-PL" dirty="0"/>
              <a:t>Wybierz według dnia, daty lub obu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21D50-865D-421A-8CA7-E35BD43A0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38246"/>
            <a:ext cx="8915400" cy="2278529"/>
          </a:xfrm>
        </p:spPr>
        <p:txBody>
          <a:bodyPr/>
          <a:lstStyle/>
          <a:p>
            <a:r>
              <a:rPr lang="pl-PL" dirty="0"/>
              <a:t>Według dnia – przykład – dzień 1, dzień 2 itd</a:t>
            </a:r>
            <a:r>
              <a:rPr lang="en-US" dirty="0"/>
              <a:t>.</a:t>
            </a:r>
          </a:p>
          <a:p>
            <a:r>
              <a:rPr lang="pl-PL" dirty="0"/>
              <a:t>Według daty – przykład – 1 stycznia, 2 stycznia itd</a:t>
            </a:r>
            <a:r>
              <a:rPr lang="en-US" dirty="0"/>
              <a:t>.</a:t>
            </a:r>
          </a:p>
          <a:p>
            <a:r>
              <a:rPr lang="pl-PL" dirty="0"/>
              <a:t>Według dnia i daty – nagłówek pokaże oba z pierwszym dniem</a:t>
            </a:r>
            <a:r>
              <a:rPr lang="en-US" dirty="0"/>
              <a:t>.</a:t>
            </a:r>
          </a:p>
          <a:p>
            <a:r>
              <a:rPr lang="pl-PL" dirty="0"/>
              <a:t>Według daty i dnia – nagłówek pokaże oba z datą jako pierwszym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64C088-A279-4FCF-9280-B5535C4C9C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54" t="27511" r="59149" b="47848"/>
          <a:stretch/>
        </p:blipFill>
        <p:spPr>
          <a:xfrm>
            <a:off x="3297676" y="1313234"/>
            <a:ext cx="4629546" cy="2587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22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172" y="268528"/>
            <a:ext cx="9096972" cy="739657"/>
          </a:xfrm>
        </p:spPr>
        <p:txBody>
          <a:bodyPr>
            <a:noAutofit/>
          </a:bodyPr>
          <a:lstStyle/>
          <a:p>
            <a:r>
              <a:rPr lang="pl-PL" sz="2000" dirty="0"/>
              <a:t>Kliknij na kalendarz, aby wybrać datę rozpoczęcia czytania. Jeśli wybrałeś niestandardowy czas trwania, wybierz datę zakończenia czytania</a:t>
            </a:r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01F5B3-D72C-44E6-9E43-62C137F747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42" t="51220" r="48786" b="21879"/>
          <a:stretch/>
        </p:blipFill>
        <p:spPr>
          <a:xfrm>
            <a:off x="1628500" y="2172466"/>
            <a:ext cx="2090058" cy="26319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E54162-E69D-41C7-A70E-F9CFBCFE4A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571" t="51616" r="27314" b="21747"/>
          <a:stretch/>
        </p:blipFill>
        <p:spPr>
          <a:xfrm>
            <a:off x="6296310" y="2111499"/>
            <a:ext cx="2090058" cy="271318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903F050-E089-4E2C-915E-50A9FD65D94E}"/>
              </a:ext>
            </a:extLst>
          </p:cNvPr>
          <p:cNvSpPr txBox="1">
            <a:spLocks/>
          </p:cNvSpPr>
          <p:nvPr/>
        </p:nvSpPr>
        <p:spPr>
          <a:xfrm>
            <a:off x="6353725" y="5012891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Wpisz wartość tylko wtedy, gdy wybrałeś Niestandardowy czas trwania.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A74295-2B4D-40B0-8CFB-8934F75EBE26}"/>
              </a:ext>
            </a:extLst>
          </p:cNvPr>
          <p:cNvSpPr txBox="1">
            <a:spLocks/>
          </p:cNvSpPr>
          <p:nvPr/>
        </p:nvSpPr>
        <p:spPr>
          <a:xfrm>
            <a:off x="1619264" y="6026540"/>
            <a:ext cx="9096972" cy="7396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000" dirty="0"/>
              <a:t>Data zakończenia czytania będzie niedostępna do wyboru, chyba że wybierzesz Niestandardowy czas trwania w rozwijanym menu Czas.</a:t>
            </a:r>
            <a:endParaRPr lang="en-US" sz="200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04D6D1A-CC10-444B-B61F-C8014AAA189D}"/>
              </a:ext>
            </a:extLst>
          </p:cNvPr>
          <p:cNvSpPr txBox="1">
            <a:spLocks/>
          </p:cNvSpPr>
          <p:nvPr/>
        </p:nvSpPr>
        <p:spPr>
          <a:xfrm>
            <a:off x="1583930" y="5012890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Data rozpoczęcia jest obowiązkowa, nawet jeśli wybierzesz nagłówek dnia.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B33AAB-5F95-4633-8BFE-3A9371C375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298" t="37011" r="40160" b="53539"/>
          <a:stretch/>
        </p:blipFill>
        <p:spPr>
          <a:xfrm>
            <a:off x="1619263" y="1286248"/>
            <a:ext cx="3623945" cy="8544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ADD919-A7BB-477C-8297-F481FCC224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878" t="35914" r="18058" b="52799"/>
          <a:stretch/>
        </p:blipFill>
        <p:spPr>
          <a:xfrm>
            <a:off x="6296309" y="1142504"/>
            <a:ext cx="3543413" cy="102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20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063" y="223514"/>
            <a:ext cx="9517550" cy="698294"/>
          </a:xfrm>
        </p:spPr>
        <p:txBody>
          <a:bodyPr>
            <a:normAutofit/>
          </a:bodyPr>
          <a:lstStyle/>
          <a:p>
            <a:r>
              <a:rPr lang="en-US" dirty="0" err="1"/>
              <a:t>Wybierz</a:t>
            </a:r>
            <a:r>
              <a:rPr lang="en-US" dirty="0"/>
              <a:t> format </a:t>
            </a:r>
            <a:r>
              <a:rPr lang="en-US" dirty="0" err="1"/>
              <a:t>eBooka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0346" y="3102237"/>
            <a:ext cx="9614266" cy="3333732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Można wybrać tylko wtedy, gdy Include Scriptures to Tak</a:t>
            </a:r>
            <a:r>
              <a:rPr lang="en-US" dirty="0"/>
              <a:t>.</a:t>
            </a:r>
          </a:p>
          <a:p>
            <a:r>
              <a:rPr lang="pl-PL" dirty="0"/>
              <a:t>Twój wybór zależy od tego, z jakiego czytnika e-booków chcesz korzystać</a:t>
            </a:r>
            <a:r>
              <a:rPr lang="en-US" dirty="0"/>
              <a:t>.  </a:t>
            </a:r>
          </a:p>
          <a:p>
            <a:pPr lvl="1"/>
            <a:r>
              <a:rPr lang="pl-PL" dirty="0"/>
              <a:t>PDF – uniwersalny format używany przez przeglądarki internetowe i większość innych czytników e-booków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EPUB – Ten wybór jest używany w aplikacji Barnes and Noble Nook, aplikacji Amazon Kindle oraz większości innych aplikacji czytników</a:t>
            </a:r>
            <a:r>
              <a:rPr lang="en-US" dirty="0"/>
              <a:t>.</a:t>
            </a:r>
          </a:p>
          <a:p>
            <a:pPr lvl="2"/>
            <a:r>
              <a:rPr lang="pl-PL" dirty="0"/>
              <a:t>Plik eBook EPUB jest znacznie mniejszy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pl-PL" dirty="0"/>
              <a:t>Możesz wybrać tylko jedną z tych propozycji. Jeśli chcesz mieć plan czytania w innym formacie (np. txt, docx, mobi itp.), daj nam znać w polu tekstowym "Wprowadź wszelkie dodatkowe prośby tutaj", a postaramy się dostosować do tego</a:t>
            </a:r>
            <a:r>
              <a:rPr lang="en-US" dirty="0"/>
              <a:t>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54D7C29-39C3-4D84-AD03-714B4C40B13D}"/>
              </a:ext>
            </a:extLst>
          </p:cNvPr>
          <p:cNvSpPr txBox="1">
            <a:spLocks/>
          </p:cNvSpPr>
          <p:nvPr/>
        </p:nvSpPr>
        <p:spPr>
          <a:xfrm>
            <a:off x="1987063" y="2406282"/>
            <a:ext cx="3049046" cy="53035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Jeśli uwzględniasz Pisma Święte, wybierz między PDF a Epub.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BF671E-C4BE-46DC-B769-EC5263E0F0DF}"/>
              </a:ext>
            </a:extLst>
          </p:cNvPr>
          <p:cNvSpPr txBox="1">
            <a:spLocks/>
          </p:cNvSpPr>
          <p:nvPr/>
        </p:nvSpPr>
        <p:spPr>
          <a:xfrm>
            <a:off x="5369169" y="2406283"/>
            <a:ext cx="6135443" cy="6959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Jeśli Twoja wersja jest chroniona prawem autorskim lub wybrałeś przewodnik, ten wybór zostanie zablokowany, a domyślnie będzie dostępny PDF Chart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A71054-9713-4767-9A83-058353B496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52" t="28105" r="51330" b="51262"/>
          <a:stretch/>
        </p:blipFill>
        <p:spPr>
          <a:xfrm>
            <a:off x="1734142" y="888533"/>
            <a:ext cx="3745149" cy="13521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2D3467-03B7-4B3A-B963-9C38334E0C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74" t="36566" r="51250" b="52459"/>
          <a:stretch/>
        </p:blipFill>
        <p:spPr>
          <a:xfrm>
            <a:off x="5553451" y="1186774"/>
            <a:ext cx="5659185" cy="1053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405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7439" y="476057"/>
            <a:ext cx="9036995" cy="596605"/>
          </a:xfrm>
        </p:spPr>
        <p:txBody>
          <a:bodyPr>
            <a:noAutofit/>
          </a:bodyPr>
          <a:lstStyle/>
          <a:p>
            <a:r>
              <a:rPr lang="pl-PL" sz="2000" dirty="0"/>
              <a:t>Opcjonalna chrzcielnica do wersetów, w których Jezus przemawia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54063"/>
            <a:ext cx="8915400" cy="1931376"/>
          </a:xfrm>
        </p:spPr>
        <p:txBody>
          <a:bodyPr>
            <a:normAutofit/>
          </a:bodyPr>
          <a:lstStyle/>
          <a:p>
            <a:r>
              <a:rPr lang="pl-PL" dirty="0"/>
              <a:t>Cały werset, w którym przemawia Jezus, może opcjonalnie być napisany czerwoną lub pogrubioną czcionką kursywą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Omiń ten wybór lub wybierz Brak, aby użyć domyślnej czcionki</a:t>
            </a:r>
            <a:r>
              <a:rPr lang="en-US" dirty="0"/>
              <a:t>.</a:t>
            </a:r>
          </a:p>
          <a:p>
            <a:r>
              <a:rPr lang="pl-PL" dirty="0"/>
              <a:t>Ta opcja jest dostępna tylko wtedy, gdy uwzględnisz Pismo Święte</a:t>
            </a:r>
            <a:r>
              <a:rPr lang="en-US" dirty="0"/>
              <a:t>.</a:t>
            </a:r>
          </a:p>
          <a:p>
            <a:r>
              <a:rPr lang="pl-PL" dirty="0"/>
              <a:t>Tekst krzyżowy jest wyłączony z opcjonalnych czcionek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E8219A-C6F2-4D1F-AA3A-00FF28904E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8402" r="18697" b="48739"/>
          <a:stretch/>
        </p:blipFill>
        <p:spPr>
          <a:xfrm>
            <a:off x="2710775" y="1072662"/>
            <a:ext cx="6858045" cy="269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72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97676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pl-PL" dirty="0"/>
              <a:t>Opcjonalnie: Wybierz Nie, jeśli nie chcesz w przyszłości otrzymywać e-maili od WBP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D349CF-FEB5-4998-973F-23353D42F0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34" t="37902" r="51569" b="43691"/>
          <a:stretch/>
        </p:blipFill>
        <p:spPr>
          <a:xfrm>
            <a:off x="3005846" y="1678566"/>
            <a:ext cx="7497954" cy="237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77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9C9A3C-5561-471B-ABA3-46559A38F5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95" t="14003" r="13750" b="56160"/>
          <a:stretch/>
        </p:blipFill>
        <p:spPr>
          <a:xfrm>
            <a:off x="505837" y="1905000"/>
            <a:ext cx="10924339" cy="20793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E4F72B-BFE6-4A6A-BC07-2CE6F0EE3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1" y="624110"/>
            <a:ext cx="9332912" cy="1280890"/>
          </a:xfrm>
        </p:spPr>
        <p:txBody>
          <a:bodyPr/>
          <a:lstStyle/>
          <a:p>
            <a:r>
              <a:rPr lang="pl-PL" dirty="0"/>
              <a:t>Przejdź do strony Zapytania o eBooka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8D18B98-7141-46B5-929E-5842F180E65C}"/>
              </a:ext>
            </a:extLst>
          </p:cNvPr>
          <p:cNvSpPr/>
          <p:nvPr/>
        </p:nvSpPr>
        <p:spPr>
          <a:xfrm>
            <a:off x="6500605" y="1997157"/>
            <a:ext cx="911206" cy="5672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674D73E-EBEA-458D-BA8D-7E9FD2147537}"/>
              </a:ext>
            </a:extLst>
          </p:cNvPr>
          <p:cNvCxnSpPr>
            <a:cxnSpLocks/>
            <a:endCxn id="8" idx="7"/>
          </p:cNvCxnSpPr>
          <p:nvPr/>
        </p:nvCxnSpPr>
        <p:spPr>
          <a:xfrm flipH="1">
            <a:off x="7278368" y="1387557"/>
            <a:ext cx="485888" cy="692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283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Opcjonalnie: Wprowadź tutaj wszelkie dodatkowe prośby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9D08F-88B2-409A-BB6D-99586ECD6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8999"/>
            <a:ext cx="8915400" cy="2936631"/>
          </a:xfrm>
        </p:spPr>
        <p:txBody>
          <a:bodyPr>
            <a:normAutofit lnSpcReduction="10000"/>
          </a:bodyPr>
          <a:lstStyle/>
          <a:p>
            <a:r>
              <a:rPr lang="pl-PL" dirty="0"/>
              <a:t>Możesz złożyć dowolne dodatkowe prośby w wolnym polu tekstowym</a:t>
            </a:r>
            <a:r>
              <a:rPr lang="en-US" dirty="0"/>
              <a:t>.  </a:t>
            </a:r>
          </a:p>
          <a:p>
            <a:r>
              <a:rPr lang="pl-PL" dirty="0"/>
              <a:t>Na przykład możesz chcieć, aby Twój plan czytania był w różnych formatach lub w innym formacie niż ten, który jest wymieniony. Spełnimy wszelkie prośby, jeśli to możliwe</a:t>
            </a:r>
            <a:r>
              <a:rPr lang="en-US" dirty="0"/>
              <a:t>. </a:t>
            </a:r>
          </a:p>
          <a:p>
            <a:r>
              <a:rPr lang="pl-PL" dirty="0"/>
              <a:t>Możesz chcieć mieszać i dopasowywać. Wybierz na przykład Stary Testament z jednej wersji, a Nowy Testament z innej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Można to zrobić poprzez dodatkowe żądanie lub wysłać nam wiadomość z naszej strony Kontakt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Tego typu zgłoszenia zajmą nam trochę więcej czasu</a:t>
            </a:r>
            <a:r>
              <a:rPr lang="en-US" dirty="0"/>
              <a:t>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3BD17A-5356-440F-98B7-921A503D89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388" t="37605" r="18378" b="51856"/>
          <a:stretch/>
        </p:blipFill>
        <p:spPr>
          <a:xfrm>
            <a:off x="2744855" y="1904999"/>
            <a:ext cx="7288438" cy="128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543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Daj nam znać, jak o nas usłyszałeś i czy to Twój pierwszy raz czyta Biblię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8B69355-4E31-49F1-AF28-5C2CA582F990}"/>
              </a:ext>
            </a:extLst>
          </p:cNvPr>
          <p:cNvSpPr txBox="1">
            <a:spLocks/>
          </p:cNvSpPr>
          <p:nvPr/>
        </p:nvSpPr>
        <p:spPr>
          <a:xfrm>
            <a:off x="2592925" y="5217882"/>
            <a:ext cx="8911687" cy="5471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000" dirty="0"/>
              <a:t>Te informacje pomogą nam dotrzeć do jak największej liczby osób.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5EC86B-30F4-43B9-96D4-00FA25BD80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4" t="47699" r="41834" b="32755"/>
          <a:stretch/>
        </p:blipFill>
        <p:spPr>
          <a:xfrm>
            <a:off x="2592924" y="1905000"/>
            <a:ext cx="8311453" cy="214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239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7152"/>
          </a:xfrm>
        </p:spPr>
        <p:txBody>
          <a:bodyPr/>
          <a:lstStyle/>
          <a:p>
            <a:r>
              <a:rPr lang="en-US" dirty="0" err="1"/>
              <a:t>Kliknij</a:t>
            </a:r>
            <a:r>
              <a:rPr lang="en-US" dirty="0"/>
              <a:t> </a:t>
            </a:r>
            <a:r>
              <a:rPr lang="en-US" dirty="0" err="1"/>
              <a:t>Wyślij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812868"/>
            <a:ext cx="8915400" cy="1412967"/>
          </a:xfrm>
        </p:spPr>
        <p:txBody>
          <a:bodyPr>
            <a:normAutofit/>
          </a:bodyPr>
          <a:lstStyle/>
          <a:p>
            <a:r>
              <a:rPr lang="pl-PL" dirty="0"/>
              <a:t>Jeśli wypełniłeś formularz w całości, nie przegapiając obowiązkowego wyboru, zostaniesz skierowany na stronę potwierdzenia</a:t>
            </a:r>
            <a:r>
              <a:rPr lang="en-US" dirty="0"/>
              <a:t>.</a:t>
            </a:r>
          </a:p>
          <a:p>
            <a:r>
              <a:rPr lang="pl-PL" dirty="0"/>
              <a:t>Jeśli przegapiłeś wybór, zostaniesz poproszony o wypełnienie pola lub dokonanie wyboru</a:t>
            </a:r>
            <a:r>
              <a:rPr lang="en-US" dirty="0"/>
              <a:t>.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5FE668-1CA3-44F6-A67A-64BA07C434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16" t="68184" r="73351" b="23652"/>
          <a:stretch/>
        </p:blipFill>
        <p:spPr>
          <a:xfrm>
            <a:off x="2589212" y="1348819"/>
            <a:ext cx="2882816" cy="12484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450A4F-B5B0-43CA-BD20-0040DD4860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44890" r="17324" b="39387"/>
          <a:stretch/>
        </p:blipFill>
        <p:spPr>
          <a:xfrm>
            <a:off x="3099880" y="4337928"/>
            <a:ext cx="6955943" cy="179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577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546" y="143465"/>
            <a:ext cx="2927839" cy="395797"/>
          </a:xfrm>
        </p:spPr>
        <p:txBody>
          <a:bodyPr>
            <a:normAutofit fontScale="90000"/>
          </a:bodyPr>
          <a:lstStyle/>
          <a:p>
            <a:r>
              <a:rPr lang="en-US" sz="2000" dirty="0" err="1"/>
              <a:t>Strona</a:t>
            </a:r>
            <a:r>
              <a:rPr lang="en-US" sz="2000" dirty="0"/>
              <a:t> </a:t>
            </a:r>
            <a:r>
              <a:rPr lang="en-US" sz="2000" dirty="0" err="1"/>
              <a:t>potwierdzająca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F9A478-645A-42F3-ADD1-88021A5815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058" t="10292" r="38644" b="495"/>
          <a:stretch/>
        </p:blipFill>
        <p:spPr>
          <a:xfrm>
            <a:off x="4675761" y="143465"/>
            <a:ext cx="3167777" cy="651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11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43465"/>
            <a:ext cx="8911687" cy="800571"/>
          </a:xfrm>
        </p:spPr>
        <p:txBody>
          <a:bodyPr>
            <a:normAutofit/>
          </a:bodyPr>
          <a:lstStyle/>
          <a:p>
            <a:r>
              <a:rPr lang="en-US" sz="3200" dirty="0" err="1"/>
              <a:t>Strona</a:t>
            </a:r>
            <a:r>
              <a:rPr lang="en-US" sz="3200" dirty="0"/>
              <a:t> </a:t>
            </a:r>
            <a:r>
              <a:rPr lang="en-US" sz="3200" dirty="0" err="1"/>
              <a:t>potwierdzająca</a:t>
            </a:r>
            <a:r>
              <a:rPr lang="en-US" sz="3200" dirty="0"/>
              <a:t> </a:t>
            </a:r>
            <a:r>
              <a:rPr lang="en-US" sz="3200" dirty="0" err="1"/>
              <a:t>kontynuowana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CE25A8-6BE5-4813-A16E-07BA154A5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643" y="3129387"/>
            <a:ext cx="8915400" cy="1412967"/>
          </a:xfrm>
        </p:spPr>
        <p:txBody>
          <a:bodyPr>
            <a:normAutofit/>
          </a:bodyPr>
          <a:lstStyle/>
          <a:p>
            <a:r>
              <a:rPr lang="pl-PL" dirty="0"/>
              <a:t>Jeśli jesteś zadowolony ze swoich wyborów, kliknij Potwierdź i Wyślij zapytanie</a:t>
            </a:r>
            <a:r>
              <a:rPr lang="en-US" dirty="0"/>
              <a:t>.</a:t>
            </a:r>
          </a:p>
          <a:p>
            <a:r>
              <a:rPr lang="pl-PL" dirty="0"/>
              <a:t>Jeśli nie, możesz wrócić i edytować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DF9968-8C0C-4F16-839A-D918C76A30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89" t="85106" r="51649" b="6729"/>
          <a:stretch/>
        </p:blipFill>
        <p:spPr>
          <a:xfrm>
            <a:off x="2675106" y="1086488"/>
            <a:ext cx="5897328" cy="120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9081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2659"/>
          </a:xfrm>
        </p:spPr>
        <p:txBody>
          <a:bodyPr/>
          <a:lstStyle/>
          <a:p>
            <a:r>
              <a:rPr lang="en-US" dirty="0" err="1"/>
              <a:t>Strona</a:t>
            </a:r>
            <a:r>
              <a:rPr lang="en-US" dirty="0"/>
              <a:t> z </a:t>
            </a:r>
            <a:r>
              <a:rPr lang="en-US" dirty="0" err="1"/>
              <a:t>Udanymi</a:t>
            </a:r>
            <a:r>
              <a:rPr lang="en-US" dirty="0"/>
              <a:t> </a:t>
            </a:r>
            <a:r>
              <a:rPr lang="en-US" dirty="0" err="1"/>
              <a:t>Zgłoszeniami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8535" y="3911781"/>
            <a:ext cx="8915400" cy="2697611"/>
          </a:xfrm>
        </p:spPr>
        <p:txBody>
          <a:bodyPr>
            <a:normAutofit/>
          </a:bodyPr>
          <a:lstStyle/>
          <a:p>
            <a:r>
              <a:rPr lang="pl-PL" dirty="0"/>
              <a:t>Niezwykle ważne jest, abyś dodał gary@worldbibleplans.com do listy bezpiecznych nadawców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W przeciwnym razie Twój załącznik lub link może trafić do folderu spam lub spam</a:t>
            </a:r>
            <a:r>
              <a:rPr lang="en-US" dirty="0"/>
              <a:t>.</a:t>
            </a:r>
          </a:p>
          <a:p>
            <a:r>
              <a:rPr lang="pl-PL" dirty="0"/>
              <a:t>Czas realizacji wniosku to mniej niż 24 godziny, chyba że istnieją okoliczności łagodzące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Jeśli nie otrzymasz od gary@worldbibleplans.com maila w ciągu 24 godzin, sprawdź folder spam lub spam</a:t>
            </a:r>
            <a:r>
              <a:rPr lang="en-US" dirty="0"/>
              <a:t>.</a:t>
            </a:r>
          </a:p>
          <a:p>
            <a:pPr lvl="2"/>
            <a:r>
              <a:rPr lang="pl-PL" dirty="0"/>
              <a:t>Jeśli nadal nie otrzymałeś od nas e-maila, wyślij nam wiadomość z naszej strony Kontakt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52E9AE-76C6-4CC0-9769-DDDF08AE25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86" t="32766" r="13321" b="50000"/>
          <a:stretch/>
        </p:blipFill>
        <p:spPr>
          <a:xfrm>
            <a:off x="2592924" y="1464430"/>
            <a:ext cx="7711261" cy="178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17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59699-D8FD-4182-9B63-37A2D09BC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9008"/>
            <a:ext cx="8911687" cy="525421"/>
          </a:xfrm>
        </p:spPr>
        <p:txBody>
          <a:bodyPr>
            <a:normAutofit/>
          </a:bodyPr>
          <a:lstStyle/>
          <a:p>
            <a:r>
              <a:rPr lang="pl-PL" sz="2000" dirty="0"/>
              <a:t>To jest formularz zgłoszeniowy – rozłożymy go na kolejne slajdy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E9AECC-4E95-4B3F-BE49-45B9B36897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112" t="26175" r="33458" b="2424"/>
          <a:stretch/>
        </p:blipFill>
        <p:spPr>
          <a:xfrm>
            <a:off x="3910516" y="644429"/>
            <a:ext cx="5082174" cy="583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90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Mechanika</a:t>
            </a:r>
            <a:r>
              <a:rPr lang="en-US" sz="3200" dirty="0"/>
              <a:t> </a:t>
            </a:r>
            <a:r>
              <a:rPr lang="en-US" sz="3200" dirty="0" err="1"/>
              <a:t>formy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4229100"/>
            <a:ext cx="7784932" cy="2321310"/>
          </a:xfrm>
        </p:spPr>
        <p:txBody>
          <a:bodyPr>
            <a:normAutofit/>
          </a:bodyPr>
          <a:lstStyle/>
          <a:p>
            <a:r>
              <a:rPr lang="pl-PL" dirty="0"/>
              <a:t>Ważne jest, aby wypełnić formularz od lewej do prawej i od góry do dołu</a:t>
            </a:r>
            <a:r>
              <a:rPr lang="en-US" u="sng" dirty="0"/>
              <a:t>.</a:t>
            </a:r>
          </a:p>
          <a:p>
            <a:pPr lvl="1"/>
            <a:r>
              <a:rPr lang="pl-PL" dirty="0"/>
              <a:t>Jeśli wypełnisz sekcję formularza, a następnie zmienisz pole już wybrane, wszystkie wybory wrócą do domyślnego stanu i stracisz te, które zaznaczyłeś</a:t>
            </a:r>
            <a:r>
              <a:rPr lang="en-US" dirty="0"/>
              <a:t>.</a:t>
            </a:r>
          </a:p>
          <a:p>
            <a:pPr lvl="2"/>
            <a:r>
              <a:rPr lang="pl-PL" dirty="0"/>
              <a:t>Na przykład, jeśli wybierzesz wersję i wypełnisz resztę formularza, a potem wrócisz i zmienisz wersję, będziesz musiał ponownie wypełnić wszystkie kolejne pola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8F28C2-E700-408A-96B0-4829CDD338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6" t="31205" r="5967" b="29362"/>
          <a:stretch/>
        </p:blipFill>
        <p:spPr>
          <a:xfrm>
            <a:off x="2592925" y="885217"/>
            <a:ext cx="8162834" cy="315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4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Logiczne</a:t>
            </a:r>
            <a:r>
              <a:rPr lang="en-US" sz="3200" dirty="0"/>
              <a:t> </a:t>
            </a:r>
            <a:r>
              <a:rPr lang="en-US" sz="3200" dirty="0" err="1"/>
              <a:t>reguły</a:t>
            </a:r>
            <a:r>
              <a:rPr lang="en-US" sz="3200" dirty="0"/>
              <a:t> </a:t>
            </a:r>
            <a:r>
              <a:rPr lang="en-US" sz="3200" dirty="0" err="1"/>
              <a:t>formy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pl-PL" dirty="0"/>
              <a:t>W zależności od Twoich wyborów, niektóre opcje staną się niedostępne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Czasem</a:t>
            </a:r>
            <a:r>
              <a:rPr lang="en-US" dirty="0"/>
              <a:t> </a:t>
            </a:r>
            <a:r>
              <a:rPr lang="en-US" dirty="0" err="1"/>
              <a:t>całe</a:t>
            </a:r>
            <a:r>
              <a:rPr lang="en-US" dirty="0"/>
              <a:t> </a:t>
            </a:r>
            <a:r>
              <a:rPr lang="en-US" dirty="0" err="1"/>
              <a:t>rozwijane</a:t>
            </a:r>
            <a:r>
              <a:rPr lang="en-US" dirty="0"/>
              <a:t> menu.</a:t>
            </a:r>
          </a:p>
          <a:p>
            <a:pPr lvl="1"/>
            <a:r>
              <a:rPr lang="pl-PL" dirty="0"/>
              <a:t>Czasem tylko wybory w rozwijanym menu</a:t>
            </a:r>
            <a:r>
              <a:rPr lang="en-US" dirty="0"/>
              <a:t>.</a:t>
            </a:r>
          </a:p>
          <a:p>
            <a:pPr lvl="2"/>
            <a:r>
              <a:rPr lang="pl-PL" dirty="0"/>
              <a:t>Na przykład: jeśli wybierzesz wersję chronioną prawem autorskim, nie możemy udostępnić Pisma Świętego, jedynie przewodnika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Wybrana</a:t>
            </a:r>
            <a:r>
              <a:rPr lang="en-US" dirty="0"/>
              <a:t> </a:t>
            </a:r>
            <a:r>
              <a:rPr lang="en-US" dirty="0" err="1"/>
              <a:t>książka</a:t>
            </a:r>
            <a:r>
              <a:rPr lang="en-US" dirty="0"/>
              <a:t> </a:t>
            </a:r>
            <a:r>
              <a:rPr lang="en-US" dirty="0" err="1"/>
              <a:t>będzie</a:t>
            </a:r>
            <a:r>
              <a:rPr lang="en-US" dirty="0"/>
              <a:t> </a:t>
            </a:r>
            <a:r>
              <a:rPr lang="en-US" dirty="0" err="1"/>
              <a:t>zablokowana</a:t>
            </a:r>
            <a:r>
              <a:rPr lang="en-US" dirty="0"/>
              <a:t>.</a:t>
            </a:r>
          </a:p>
          <a:p>
            <a:pPr lvl="3"/>
            <a:r>
              <a:rPr lang="pl-PL" dirty="0"/>
              <a:t>Zawieranie Pism Świętych będzie zamknięte</a:t>
            </a:r>
            <a:r>
              <a:rPr lang="en-US" dirty="0"/>
              <a:t>. </a:t>
            </a:r>
          </a:p>
          <a:p>
            <a:pPr lvl="4"/>
            <a:r>
              <a:rPr lang="pl-PL" dirty="0"/>
              <a:t>Nie. Udostępnij tylko przewodnik – dostosowanie się do dostosowania</a:t>
            </a:r>
            <a:r>
              <a:rPr lang="en-US" dirty="0"/>
              <a:t>.</a:t>
            </a:r>
          </a:p>
          <a:p>
            <a:pPr lvl="3"/>
            <a:r>
              <a:rPr lang="pl-PL" dirty="0"/>
              <a:t>Uwzględnienie Krzyżowe Odwołania będą zablokowane</a:t>
            </a:r>
            <a:r>
              <a:rPr lang="en-US" dirty="0"/>
              <a:t>.</a:t>
            </a:r>
          </a:p>
          <a:p>
            <a:pPr lvl="3"/>
            <a:r>
              <a:rPr lang="pl-PL" dirty="0"/>
              <a:t>Wybrany akapit/werset będzie zablokowany</a:t>
            </a:r>
            <a:r>
              <a:rPr lang="en-US" dirty="0"/>
              <a:t>.</a:t>
            </a:r>
          </a:p>
          <a:p>
            <a:pPr lvl="3"/>
            <a:r>
              <a:rPr lang="pl-PL" dirty="0"/>
              <a:t>Wybrany format eBooka zostanie zablokowany</a:t>
            </a:r>
            <a:r>
              <a:rPr lang="en-US" dirty="0"/>
              <a:t>.</a:t>
            </a:r>
          </a:p>
          <a:p>
            <a:pPr lvl="4"/>
            <a:r>
              <a:rPr lang="pl-PL" dirty="0"/>
              <a:t>PDF Chart będzie domyślnie ustawiony</a:t>
            </a:r>
            <a:r>
              <a:rPr lang="en-US" dirty="0"/>
              <a:t>.</a:t>
            </a:r>
          </a:p>
          <a:p>
            <a:pPr lvl="3"/>
            <a:r>
              <a:rPr lang="pl-PL" dirty="0"/>
              <a:t>Opcjonalna chrzcielnica dla wersetów, w których Jezus przemawia, będzie zamknięta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8811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Zasady</a:t>
            </a:r>
            <a:r>
              <a:rPr lang="en-US" sz="3200" dirty="0"/>
              <a:t> </a:t>
            </a:r>
            <a:r>
              <a:rPr lang="en-US" sz="3200" dirty="0" err="1"/>
              <a:t>logiczne</a:t>
            </a:r>
            <a:r>
              <a:rPr lang="en-US" sz="3200" dirty="0"/>
              <a:t> </a:t>
            </a:r>
            <a:r>
              <a:rPr lang="en-US" sz="3200" dirty="0" err="1"/>
              <a:t>formy</a:t>
            </a:r>
            <a:r>
              <a:rPr lang="en-US" sz="3200" dirty="0"/>
              <a:t> </a:t>
            </a:r>
            <a:r>
              <a:rPr lang="en-US" sz="3200" dirty="0" err="1"/>
              <a:t>kontynuowane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462251"/>
          </a:xfrm>
        </p:spPr>
        <p:txBody>
          <a:bodyPr>
            <a:normAutofit/>
          </a:bodyPr>
          <a:lstStyle/>
          <a:p>
            <a:r>
              <a:rPr lang="pl-PL" dirty="0"/>
              <a:t>Inny przykład: jeśli wybierzesz motyw z drugiej grupy...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1637832-6C9F-4C17-8DA2-A19F33F09A93}"/>
              </a:ext>
            </a:extLst>
          </p:cNvPr>
          <p:cNvSpPr txBox="1">
            <a:spLocks/>
          </p:cNvSpPr>
          <p:nvPr/>
        </p:nvSpPr>
        <p:spPr>
          <a:xfrm>
            <a:off x="2592926" y="543950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Czas trwania rozdziałów w rozwijanym menu Czas trwania będzie wyszarzony i niedostępny do wyboru</a:t>
            </a:r>
            <a:r>
              <a:rPr lang="en-US" dirty="0"/>
              <a:t>.</a:t>
            </a:r>
          </a:p>
          <a:p>
            <a:r>
              <a:rPr lang="en-US" dirty="0" err="1"/>
              <a:t>Komentarz</a:t>
            </a:r>
            <a:r>
              <a:rPr lang="en-US" dirty="0"/>
              <a:t> </a:t>
            </a:r>
            <a:r>
              <a:rPr lang="en-US" dirty="0" err="1"/>
              <a:t>zostanie</a:t>
            </a:r>
            <a:r>
              <a:rPr lang="en-US" dirty="0"/>
              <a:t> </a:t>
            </a:r>
            <a:r>
              <a:rPr lang="en-US" dirty="0" err="1"/>
              <a:t>zablokowany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F97643-FD74-41CE-820E-F508FF090D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59" r="27620" b="14899"/>
          <a:stretch/>
        </p:blipFill>
        <p:spPr>
          <a:xfrm>
            <a:off x="2021620" y="1354014"/>
            <a:ext cx="5678628" cy="4017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3506F88-A484-4480-AAB5-C27BD9A88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2548" y="1332689"/>
            <a:ext cx="3141990" cy="403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94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Zasady</a:t>
            </a:r>
            <a:r>
              <a:rPr lang="en-US" sz="3200" dirty="0"/>
              <a:t> </a:t>
            </a:r>
            <a:r>
              <a:rPr lang="en-US" sz="3200" dirty="0" err="1"/>
              <a:t>logiczne</a:t>
            </a:r>
            <a:r>
              <a:rPr lang="en-US" sz="3200" dirty="0"/>
              <a:t> </a:t>
            </a:r>
            <a:r>
              <a:rPr lang="en-US" sz="3200" dirty="0" err="1"/>
              <a:t>formy</a:t>
            </a:r>
            <a:r>
              <a:rPr lang="en-US" sz="3200" dirty="0"/>
              <a:t> </a:t>
            </a:r>
            <a:r>
              <a:rPr lang="en-US" sz="3200" dirty="0" err="1"/>
              <a:t>kontynuowane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pl-PL" dirty="0"/>
              <a:t>Czasami wielokrotne wybory decydują o tym, czy inny wybór jest zablokowany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Aby komentarz był możliwy do wyboru</a:t>
            </a:r>
            <a:r>
              <a:rPr lang="en-US" dirty="0"/>
              <a:t>:</a:t>
            </a:r>
          </a:p>
          <a:p>
            <a:pPr lvl="2"/>
            <a:r>
              <a:rPr lang="pl-PL" dirty="0"/>
              <a:t>Wersja nie może być chroniona prawem autorskim</a:t>
            </a:r>
            <a:r>
              <a:rPr lang="en-US" dirty="0"/>
              <a:t>.</a:t>
            </a:r>
          </a:p>
          <a:p>
            <a:pPr lvl="2"/>
            <a:r>
              <a:rPr lang="pl-PL" dirty="0"/>
              <a:t>Temat musi należeć do pierwszej grupy motywów</a:t>
            </a:r>
            <a:r>
              <a:rPr lang="en-US" dirty="0"/>
              <a:t>.</a:t>
            </a:r>
          </a:p>
          <a:p>
            <a:pPr lvl="2"/>
            <a:r>
              <a:rPr lang="pl-PL" dirty="0"/>
              <a:t>Czas trwania musi być długością rozdziału</a:t>
            </a:r>
            <a:r>
              <a:rPr lang="en-US" dirty="0"/>
              <a:t>.</a:t>
            </a:r>
          </a:p>
          <a:p>
            <a:pPr lvl="2"/>
            <a:endParaRPr lang="en-US" dirty="0"/>
          </a:p>
          <a:p>
            <a:pPr lvl="1"/>
            <a:r>
              <a:rPr lang="pl-PL" dirty="0"/>
              <a:t>Aby można było wybrać format Wybrany Akapit lub Wers</a:t>
            </a:r>
            <a:r>
              <a:rPr lang="en-US" dirty="0"/>
              <a:t>:</a:t>
            </a:r>
          </a:p>
          <a:p>
            <a:pPr lvl="2"/>
            <a:r>
              <a:rPr lang="pl-PL" dirty="0"/>
              <a:t>Wersja nie może być chroniona prawem autorskim</a:t>
            </a:r>
            <a:r>
              <a:rPr lang="en-US" dirty="0"/>
              <a:t>.</a:t>
            </a:r>
          </a:p>
          <a:p>
            <a:pPr lvl="2"/>
            <a:r>
              <a:rPr lang="pl-PL" dirty="0"/>
              <a:t>Zawiera Pismo Święte musi być tak</a:t>
            </a:r>
            <a:r>
              <a:rPr lang="en-US" dirty="0"/>
              <a:t>.</a:t>
            </a:r>
          </a:p>
          <a:p>
            <a:pPr lvl="2"/>
            <a:r>
              <a:rPr lang="pl-PL" dirty="0"/>
              <a:t>Należy pominąć Odwołania krzyżowe lub Nie należy wybierać żadnych odnośników krzyżowych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13340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1484</TotalTime>
  <Words>2870</Words>
  <Application>Microsoft Office PowerPoint</Application>
  <PresentationFormat>Widescreen</PresentationFormat>
  <Paragraphs>265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Century Gothic</vt:lpstr>
      <vt:lpstr>Philosopher</vt:lpstr>
      <vt:lpstr>Poppins</vt:lpstr>
      <vt:lpstr>Wingdings 3</vt:lpstr>
      <vt:lpstr>Wisp</vt:lpstr>
      <vt:lpstr>worldbibleplans.com/languages/polish/index.html</vt:lpstr>
      <vt:lpstr>PowerPoint Presentation</vt:lpstr>
      <vt:lpstr>Witamy w Światowe Plany Biblii</vt:lpstr>
      <vt:lpstr>Przejdź do strony Zapytania o eBooka</vt:lpstr>
      <vt:lpstr>To jest formularz zgłoszeniowy – rozłożymy go na kolejne slajdy</vt:lpstr>
      <vt:lpstr>Mechanika formy</vt:lpstr>
      <vt:lpstr>Logiczne reguły formy</vt:lpstr>
      <vt:lpstr>Zasady logiczne formy kontynuowane</vt:lpstr>
      <vt:lpstr>Zasady logiczne formy kontynuowane</vt:lpstr>
      <vt:lpstr>Powiedz nam, kim jesteś</vt:lpstr>
      <vt:lpstr>Wybierz kraj zamieszkania z listy rozwijanej</vt:lpstr>
      <vt:lpstr>Wprowadź swój adres e-mail</vt:lpstr>
      <vt:lpstr>Wybierz swój język</vt:lpstr>
      <vt:lpstr>Lista wersji powiązana z Twoim wyborem języka będzie się automatycznie wypełniać</vt:lpstr>
      <vt:lpstr>To przykład tego, co możesz zobaczyć</vt:lpstr>
      <vt:lpstr>Wyszukiwanie w Liście</vt:lpstr>
      <vt:lpstr>Wersje chronione prawem autorskim  Niektóre pola w formularzu zostaną zablokowane, jeśli wybierzesz wersję Biblii objętą prawem autorskim. Zgodnie z prawem możemy udostępnić przewodnik tylko dla wersji objętych prawem autorskim. Symbol © praw autorskich zobaczysz na końcu opisu wersji. </vt:lpstr>
      <vt:lpstr>Kliknij przycisk radialny na początku wybranego przez siebie</vt:lpstr>
      <vt:lpstr>Lista rozwijana zostanie zamknięta, a formularz pokaże wybraną wersję</vt:lpstr>
      <vt:lpstr>Tematy </vt:lpstr>
      <vt:lpstr>Tematy kontynuowane </vt:lpstr>
      <vt:lpstr>Tematy kontynuowane </vt:lpstr>
      <vt:lpstr>Tematy kontynuowane </vt:lpstr>
      <vt:lpstr>Tematy kontynuowane </vt:lpstr>
      <vt:lpstr>Jeśli wybrałeś motyw 1 Book Deep Dive, wybierz książkę. W przeciwnym razie ta opcja zostanie zablokowana</vt:lpstr>
      <vt:lpstr>Uwzględnij Pisma Święte</vt:lpstr>
      <vt:lpstr>Opcjonalnie wybierz dołączenie Cross References</vt:lpstr>
      <vt:lpstr>Uwzględnij przykłady krzyżowych odnośników – skrótów</vt:lpstr>
      <vt:lpstr>Uwzględnij przykłady pełne teksty z odnośnikami krzyżowymi</vt:lpstr>
      <vt:lpstr>Czas czytania</vt:lpstr>
      <vt:lpstr>Wybierz częstotliwość odczytu</vt:lpstr>
      <vt:lpstr>Wybrane odczyty dziennie</vt:lpstr>
      <vt:lpstr>Wybierz format akapitu lub wersetu</vt:lpstr>
      <vt:lpstr>Dodaj komentarz – Wybierz komentarz rozdział po rozdziale, który zostanie uwzględniony w Twoim planie.</vt:lpstr>
      <vt:lpstr>Wybierz według dnia, daty lub obu</vt:lpstr>
      <vt:lpstr>Kliknij na kalendarz, aby wybrać datę rozpoczęcia czytania. Jeśli wybrałeś niestandardowy czas trwania, wybierz datę zakończenia czytania</vt:lpstr>
      <vt:lpstr>Wybierz format eBooka</vt:lpstr>
      <vt:lpstr>Opcjonalna chrzcielnica do wersetów, w których Jezus przemawia</vt:lpstr>
      <vt:lpstr>Opcjonalnie: Wybierz Nie, jeśli nie chcesz w przyszłości otrzymywać e-maili od WBP</vt:lpstr>
      <vt:lpstr>Opcjonalnie: Wprowadź tutaj wszelkie dodatkowe prośby</vt:lpstr>
      <vt:lpstr>Daj nam znać, jak o nas usłyszałeś i czy to Twój pierwszy raz czyta Biblię</vt:lpstr>
      <vt:lpstr>Kliknij Wyślij</vt:lpstr>
      <vt:lpstr>Strona potwierdzająca</vt:lpstr>
      <vt:lpstr>Strona potwierdzająca kontynuowana</vt:lpstr>
      <vt:lpstr>Strona z Udanymi Zgłoszeniami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worldbibleplans.com</dc:title>
  <dc:creator>WBP</dc:creator>
  <cp:lastModifiedBy>World BP</cp:lastModifiedBy>
  <cp:revision>225</cp:revision>
  <dcterms:created xsi:type="dcterms:W3CDTF">2024-04-27T16:46:20Z</dcterms:created>
  <dcterms:modified xsi:type="dcterms:W3CDTF">2026-09-04T18:56:07Z</dcterms:modified>
</cp:coreProperties>
</file>