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9/4/2026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9/4/2026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9/4/2026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9/4/2026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pPr algn="r"/>
            <a:r>
              <a:rPr lang="en-US" sz="2400" dirty="0"/>
              <a:t>worldbibleplans.com/languages/</a:t>
            </a:r>
            <a:r>
              <a:rPr lang="en-US" sz="2400" dirty="0" err="1"/>
              <a:t>persian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pPr algn="r"/>
            <a:r>
              <a:rPr lang="ar-AE" sz="2400" dirty="0"/>
              <a:t>دستورالعمل های گام به گام</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pPr algn="r"/>
            <a:r>
              <a:rPr lang="ar-AE" sz="3200" dirty="0"/>
              <a:t>به ما بگو که کی هستی</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این رشته ها اجباری هستند. 
هر فیلد اجباری که پر نشده یا انتخاب نشده باشد، هنگام ارسال باعث خطا می شود و باید فیلد را پر کنید</a:t>
            </a:r>
            <a:r>
              <a:rPr lang="en-US" dirty="0"/>
              <a:t>.</a:t>
            </a:r>
          </a:p>
        </p:txBody>
      </p:sp>
      <p:pic>
        <p:nvPicPr>
          <p:cNvPr id="7" name="Picture 6">
            <a:extLst>
              <a:ext uri="{FF2B5EF4-FFF2-40B4-BE49-F238E27FC236}">
                <a16:creationId xmlns:a16="http://schemas.microsoft.com/office/drawing/2014/main" id="{B21177EC-90B7-4A55-953C-C877A5EBCB34}"/>
              </a:ext>
            </a:extLst>
          </p:cNvPr>
          <p:cNvPicPr>
            <a:picLocks noChangeAspect="1"/>
          </p:cNvPicPr>
          <p:nvPr/>
        </p:nvPicPr>
        <p:blipFill rotWithShape="1">
          <a:blip r:embed="rId2"/>
          <a:srcRect l="5931" t="43546" r="7496" b="43972"/>
          <a:stretch/>
        </p:blipFill>
        <p:spPr>
          <a:xfrm>
            <a:off x="1098183" y="1520555"/>
            <a:ext cx="9903799" cy="1099037"/>
          </a:xfrm>
          <a:prstGeom prst="rect">
            <a:avLst/>
          </a:prstGeom>
        </p:spPr>
      </p:pic>
      <p:pic>
        <p:nvPicPr>
          <p:cNvPr id="9" name="Picture 8">
            <a:extLst>
              <a:ext uri="{FF2B5EF4-FFF2-40B4-BE49-F238E27FC236}">
                <a16:creationId xmlns:a16="http://schemas.microsoft.com/office/drawing/2014/main" id="{63E24DC9-9ADB-4798-B2E7-50F31887C87B}"/>
              </a:ext>
            </a:extLst>
          </p:cNvPr>
          <p:cNvPicPr>
            <a:picLocks noChangeAspect="1"/>
          </p:cNvPicPr>
          <p:nvPr/>
        </p:nvPicPr>
        <p:blipFill rotWithShape="1">
          <a:blip r:embed="rId3"/>
          <a:srcRect l="6695" t="48794" r="51055" b="36312"/>
          <a:stretch/>
        </p:blipFill>
        <p:spPr>
          <a:xfrm>
            <a:off x="3555199" y="4474723"/>
            <a:ext cx="6483782" cy="1759167"/>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8922CA-92E0-4A05-BE90-CEB26A87135D}"/>
              </a:ext>
            </a:extLst>
          </p:cNvPr>
          <p:cNvPicPr>
            <a:picLocks noChangeAspect="1"/>
          </p:cNvPicPr>
          <p:nvPr/>
        </p:nvPicPr>
        <p:blipFill rotWithShape="1">
          <a:blip r:embed="rId2"/>
          <a:srcRect l="51346" t="26809" r="8806" b="27376"/>
          <a:stretch/>
        </p:blipFill>
        <p:spPr>
          <a:xfrm>
            <a:off x="6848272" y="2237563"/>
            <a:ext cx="3939702" cy="3486366"/>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pPr algn="r"/>
            <a:r>
              <a:rPr lang="ar-AE" sz="2700" dirty="0"/>
              <a:t>کشور محل اقامت خود را از فهرست کشویی انتخاب کنید</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marL="457200" lvl="1" indent="0" algn="r">
              <a:buNone/>
            </a:pPr>
            <a:r>
              <a:rPr lang="ar-AE" dirty="0"/>
              <a:t>روی کشور محل اقامت خود کلیک کنید. 
ایران در این مثال</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برای مشاهده فهرست کشورهای مقیم، روی کشویی کلیک کنید. 
به کشور محل سکونت مورد نظر خود اسکرول کنید یا
شروع به تایپ کنید تا سریع تر به کشور محل سکونت مورد نظر خود برسید</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8234965" y="4345931"/>
            <a:ext cx="266973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pPr algn="r"/>
            <a:r>
              <a:rPr lang="ar-AE" sz="3200" dirty="0"/>
              <a:t>آدرس ایمیل خود را وارد کنید</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pPr marL="0" indent="0" algn="r">
              <a:buNone/>
            </a:pPr>
            <a:r>
              <a:rPr lang="ar-AE" dirty="0"/>
              <a:t>ما به آدرس ایمیل شما نیاز داریم تا برنامه مطالعه یا لینکی برای دانلود برنامه مطالعه کتاب مقدس سفارشی تان ارسال کنیم. مگر اینکه هنگام ارسال درخواست از ما بخواهید، </a:t>
            </a:r>
            <a:r>
              <a:rPr lang="en-US" dirty="0"/>
              <a:t>WBP </a:t>
            </a:r>
            <a:r>
              <a:rPr lang="ar-AE" dirty="0"/>
              <a:t>گهگاه ایمیل هایی با به روزرسانی ها، ترجمه های جدید و برنامه های جدید ارسال خواهد کرد</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ما هرگز آدرس ایمیل شما را به هیچ دلیلی با هیچ به اشتراک نخواهیم گذاشت.</a:t>
            </a:r>
            <a:endParaRPr lang="en-US" dirty="0"/>
          </a:p>
        </p:txBody>
      </p:sp>
      <p:pic>
        <p:nvPicPr>
          <p:cNvPr id="4" name="Picture 3">
            <a:extLst>
              <a:ext uri="{FF2B5EF4-FFF2-40B4-BE49-F238E27FC236}">
                <a16:creationId xmlns:a16="http://schemas.microsoft.com/office/drawing/2014/main" id="{BD7C2505-3920-46B9-AE4F-0D09C27B0493}"/>
              </a:ext>
            </a:extLst>
          </p:cNvPr>
          <p:cNvPicPr>
            <a:picLocks noChangeAspect="1"/>
          </p:cNvPicPr>
          <p:nvPr/>
        </p:nvPicPr>
        <p:blipFill rotWithShape="1">
          <a:blip r:embed="rId2"/>
          <a:srcRect l="6804" t="27092" r="51166" b="60709"/>
          <a:stretch/>
        </p:blipFill>
        <p:spPr>
          <a:xfrm>
            <a:off x="3336588" y="2772383"/>
            <a:ext cx="7616758" cy="1701408"/>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84289E-BC15-414B-87C2-420186C8C38C}"/>
              </a:ext>
            </a:extLst>
          </p:cNvPr>
          <p:cNvPicPr>
            <a:picLocks noChangeAspect="1"/>
          </p:cNvPicPr>
          <p:nvPr/>
        </p:nvPicPr>
        <p:blipFill rotWithShape="1">
          <a:blip r:embed="rId2"/>
          <a:srcRect l="52220" t="28368" r="8806" b="27376"/>
          <a:stretch/>
        </p:blipFill>
        <p:spPr>
          <a:xfrm>
            <a:off x="4105072" y="2338083"/>
            <a:ext cx="4231625" cy="3698227"/>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pPr algn="r"/>
            <a:r>
              <a:rPr lang="ar-AE" dirty="0"/>
              <a:t>زبان خود را انتخاب کنید</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a:bodyPr>
          <a:lstStyle/>
          <a:p>
            <a:pPr marL="457200" lvl="1" indent="0" algn="r">
              <a:buNone/>
            </a:pPr>
            <a:r>
              <a:rPr lang="ar-AE" dirty="0"/>
              <a:t>روی انتخاب زبان خود کلیک کنید. 
در این مثال، فارسی است. 
زبانی که انتخاب می کنید فهرست نسخه های کتاب مقدس را تعیین می کند که می توانید از میان آن ها انتخاب کنید.</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7048767" y="3988229"/>
            <a:ext cx="128792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برای دیدن فهرست زبان ها روی کشویی کلیک کنید. 
به زبان مورد نظر خود اسکرول کنید یا
شروع به تایپ کنید تا سریع تر به انتخاب زبان خود برسید.</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pPr algn="r"/>
            <a:r>
              <a:rPr lang="ar-AE" dirty="0"/>
              <a:t>لیست نسخه ای که با انتخاب زبان شما مرتبط است، به طور خودکار پر می شود</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pPr marL="0" indent="0" algn="r">
              <a:buNone/>
            </a:pPr>
            <a:r>
              <a:rPr lang="ar-AE" dirty="0"/>
              <a:t>فهرست نسخه ها به ترتیب الفبایی در زبان انتخابی شما است. توضیحات ترجمه خاص به شما می گوید که آیا ترجمه به صورت زیر است یا خیر: 
کتاب مقدس کامل – ۶۶ کتاب (عهد عتیق و عهد جدید). 
کتاب مقدس کامل با </a:t>
            </a:r>
            <a:r>
              <a:rPr lang="en-US" dirty="0"/>
              <a:t>x </a:t>
            </a:r>
            <a:r>
              <a:rPr lang="ar-AE" dirty="0"/>
              <a:t>کتاب های آپوکریفی (عهد عتیق و عهد جدید همراه با برخی کتاب های آپوکریفی). </a:t>
            </a:r>
            <a:r>
              <a:rPr lang="en-US" dirty="0"/>
              <a:t>x </a:t>
            </a:r>
            <a:r>
              <a:rPr lang="ar-AE" dirty="0"/>
              <a:t>نشان دهنده تعداد کتاب ها است. 
فقط عهد جدید – ۲۷ کتاب عهد جدید. 
عهد جدید با کتاب های دیگر - ۲۷ کتاب عهد جدید به علاوه تعدادی کتاب عهد عتیق. 
فقط عهد عتیق – ۳۹ کتاب عهد عتیق. 
کتاب(های) </a:t>
            </a:r>
            <a:r>
              <a:rPr lang="en-US" dirty="0"/>
              <a:t>x </a:t>
            </a:r>
            <a:r>
              <a:rPr lang="ar-AE" dirty="0"/>
              <a:t>گمشده – برخی ترجمه ها کتاب های گمشده هستند. </a:t>
            </a:r>
            <a:r>
              <a:rPr lang="en-US" dirty="0"/>
              <a:t>x </a:t>
            </a:r>
            <a:r>
              <a:rPr lang="ar-AE" dirty="0"/>
              <a:t>نشان دهنده تعداد کتاب های گمشده است. 
</a:t>
            </a:r>
            <a:r>
              <a:rPr lang="en-US" dirty="0"/>
              <a:t>x </a:t>
            </a:r>
            <a:r>
              <a:rPr lang="ar-AE" dirty="0"/>
              <a:t>کتاب ها – برخی ترجمه ها تعداد کتاب محدودی دارند. </a:t>
            </a:r>
            <a:r>
              <a:rPr lang="en-US" dirty="0"/>
              <a:t>x </a:t>
            </a:r>
            <a:r>
              <a:rPr lang="ar-AE" dirty="0"/>
              <a:t>نشان دهنده تعداد کتاب های موجود در ترجمه است.</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94C366-BE93-47CE-B6E3-096AA8406E18}"/>
              </a:ext>
            </a:extLst>
          </p:cNvPr>
          <p:cNvPicPr>
            <a:picLocks noChangeAspect="1"/>
          </p:cNvPicPr>
          <p:nvPr/>
        </p:nvPicPr>
        <p:blipFill rotWithShape="1">
          <a:blip r:embed="rId2"/>
          <a:srcRect l="18595" t="28227" r="6404" b="23972"/>
          <a:stretch/>
        </p:blipFill>
        <p:spPr>
          <a:xfrm>
            <a:off x="1277629" y="1267762"/>
            <a:ext cx="9413066" cy="4617473"/>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pPr algn="r"/>
            <a:r>
              <a:rPr lang="ar-AE" dirty="0"/>
              <a:t>این نمونه ای است از چیزی که ممکن است ببینید</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pPr marL="0" indent="0" algn="r">
              <a:buNone/>
            </a:pPr>
            <a:r>
              <a:rPr lang="ar-AE" dirty="0"/>
              <a:t>کد </a:t>
            </a:r>
            <a:r>
              <a:rPr lang="en-US" dirty="0"/>
              <a:t>(IC </a:t>
            </a:r>
            <a:r>
              <a:rPr lang="en-US" dirty="0" err="1"/>
              <a:t>xxxx</a:t>
            </a:r>
            <a:r>
              <a:rPr lang="en-US" dirty="0"/>
              <a:t>) </a:t>
            </a:r>
            <a:r>
              <a:rPr lang="ar-AE" dirty="0"/>
              <a:t>یک کد داخلی است که ما برای پردازش درخواست شما استفاده می کنیم.</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4680181" y="4149197"/>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136571" y="4627369"/>
            <a:ext cx="843991" cy="14387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7978724" y="148858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10690695" y="2845229"/>
            <a:ext cx="1394172"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در لیست جستجو کنید تا گزینه ها را محدود کنید.</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H="1" flipV="1">
            <a:off x="10778247" y="2149813"/>
            <a:ext cx="632298" cy="69541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8A5BE07-ED6D-4B02-BB65-C18456D1FE72}"/>
              </a:ext>
            </a:extLst>
          </p:cNvPr>
          <p:cNvPicPr>
            <a:picLocks noChangeAspect="1"/>
          </p:cNvPicPr>
          <p:nvPr/>
        </p:nvPicPr>
        <p:blipFill rotWithShape="1">
          <a:blip r:embed="rId2"/>
          <a:srcRect l="17722" t="38298" r="6783" b="23120"/>
          <a:stretch/>
        </p:blipFill>
        <p:spPr>
          <a:xfrm>
            <a:off x="787449" y="1298647"/>
            <a:ext cx="9385645" cy="369164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pPr algn="r"/>
            <a:r>
              <a:rPr lang="ar-AE" dirty="0"/>
              <a:t>جستجو درون فهرست</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7879209" y="153104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10059977" y="3162299"/>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در لیست جستجو کنید تا گزینه ها را محدود کنید.</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a:endCxn id="11" idx="5"/>
          </p:cNvCxnSpPr>
          <p:nvPr/>
        </p:nvCxnSpPr>
        <p:spPr>
          <a:xfrm flipH="1" flipV="1">
            <a:off x="10364995" y="2278109"/>
            <a:ext cx="705084" cy="88419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pPr marL="0" indent="0" algn="r">
              <a:buNone/>
            </a:pPr>
            <a:r>
              <a:rPr lang="ar-AE" dirty="0"/>
              <a:t>در این مثال، در لیست عبارت «کامل» را جستجو کردم</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pPr algn="r"/>
            <a:r>
              <a:rPr lang="ar-AE" sz="3200" dirty="0"/>
              <a:t>نسخه های دارای حق نشر</a:t>
            </a:r>
            <a:br>
              <a:rPr lang="en-US" sz="1200" dirty="0"/>
            </a:br>
            <a:br>
              <a:rPr lang="en-US" sz="1200" dirty="0"/>
            </a:br>
            <a:r>
              <a:rPr lang="ar-AE" sz="1600" b="1" dirty="0">
                <a:solidFill>
                  <a:srgbClr val="2F4858"/>
                </a:solidFill>
                <a:latin typeface="Philosopher"/>
              </a:rPr>
              <a:t>برخی فیلدهای فرم در صورت انتخاب نسخه دارای حق نشر کتاب مقدس قفل خواهند شد. طبق قانون، ما فقط می توانیم راهنما برای نسخه های دارای حق نشر ارائه دهیم. نماد © حق نشر را در انتهای توضیحات نسخه خواهید دید.</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pPr marL="0" indent="0" algn="r">
              <a:buNone/>
            </a:pPr>
            <a:r>
              <a:rPr lang="ar-AE" dirty="0">
                <a:cs typeface="Times New Roman" panose="02020603050405020304" pitchFamily="18" charset="0"/>
              </a:rPr>
              <a:t>طبق قانون، ما اجازه نداریم متن کتاب مقدس را برای نسخه های کتاب مقدس تحت حق نشر فعلی ارائه دهیم. هر نسخه ای که تحت حق نشر فعلی باشد، نماد © آن در انتهای آن خواهد بود. برای این نسخه ها، فقط می توانیم راهنما ارائه دهیم.</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5648A8-57F9-428A-BBA7-5F63A6A48B5A}"/>
              </a:ext>
            </a:extLst>
          </p:cNvPr>
          <p:cNvPicPr>
            <a:picLocks noChangeAspect="1"/>
          </p:cNvPicPr>
          <p:nvPr/>
        </p:nvPicPr>
        <p:blipFill rotWithShape="1">
          <a:blip r:embed="rId2"/>
          <a:srcRect l="17722" t="50040" r="6783" b="23120"/>
          <a:stretch/>
        </p:blipFill>
        <p:spPr>
          <a:xfrm>
            <a:off x="1069551" y="1431842"/>
            <a:ext cx="9385645" cy="2568102"/>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118969" y="467348"/>
            <a:ext cx="9385644" cy="798838"/>
          </a:xfrm>
        </p:spPr>
        <p:txBody>
          <a:bodyPr/>
          <a:lstStyle/>
          <a:p>
            <a:pPr algn="r"/>
            <a:r>
              <a:rPr lang="ar-AE" dirty="0"/>
              <a:t>دکمه شعاعی را در ابتدای انتخاب خود کلیک کنید</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pPr marL="0" indent="0" algn="r">
              <a:buNone/>
            </a:pPr>
            <a:r>
              <a:rPr lang="ar-AE" dirty="0"/>
              <a:t>در این مثال، کتاب مقدس معاصر فارسی باز (</a:t>
            </a:r>
            <a:r>
              <a:rPr lang="en-US" dirty="0"/>
              <a:t>OPCB) (</a:t>
            </a:r>
            <a:r>
              <a:rPr lang="ar-AE" dirty="0"/>
              <a:t>۲۰۲۲) (کتاب مقدس کامل) کتاب مقدس معاصر فارسی® باز ۲۰۲۲ (</a:t>
            </a:r>
            <a:r>
              <a:rPr lang="en-US" dirty="0"/>
              <a:t>IC </a:t>
            </a:r>
            <a:r>
              <a:rPr lang="ar-AE" dirty="0"/>
              <a:t>۲۰۲۵) را انتخاب کرده ام.</a:t>
            </a:r>
            <a:r>
              <a:rPr lang="en-US" dirty="0"/>
              <a:t>.</a:t>
            </a:r>
          </a:p>
          <a:p>
            <a:pPr marL="457200" lvl="1" indent="0">
              <a:buNone/>
            </a:pPr>
            <a:r>
              <a:rPr lang="ar-AE" dirty="0"/>
              <a:t>توجه: شما فقط می توانید برای هر درخواست یک انتخاب داشته باشید. اگر می خواهید چند نسخه داشته باشید، باید چندین درخواست ارسال کنید.</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10036702" y="2832345"/>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a:endCxn id="6" idx="5"/>
          </p:cNvCxnSpPr>
          <p:nvPr/>
        </p:nvCxnSpPr>
        <p:spPr>
          <a:xfrm flipH="1" flipV="1">
            <a:off x="10333327" y="3115137"/>
            <a:ext cx="942160" cy="118217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pPr algn="r"/>
            <a:r>
              <a:rPr lang="ar-AE" sz="2400" dirty="0"/>
              <a:t>لیست کشویی بسته می شود و فرم نسخه ای که انتخاب کرده اید را نشان می دهد</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pPr marL="0" indent="0" algn="r">
              <a:buNone/>
            </a:pPr>
            <a:r>
              <a:rPr lang="ar-AE" dirty="0"/>
              <a:t>می توانید انتخاب خود را با کلیک روی «بازگشت به نسخه ها» تغییر دهید. 
اگر این کار را پس از پر کردن بقیه فرم انجام دهید، باید دوباره فرم را پر کنید.</a:t>
            </a:r>
            <a:endParaRPr lang="en-US" dirty="0"/>
          </a:p>
        </p:txBody>
      </p:sp>
      <p:pic>
        <p:nvPicPr>
          <p:cNvPr id="5" name="Picture 4">
            <a:extLst>
              <a:ext uri="{FF2B5EF4-FFF2-40B4-BE49-F238E27FC236}">
                <a16:creationId xmlns:a16="http://schemas.microsoft.com/office/drawing/2014/main" id="{19F19AA1-37AF-49AC-A632-15F83E10AA6E}"/>
              </a:ext>
            </a:extLst>
          </p:cNvPr>
          <p:cNvPicPr>
            <a:picLocks noChangeAspect="1"/>
          </p:cNvPicPr>
          <p:nvPr/>
        </p:nvPicPr>
        <p:blipFill rotWithShape="1">
          <a:blip r:embed="rId2"/>
          <a:srcRect l="8551" t="39291" r="6404" b="43688"/>
          <a:stretch/>
        </p:blipFill>
        <p:spPr>
          <a:xfrm>
            <a:off x="1473420" y="1391055"/>
            <a:ext cx="9844711"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به عنوان یک مسیحی، آیا تا به حال کل کتاب مقدس را خوانده اید؟</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آیا برای زندگی تان مفید بود؟</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نه</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چرا که نه?  آیا یک برنامه مطالعه ساده می توانست به افزودن فایده کمک کند؟</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نه</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آیا از برنامه مطالعه استفاده کردی؟</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آیا فکر می کنید برای یک مسیحی مهم است که کل کتاب مقدس را بخواند؟</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چه چیزی مانع می شود که کل کتاب مقدس را بخوانید؟</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خیلی طول می کشه؟</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نه</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چرا که نه?</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خیلی دلهره آور است؟  کتاب بزرگی است و خواندنش سخت است؟</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r-AE" sz="1200" dirty="0">
                <a:solidFill>
                  <a:schemeClr val="tx1"/>
                </a:solidFill>
              </a:rPr>
              <a:t>برنامه های رایگان خواندن کتاب مقدس دارد که از هر تعهد زمانی از ۵ دقیقه تا ۶۰ دقیقه در روز یا هر تعداد روز در هفته حمایت می کند.</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r-AE" sz="1200" dirty="0">
                <a:solidFill>
                  <a:schemeClr val="tx1"/>
                </a:solidFill>
              </a:rPr>
              <a:t>طرح های رایگان را با ترجمه های ساده و قابل فهم ارائه می دهد.  حتی بزرگ ترین کارها وقتی به مراحل کوچک و آسان برای مدیریت تقسیم شوند، قابل انجام می شوند.</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آیا برنامه خواندن باعث شد کار قابل مدیریت تر شود؟</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آیا یک برنامه خواندن سفارشی می توانست این کار را قابل مدیریت تر کند؟</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نه</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در </a:t>
            </a:r>
            <a:r>
              <a:rPr lang="en-US" sz="1200" dirty="0">
                <a:solidFill>
                  <a:schemeClr val="tx1"/>
                </a:solidFill>
              </a:rPr>
              <a:t>WBP، </a:t>
            </a:r>
            <a:r>
              <a:rPr lang="ar-AE" sz="1200" dirty="0">
                <a:solidFill>
                  <a:schemeClr val="tx1"/>
                </a:solidFill>
              </a:rPr>
              <a:t>ما معتقدیم خواندن کتاب مقدس به زندگی همه ما سود عظیمی می بخشد.</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چه برنامه ای استفاده کردی؟  </a:t>
            </a:r>
            <a:r>
              <a:rPr lang="en-US" sz="1200" dirty="0">
                <a:solidFill>
                  <a:schemeClr val="tx1"/>
                </a:solidFill>
              </a:rPr>
              <a:t>WBP </a:t>
            </a:r>
            <a:r>
              <a:rPr lang="ar-AE" sz="1200" dirty="0">
                <a:solidFill>
                  <a:schemeClr val="tx1"/>
                </a:solidFill>
              </a:rPr>
              <a:t>تنوع زیادی برای انتخاب دارد.</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یک طرح رایگان در </a:t>
            </a:r>
            <a:r>
              <a:rPr lang="en-US" sz="1200" dirty="0">
                <a:solidFill>
                  <a:schemeClr val="tx1"/>
                </a:solidFill>
              </a:rPr>
              <a:t>WBP </a:t>
            </a:r>
            <a:r>
              <a:rPr lang="ar-AE" sz="1200" dirty="0">
                <a:solidFill>
                  <a:schemeClr val="tx1"/>
                </a:solidFill>
              </a:rPr>
              <a:t>امتحان کنید</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نه</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ar-AE" sz="1200" dirty="0">
                <a:solidFill>
                  <a:schemeClr val="tx1"/>
                </a:solidFill>
              </a:rPr>
              <a:t>طرح های رایگان با تم های مختلف مانند </a:t>
            </a:r>
            <a:r>
              <a:rPr lang="en-US" sz="1200" dirty="0">
                <a:solidFill>
                  <a:schemeClr val="tx1"/>
                </a:solidFill>
              </a:rPr>
              <a:t>Chronological، M'Cheyne </a:t>
            </a:r>
            <a:r>
              <a:rPr lang="ar-AE" sz="1200" dirty="0">
                <a:solidFill>
                  <a:schemeClr val="tx1"/>
                </a:solidFill>
              </a:rPr>
              <a:t>و غیره ارائه می دهد تا تنوع بیشتری ایجاد کند</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خیلی خسته کننده است؟</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اگر تلاش کرده اید کتاب مقدس را بخوانید و موفق نشده اید، به </a:t>
            </a:r>
            <a:r>
              <a:rPr lang="en-US" sz="1200" dirty="0">
                <a:solidFill>
                  <a:schemeClr val="tx1"/>
                </a:solidFill>
              </a:rPr>
              <a:t>https://worldbibleplans.com/languages/persian/index.html </a:t>
            </a:r>
            <a:r>
              <a:rPr lang="ar-AE" sz="1200" dirty="0">
                <a:solidFill>
                  <a:schemeClr val="tx1"/>
                </a:solidFill>
              </a:rPr>
              <a:t>مراجعه کنید و یک برنامه رایگان و سفارشی برای خواندن کتاب مقدس تهیه کنید.  از میان انواع زبان ها، ترجمه ها، تعهدات زمانی، موضوعات و قالب های کتاب الکترونیکی انتخاب کنید.  همین قدر ساده است.  یک برنامه تهیه کنید، </a:t>
            </a:r>
            <a:r>
              <a:rPr lang="en-US" sz="1200" dirty="0">
                <a:solidFill>
                  <a:schemeClr val="tx1"/>
                </a:solidFill>
              </a:rPr>
              <a:t>WBP </a:t>
            </a:r>
            <a:r>
              <a:rPr lang="ar-AE" sz="1200" dirty="0">
                <a:solidFill>
                  <a:schemeClr val="tx1"/>
                </a:solidFill>
              </a:rPr>
              <a:t>آن را ایجاد می کند و در کمتر از یک روز لینکی برای دانلود برنامه خواندن کتاب مقدس سفارشی و رایگان با یا بدون کتاب مقدس دریافت می کنید.  گفتیم همه چیز رایگان است!</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نه</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بله</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200" dirty="0">
                <a:solidFill>
                  <a:schemeClr val="tx1"/>
                </a:solidFill>
              </a:rPr>
              <a:t>آیا طرح هایی که شامل کتاب مقدس هستند خیلی گران هستند؟</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547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ar-AE" dirty="0"/>
              <a:t>موضوعات</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pPr marL="0" indent="0" algn="r">
              <a:buNone/>
            </a:pPr>
            <a:r>
              <a:rPr lang="ar-AE" sz="2400" dirty="0"/>
              <a:t>موضوعات راه های مختلفی برای خواندن کتاب مقدس ارائه می دهند. 
برخی موضوعات ترتیب خواندن را ارائه می دهند. 
نمونه ها: 
مستقیم (از پیدایش تا مکاشفه). 
ترتیب زمانی. 
موضوعات دیگر شما را روی یک ایده واحد متمرکز نگه می دارند یا کتاب مقدس را به شکلی معنادار ارائه می دهند. 
نمونه ها: 
بر اساس ژانر. 
مک چین. 
برخی موضوعات شما را وادار می کنند روی یک کتاب یا مجموعه ای از کتاب ها تمرکز کنید. 
نمونه ها: 
یک کتاب بررسی عمیق. 
رسولان و پولس. 
تمام موضوعات به طور مفصل در صفحه برنامه های مطالعه که از طریق منو قابل دسترسی است توضیح داده شده اند. 
تمی را کشف کنید که برای شما بهترین است.</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ar-AE" dirty="0"/>
              <a:t>تم ها ادامه دارند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lnSpcReduction="10000"/>
          </a:bodyPr>
          <a:lstStyle/>
          <a:p>
            <a:pPr marL="0" indent="0" algn="r">
              <a:buNone/>
            </a:pPr>
            <a:r>
              <a:rPr lang="ar-AE" dirty="0"/>
              <a:t>تم ها بر اساس انعطاف پذیری مدت زمان (مدت زمان خواندن) و فراوانی (تعداد روزهای مطالعه در هفته) به چهار گروه تقسیم می شوند. 
گروه ۱ - برای این گروه اول، می توانید زمان (۳۰ روز، ۱۲ ماه و غیره) یا ۱ تا ۶ فصل در روز با مدت زمان مطالعه را انتخاب کنید.</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b="1" dirty="0"/>
              <a:t>تفسیرها فقط با این گروه موضوعات و فقط در صورتی که مدت زمان فصل را انتخاب کنید، در دسترس هستند.</a:t>
            </a:r>
            <a:endParaRPr lang="en-US" sz="2000" dirty="0"/>
          </a:p>
          <a:p>
            <a:pPr lvl="1"/>
            <a:endParaRPr lang="en-US" dirty="0"/>
          </a:p>
        </p:txBody>
      </p:sp>
      <p:pic>
        <p:nvPicPr>
          <p:cNvPr id="7" name="Picture 6">
            <a:extLst>
              <a:ext uri="{FF2B5EF4-FFF2-40B4-BE49-F238E27FC236}">
                <a16:creationId xmlns:a16="http://schemas.microsoft.com/office/drawing/2014/main" id="{EFD32A6D-03CA-4E7E-AF7A-4FD56793F191}"/>
              </a:ext>
            </a:extLst>
          </p:cNvPr>
          <p:cNvPicPr>
            <a:picLocks noChangeAspect="1"/>
          </p:cNvPicPr>
          <p:nvPr/>
        </p:nvPicPr>
        <p:blipFill rotWithShape="1">
          <a:blip r:embed="rId2"/>
          <a:srcRect l="14704" t="8804" r="517" b="26184"/>
          <a:stretch/>
        </p:blipFill>
        <p:spPr>
          <a:xfrm>
            <a:off x="1219887" y="2334638"/>
            <a:ext cx="8371585" cy="3326859"/>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ar-AE" dirty="0"/>
              <a:t>تم ها ادامه دارند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021517"/>
          </a:xfrm>
        </p:spPr>
        <p:txBody>
          <a:bodyPr>
            <a:normAutofit/>
          </a:bodyPr>
          <a:lstStyle/>
          <a:p>
            <a:pPr marL="0" indent="0" algn="r">
              <a:buNone/>
            </a:pPr>
            <a:r>
              <a:rPr lang="ar-AE" dirty="0"/>
              <a:t>گروه ۲ - برای گروه دوم، فقط مدت زمان (۳۰ روز، ۱۲ ماه و غیره) مجاز است. 
مدت زمان فصل ها خاکستری و غیرقابل انتخاب خواهد بود.</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b="1" dirty="0"/>
              <a:t>تفسیر در این گروه در دسترس نیست.</a:t>
            </a:r>
            <a:endParaRPr lang="en-US" sz="2000" dirty="0"/>
          </a:p>
          <a:p>
            <a:pPr lvl="1"/>
            <a:endParaRPr lang="en-US" dirty="0"/>
          </a:p>
        </p:txBody>
      </p:sp>
      <p:pic>
        <p:nvPicPr>
          <p:cNvPr id="8" name="Picture 7">
            <a:extLst>
              <a:ext uri="{FF2B5EF4-FFF2-40B4-BE49-F238E27FC236}">
                <a16:creationId xmlns:a16="http://schemas.microsoft.com/office/drawing/2014/main" id="{27FC6703-553D-4420-84FD-941320EA07D5}"/>
              </a:ext>
            </a:extLst>
          </p:cNvPr>
          <p:cNvPicPr>
            <a:picLocks noChangeAspect="1"/>
          </p:cNvPicPr>
          <p:nvPr/>
        </p:nvPicPr>
        <p:blipFill rotWithShape="1">
          <a:blip r:embed="rId2"/>
          <a:srcRect l="36517" t="10743" r="518" b="25552"/>
          <a:stretch/>
        </p:blipFill>
        <p:spPr>
          <a:xfrm>
            <a:off x="3279469" y="1976335"/>
            <a:ext cx="7072008" cy="401748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ar-AE" dirty="0"/>
              <a:t>تم ها ادامه دارند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pPr marL="0" indent="0" algn="r">
              <a:buNone/>
            </a:pPr>
            <a:r>
              <a:rPr lang="ar-AE" dirty="0"/>
              <a:t>گروه ۳ - برای گروه سوم، فقط ۱ تا ۶ فصل در دسترس است. 
مدت زمان ها خاکستری و غیرقابل انتخاب خواهند بود.</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b="1" dirty="0"/>
              <a:t>تفسیر در این گروه در دسترس نیست.</a:t>
            </a:r>
            <a:endParaRPr lang="en-US" sz="2000" dirty="0"/>
          </a:p>
          <a:p>
            <a:pPr lvl="1"/>
            <a:endParaRPr lang="en-US" dirty="0"/>
          </a:p>
        </p:txBody>
      </p:sp>
      <p:pic>
        <p:nvPicPr>
          <p:cNvPr id="7" name="Picture 6">
            <a:extLst>
              <a:ext uri="{FF2B5EF4-FFF2-40B4-BE49-F238E27FC236}">
                <a16:creationId xmlns:a16="http://schemas.microsoft.com/office/drawing/2014/main" id="{AC27896C-C5A5-4106-808B-0A9CFEF36706}"/>
              </a:ext>
            </a:extLst>
          </p:cNvPr>
          <p:cNvPicPr>
            <a:picLocks noChangeAspect="1"/>
          </p:cNvPicPr>
          <p:nvPr/>
        </p:nvPicPr>
        <p:blipFill rotWithShape="1">
          <a:blip r:embed="rId2"/>
          <a:srcRect l="45179" t="16826" r="690" b="66054"/>
          <a:stretch/>
        </p:blipFill>
        <p:spPr>
          <a:xfrm>
            <a:off x="2950420" y="2208179"/>
            <a:ext cx="8606040" cy="1410510"/>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ar-AE" dirty="0"/>
              <a:t>تم ها ادامه دارند</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pPr marL="0" indent="0" algn="r">
              <a:buNone/>
            </a:pPr>
            <a:r>
              <a:rPr lang="ar-AE" dirty="0"/>
              <a:t>گروه ۴ - گروه چهارم و آخر مدت ها و فرکانس های از پیش تعیین شده دارند. 
این تم ها هر روز تکرار می شوند مگر اینکه خلاف آن ذکر شده باشد. 
برای این تم ها، مدت زمان و انتخاب فرکانس ها خاکستری و غیرقابل انتخاب خواهد بود.</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lgn="r">
              <a:buClr>
                <a:srgbClr val="A53010"/>
              </a:buClr>
              <a:buNone/>
              <a:defRPr/>
            </a:pPr>
            <a:r>
              <a:rPr lang="ar-AE" b="1" dirty="0">
                <a:solidFill>
                  <a:prstClr val="black">
                    <a:lumMod val="75000"/>
                    <a:lumOff val="25000"/>
                  </a:prstClr>
                </a:solidFill>
              </a:rPr>
              <a:t>تفسیر در این گروه در دسترس نیست.</a:t>
            </a: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1163629" y="3360906"/>
            <a:ext cx="3028243" cy="66634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این فقط یک فهرست جزئی است.</a:t>
            </a:r>
            <a:endParaRPr lang="en-US" dirty="0"/>
          </a:p>
        </p:txBody>
      </p:sp>
      <p:pic>
        <p:nvPicPr>
          <p:cNvPr id="7" name="Picture 6">
            <a:extLst>
              <a:ext uri="{FF2B5EF4-FFF2-40B4-BE49-F238E27FC236}">
                <a16:creationId xmlns:a16="http://schemas.microsoft.com/office/drawing/2014/main" id="{FB19DD93-06DA-4FD9-8E4C-3F9F07AF640F}"/>
              </a:ext>
            </a:extLst>
          </p:cNvPr>
          <p:cNvPicPr>
            <a:picLocks noChangeAspect="1"/>
          </p:cNvPicPr>
          <p:nvPr/>
        </p:nvPicPr>
        <p:blipFill>
          <a:blip r:embed="rId2"/>
          <a:stretch>
            <a:fillRect/>
          </a:stretch>
        </p:blipFill>
        <p:spPr>
          <a:xfrm>
            <a:off x="4591455" y="2345937"/>
            <a:ext cx="7017478" cy="3636708"/>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pPr algn="r"/>
            <a:r>
              <a:rPr lang="ar-AE" sz="2200" dirty="0"/>
              <a:t>اگر تم «۱ کتاب» را انتخاب کردید، یک کتاب انتخاب کنید. در غیر این صورت، این گزینه قفل خواهد بود</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pPr marL="0" indent="0" algn="r">
              <a:buNone/>
            </a:pPr>
            <a:r>
              <a:rPr lang="ar-AE" dirty="0"/>
              <a:t>فقط یک کتاب می تواند انتخاب شود. 
کتاب های موجود بسته به نسخه شما هستند. 
صفحه نمایش به اندازه کافی هوشمند نیست که کتاب های موجود در هر نسخه را بشناسد.   
انتخاب کتابی که در نسخه انتخابی شما موجود باشد، به عهده شماست. 
مثلا اگر نسخه ای را انتخاب کردید که فقط عهد جدید است، اینجا جنسیس را انتخاب نکنید.</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lgn="r">
              <a:buNone/>
            </a:pPr>
            <a:r>
              <a:rPr lang="ar-AE" dirty="0"/>
              <a:t>کتاب های آپوکریفی در این فهرست گنجانده نشده اند. فقط پیدایش تا مکاشفه.</a:t>
            </a:r>
            <a:endParaRPr lang="en-US" dirty="0"/>
          </a:p>
        </p:txBody>
      </p:sp>
      <p:pic>
        <p:nvPicPr>
          <p:cNvPr id="9" name="Picture 8">
            <a:extLst>
              <a:ext uri="{FF2B5EF4-FFF2-40B4-BE49-F238E27FC236}">
                <a16:creationId xmlns:a16="http://schemas.microsoft.com/office/drawing/2014/main" id="{AB459509-834A-466D-9B52-8EB802D883FE}"/>
              </a:ext>
            </a:extLst>
          </p:cNvPr>
          <p:cNvPicPr>
            <a:picLocks noChangeAspect="1"/>
          </p:cNvPicPr>
          <p:nvPr/>
        </p:nvPicPr>
        <p:blipFill rotWithShape="1">
          <a:blip r:embed="rId2"/>
          <a:srcRect l="7856" t="22837" r="52147" b="25957"/>
          <a:stretch/>
        </p:blipFill>
        <p:spPr>
          <a:xfrm>
            <a:off x="2589213" y="959775"/>
            <a:ext cx="4457700" cy="4392493"/>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pPr algn="r"/>
            <a:r>
              <a:rPr lang="ar-AE" sz="3200" dirty="0"/>
              <a:t>کتاب مقدس را درج کنید</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pPr marL="0" indent="0" algn="r">
              <a:buNone/>
            </a:pPr>
            <a:r>
              <a:rPr lang="ar-AE" dirty="0"/>
              <a:t>این مجموعه فقط برای نسخه های بدون حق نشر در دسترس است. 
بین این دو انتخاب کنید: 
بله. کتاب مقدس ارائه دهید – آن ها را در برنامه مطالعه خود بگنجانید. 
خیر. فقط یک راهنما ارائه دهید – کتاب مقدس را وارد نکنید. 
این گزینه فقط شامل سرفصل های روزانه است (که به صورت نمودار </a:t>
            </a:r>
            <a:r>
              <a:rPr lang="en-US" dirty="0"/>
              <a:t>pdf </a:t>
            </a:r>
            <a:r>
              <a:rPr lang="ar-AE" dirty="0"/>
              <a:t>موجود است). 
این گزینه برای کسانی است که می خواهند نسخه چاپی کتاب مقدس خود را استفاده کنند یا نسخه های کتاب مقدس تحت حق نشر فعلی را انتخاب کنند.</a:t>
            </a:r>
            <a:endParaRPr lang="en-US" dirty="0"/>
          </a:p>
        </p:txBody>
      </p:sp>
      <p:pic>
        <p:nvPicPr>
          <p:cNvPr id="6" name="Picture 5">
            <a:extLst>
              <a:ext uri="{FF2B5EF4-FFF2-40B4-BE49-F238E27FC236}">
                <a16:creationId xmlns:a16="http://schemas.microsoft.com/office/drawing/2014/main" id="{9032DEAF-57ED-4A8A-905F-356332A9F07C}"/>
              </a:ext>
            </a:extLst>
          </p:cNvPr>
          <p:cNvPicPr>
            <a:picLocks noChangeAspect="1"/>
          </p:cNvPicPr>
          <p:nvPr/>
        </p:nvPicPr>
        <p:blipFill rotWithShape="1">
          <a:blip r:embed="rId2"/>
          <a:srcRect l="64993" t="33049" r="8041" b="45533"/>
          <a:stretch/>
        </p:blipFill>
        <p:spPr>
          <a:xfrm>
            <a:off x="5642043" y="844062"/>
            <a:ext cx="4173165" cy="255120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pPr algn="r"/>
            <a:r>
              <a:rPr lang="ar-AE" sz="2000" dirty="0"/>
              <a:t>به صورت اختیاری انتخاب کنید که ارجاعات متقابل را نیز اضافه کنید</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pPr marL="0" indent="0" algn="r">
              <a:buNone/>
            </a:pPr>
            <a:r>
              <a:rPr lang="ar-AE" altLang="en-US" dirty="0">
                <a:solidFill>
                  <a:srgbClr val="676768"/>
                </a:solidFill>
                <a:latin typeface="Poppins" panose="00000500000000000000" pitchFamily="2" charset="0"/>
                <a:cs typeface="Poppins" panose="00000500000000000000" pitchFamily="2" charset="0"/>
              </a:rPr>
              <a:t>بین اختصارات و ارجاعات متقابل کتاب مقدس انتخاب کنید. 
برای متن کامل آیه ها، </a:t>
            </a:r>
            <a:r>
              <a:rPr lang="en-US" altLang="en-US" dirty="0">
                <a:solidFill>
                  <a:srgbClr val="676768"/>
                </a:solidFill>
                <a:latin typeface="Poppins" panose="00000500000000000000" pitchFamily="2" charset="0"/>
                <a:cs typeface="Poppins" panose="00000500000000000000" pitchFamily="2" charset="0"/>
              </a:rPr>
              <a:t>WBP </a:t>
            </a:r>
            <a:r>
              <a:rPr lang="ar-AE" altLang="en-US" dirty="0">
                <a:solidFill>
                  <a:srgbClr val="676768"/>
                </a:solidFill>
                <a:latin typeface="Poppins" panose="00000500000000000000" pitchFamily="2" charset="0"/>
                <a:cs typeface="Poppins" panose="00000500000000000000" pitchFamily="2" charset="0"/>
              </a:rPr>
              <a:t>ارجاعات عهد جدید را برای آیات عهد عتیق و بالعکس ارائه می دهد. 
برای اختصارات، </a:t>
            </a:r>
            <a:r>
              <a:rPr lang="en-US" altLang="en-US" dirty="0">
                <a:solidFill>
                  <a:srgbClr val="676768"/>
                </a:solidFill>
                <a:latin typeface="Poppins" panose="00000500000000000000" pitchFamily="2" charset="0"/>
                <a:cs typeface="Poppins" panose="00000500000000000000" pitchFamily="2" charset="0"/>
              </a:rPr>
              <a:t>WBP </a:t>
            </a:r>
            <a:r>
              <a:rPr lang="ar-AE" altLang="en-US" dirty="0">
                <a:solidFill>
                  <a:srgbClr val="676768"/>
                </a:solidFill>
                <a:latin typeface="Poppins" panose="00000500000000000000" pitchFamily="2" charset="0"/>
                <a:cs typeface="Poppins" panose="00000500000000000000" pitchFamily="2" charset="0"/>
              </a:rPr>
              <a:t>تمام ارجاعات متقابل یا ارجاعات عهد جدید را برای آیات عهد عتیق و بالعکس ارائه می دهد. 
ارجاعات متقابل برای نسخه های دارای حق نشر در دسترس نیست. 
کتاب مقدس باید بله باشد. 
اگر تصمیم بگیرید ارجاعات متقابل داشته باشید، انتخاب پاراگراف/آیه قفل خواهد بود. 
فقط با قالب شعر کار می کند.</a:t>
            </a:r>
            <a:endParaRPr lang="en-US" dirty="0"/>
          </a:p>
          <a:p>
            <a:pPr marL="0" indent="0">
              <a:buNone/>
            </a:pPr>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ar-AE" sz="1100" dirty="0"/>
              <a:t>گوگل </a:t>
            </a:r>
            <a:r>
              <a:rPr lang="en-US" sz="1100" dirty="0"/>
              <a:t>AI - </a:t>
            </a:r>
            <a:r>
              <a:rPr lang="ar-AE" sz="1100" dirty="0"/>
              <a:t>ارجاع متقابل کتاب مقدس یادداشتی است که خواننده را به آیه یا بخش دیگری از کتاب مقدس با موضوع، کلمه یا ایده مرتبط هدایت می کند و به اتصال بخش های مختلف کتاب مقدس و افزایش درک کمک می کند. این ارجاعات مفاهیم، پیشگویی ها و رویدادهای مرتبط را به هم پیوند می دهند و اجازه می دهند یک بخش نور بر بخش دیگری بتاباند.</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4805463" y="1873346"/>
            <a:ext cx="4130764"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برای نمونه ها به صفحات زیر مراجعه کنید.</a:t>
            </a:r>
            <a:endParaRPr lang="en-US" dirty="0"/>
          </a:p>
        </p:txBody>
      </p:sp>
      <p:pic>
        <p:nvPicPr>
          <p:cNvPr id="6" name="Picture 5">
            <a:extLst>
              <a:ext uri="{FF2B5EF4-FFF2-40B4-BE49-F238E27FC236}">
                <a16:creationId xmlns:a16="http://schemas.microsoft.com/office/drawing/2014/main" id="{E07D810F-4D6A-4069-8D82-8E224AD4CE5F}"/>
              </a:ext>
            </a:extLst>
          </p:cNvPr>
          <p:cNvPicPr>
            <a:picLocks noChangeAspect="1"/>
          </p:cNvPicPr>
          <p:nvPr/>
        </p:nvPicPr>
        <p:blipFill rotWithShape="1">
          <a:blip r:embed="rId2"/>
          <a:srcRect l="37372" t="33469" r="37082" b="19859"/>
          <a:stretch/>
        </p:blipFill>
        <p:spPr>
          <a:xfrm>
            <a:off x="2110900" y="845217"/>
            <a:ext cx="2509738" cy="3529035"/>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pPr algn="r"/>
            <a:r>
              <a:rPr lang="ar-AE" sz="2000" dirty="0"/>
              <a:t>شامل ارجاعات متقابل – نمونه های اختصاری</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dirty="0"/>
              <a:t>مثال ۲ – اختصار فقط برای عهد مخالف است. در این مثال، فقط به عهد عتیق اشاره شده است.</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dirty="0"/>
              <a:t>مثال ۱ – همه اختصارات. در این مثال، ارجاعات به عهد عتیق و عهد جدید وجود دارد.</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pPr algn="r"/>
            <a:r>
              <a:rPr lang="ar-AE" sz="2000" dirty="0"/>
              <a:t>شامل ارجاع متقابل – نمونه های متن کامل</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dirty="0"/>
              <a:t>مثال ۴ – ارجاعات متقابل آیه کامل. در این مثال، فقط ارجاعات عهد عتیق به صورت آیه وجود دارد.</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1200" dirty="0"/>
              <a:t>مثال ۳ – ارجاعات متقابل کامل شعر. در این مثال، فقط ارجاعات عهد عتیق به صورت پاراگراف وجود دارد.</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pPr algn="r"/>
            <a:r>
              <a:rPr lang="ar-AE" dirty="0"/>
              <a:t>به برنامه های جهانی کتاب مقدس خوش آمدید</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pPr marL="0" indent="0" algn="r">
              <a:buNone/>
            </a:pPr>
            <a:r>
              <a:rPr lang="ar-AE" dirty="0"/>
              <a:t>دستورالعمل های گام به گام ساده و در قالب اسلاید برای تهیه برنامه مطالعه کتاب مقدس سفارشی خود.</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DC9439-4675-4128-AE99-6CB59CB02662}"/>
              </a:ext>
            </a:extLst>
          </p:cNvPr>
          <p:cNvPicPr>
            <a:picLocks noChangeAspect="1"/>
          </p:cNvPicPr>
          <p:nvPr/>
        </p:nvPicPr>
        <p:blipFill rotWithShape="1">
          <a:blip r:embed="rId2"/>
          <a:srcRect l="7241" t="20544" r="66340"/>
          <a:stretch/>
        </p:blipFill>
        <p:spPr>
          <a:xfrm>
            <a:off x="8900809" y="903100"/>
            <a:ext cx="2354094" cy="5449061"/>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pPr algn="r"/>
            <a:r>
              <a:rPr lang="ar-AE" sz="3200" dirty="0"/>
              <a:t>مدت زمان مطالعه</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pPr marL="0" indent="0" algn="r">
              <a:buNone/>
            </a:pPr>
            <a:r>
              <a:rPr lang="ar-AE" dirty="0"/>
              <a:t>بین زمان و مدت زمان فصل ها انتخاب کنید. 
از بین حداقل ۳۰ روز یا تا ۳ سال انتخاب کنید. 
یا از بین ۱ تا ۶ فصل در روز انتخاب کنید. 
مدت زمان فصل ها بستگی به ترجمه ای دارد که انتخاب می کنید. در کتاب مقدس به طور متوسط ۶۶ کتابی ۱۱۸۹ فصل وجود دارد. 
۱ فصل در روز = ۱۱۸۹ روز = ۳.۲۷ سال (۳ سال، ۳ ماه). 
۲ فصل در روز = ۵۹۵ روز = ۱.۶۳ سال (۱ سال، ۷ و نیم ماه). 
۳ فصل در روز = ۳۹۶ روز = ۱.۱ سال (۱ سال، ۱ ماه). 
۴ فصل در روز = ۲۹۷ روز = ۰.۸۱ سال (۱۰ ماه). 
۵ فصل در روز = ۲۳۷ روز = ۰.۶۵ سال (۸ ماه). 
۶ فصل در روز = ۱۹۸ روز = ۰.۵۴ سال (۶ و نیم ماه). 
یا اگر می خواهید تاریخ شروع و پایان خود را انتخاب کنید، گزینه سفارشی را انتخاب کنید. 
تفسیرها فقط با مدت زمان فصل در دسترس هستند. 
انتخاب های ممکن مدت زمان بستگی به تمی دارد که انتخاب می کنید.</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8229600" y="4357991"/>
            <a:ext cx="1556426" cy="109748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pPr algn="r"/>
            <a:r>
              <a:rPr lang="ar-AE" dirty="0"/>
              <a:t>انتخاب فرکانس خواندن</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normAutofit fontScale="92500" lnSpcReduction="20000"/>
          </a:bodyPr>
          <a:lstStyle/>
          <a:p>
            <a:pPr marL="0" indent="0" algn="r">
              <a:buNone/>
            </a:pPr>
            <a:r>
              <a:rPr lang="ar-AE" dirty="0"/>
              <a:t>از میان گزینه های زیر انتخاب کنید: 
هر روز. 
هر روز در میان. 
۱ تا ۶ روز در هفته. 
این روزها پشت سر هم هستند. 
اگر سه روز در هفته را انتخاب کنید، سه روز متوالی مطالعه خواهید کرد و ۴ روز تعطیل خواهید داشت.</a:t>
            </a:r>
            <a:endParaRPr lang="en-US" dirty="0"/>
          </a:p>
        </p:txBody>
      </p:sp>
      <p:pic>
        <p:nvPicPr>
          <p:cNvPr id="6" name="Picture 5">
            <a:extLst>
              <a:ext uri="{FF2B5EF4-FFF2-40B4-BE49-F238E27FC236}">
                <a16:creationId xmlns:a16="http://schemas.microsoft.com/office/drawing/2014/main" id="{C8B65C16-44D6-43F8-9F1F-B0B8FDC6CA4E}"/>
              </a:ext>
            </a:extLst>
          </p:cNvPr>
          <p:cNvPicPr>
            <a:picLocks noChangeAspect="1"/>
          </p:cNvPicPr>
          <p:nvPr/>
        </p:nvPicPr>
        <p:blipFill rotWithShape="1">
          <a:blip r:embed="rId2"/>
          <a:srcRect l="51783" t="23546" r="7824" b="35744"/>
          <a:stretch/>
        </p:blipFill>
        <p:spPr>
          <a:xfrm>
            <a:off x="3151762" y="1302383"/>
            <a:ext cx="4513633" cy="3501118"/>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pPr algn="r"/>
            <a:r>
              <a:rPr lang="ar-AE" dirty="0"/>
              <a:t>انتخاب خوانش ها در هر روز</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normAutofit lnSpcReduction="10000"/>
          </a:bodyPr>
          <a:lstStyle/>
          <a:p>
            <a:pPr marL="0" indent="0" algn="r">
              <a:buNone/>
            </a:pPr>
            <a:r>
              <a:rPr lang="ar-AE" dirty="0"/>
              <a:t>از میان گزینه های زیر انتخاب کنید: 
یک بار در روز (صبح یا عصر). 
دو بار در روز (صبح و عصر). 
خوانش های روزانه به طور مساوی بین صبح و عصر تقسیم خواهد شد.</a:t>
            </a:r>
            <a:endParaRPr lang="en-US" dirty="0"/>
          </a:p>
        </p:txBody>
      </p:sp>
      <p:pic>
        <p:nvPicPr>
          <p:cNvPr id="5" name="Picture 4">
            <a:extLst>
              <a:ext uri="{FF2B5EF4-FFF2-40B4-BE49-F238E27FC236}">
                <a16:creationId xmlns:a16="http://schemas.microsoft.com/office/drawing/2014/main" id="{C05F5159-9167-429E-A507-7B625392C905}"/>
              </a:ext>
            </a:extLst>
          </p:cNvPr>
          <p:cNvPicPr>
            <a:picLocks noChangeAspect="1"/>
          </p:cNvPicPr>
          <p:nvPr/>
        </p:nvPicPr>
        <p:blipFill rotWithShape="1">
          <a:blip r:embed="rId2"/>
          <a:srcRect l="6804" t="22564" r="51274" b="55887"/>
          <a:stretch/>
        </p:blipFill>
        <p:spPr>
          <a:xfrm>
            <a:off x="5505855" y="1625267"/>
            <a:ext cx="5583677" cy="2209087"/>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pPr algn="r"/>
            <a:r>
              <a:rPr lang="ar-AE" sz="3000" dirty="0"/>
              <a:t>قالب پاراگراف یا بیت را انتخاب کنید</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pPr marL="0" indent="0" algn="r">
              <a:buNone/>
            </a:pPr>
            <a:r>
              <a:rPr lang="ar-AE" dirty="0"/>
              <a:t>مثال پاراگراف.</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مثال شعر.</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اگر تصمیم بگیرید ارجاعات متقابل داشته باشید، قالب شعر به طور خودکار انتخاب می شود.</a:t>
            </a:r>
            <a:endParaRPr lang="en-US" dirty="0"/>
          </a:p>
        </p:txBody>
      </p:sp>
      <p:pic>
        <p:nvPicPr>
          <p:cNvPr id="5" name="Picture 4">
            <a:extLst>
              <a:ext uri="{FF2B5EF4-FFF2-40B4-BE49-F238E27FC236}">
                <a16:creationId xmlns:a16="http://schemas.microsoft.com/office/drawing/2014/main" id="{ED32302C-DC13-4EF8-B0F1-F3E1E9DB144B}"/>
              </a:ext>
            </a:extLst>
          </p:cNvPr>
          <p:cNvPicPr>
            <a:picLocks noChangeAspect="1"/>
          </p:cNvPicPr>
          <p:nvPr/>
        </p:nvPicPr>
        <p:blipFill rotWithShape="1">
          <a:blip r:embed="rId4"/>
          <a:srcRect l="51129" t="33901" r="8041" b="44823"/>
          <a:stretch/>
        </p:blipFill>
        <p:spPr>
          <a:xfrm>
            <a:off x="3696510" y="938203"/>
            <a:ext cx="5375271" cy="2155859"/>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pPr algn="r"/>
            <a:r>
              <a:rPr lang="ar-AE" sz="2400" dirty="0"/>
              <a:t>تفسیر را درج کنید - تفسیر فصل به فصل را برای برنامه خود انتخاب کنید.</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pPr algn="r"/>
            <a:r>
              <a:rPr lang="ar-AE" sz="1200" dirty="0"/>
              <a:t>تفسیرهای فصل به فصل فقط با گروه اول موضوعات در دسترس هستند و فقط اگر مدت زمان فصل را انتخاب کنید.</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pPr marL="0" indent="0" algn="r">
              <a:buNone/>
            </a:pPr>
            <a:r>
              <a:rPr lang="ar-AE" dirty="0"/>
              <a:t>تفسیرها به ترتیب حروف الفبا بر اساس زبان گروه بندی شده اند. 
از میان ۱۵۵ تفسیر به ۱۵ زبان انتخاب کنید. 
این اختیاری است. اگر تمایلی به تفسیر نداری، به عنوان هیچ بگذار.</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pPr algn="r"/>
            <a:r>
              <a:rPr lang="ar-AE" dirty="0"/>
              <a:t>بر اساس روز، تاریخ یا هر دو انتخاب کنید</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pPr marL="0" indent="0" algn="r">
              <a:buNone/>
            </a:pPr>
            <a:r>
              <a:rPr lang="ar-AE" dirty="0"/>
              <a:t>بر اساس روز – مثال – روز اول، روز دوم و غیره. 
بر اساس تاریخ – مثال – ۱ ژانویه، ۲ ژانویه و غیره. 
بر اساس روز و تاریخ – سربرگ هر دو را با روز اول نشان می دهد. 
بر اساس تاریخ و روز - سربرگ هر دو را با تاریخ اول نشان می دهد.</a:t>
            </a:r>
            <a:endParaRPr lang="en-US" dirty="0"/>
          </a:p>
        </p:txBody>
      </p:sp>
      <p:pic>
        <p:nvPicPr>
          <p:cNvPr id="6" name="Picture 5">
            <a:extLst>
              <a:ext uri="{FF2B5EF4-FFF2-40B4-BE49-F238E27FC236}">
                <a16:creationId xmlns:a16="http://schemas.microsoft.com/office/drawing/2014/main" id="{AE678CA8-260D-4A4F-BA1E-0629A627018D}"/>
              </a:ext>
            </a:extLst>
          </p:cNvPr>
          <p:cNvPicPr>
            <a:picLocks noChangeAspect="1"/>
          </p:cNvPicPr>
          <p:nvPr/>
        </p:nvPicPr>
        <p:blipFill rotWithShape="1">
          <a:blip r:embed="rId2"/>
          <a:srcRect l="64883" t="34042" r="8369" b="38298"/>
          <a:stretch/>
        </p:blipFill>
        <p:spPr>
          <a:xfrm>
            <a:off x="5029201" y="1441937"/>
            <a:ext cx="3297676" cy="2624681"/>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pPr algn="r"/>
            <a:r>
              <a:rPr lang="ar-AE" sz="2000" dirty="0"/>
              <a:t>برای انتخاب تاریخ شروع خواندن روی تقویم کلیک کنید. اگر مدت زمان سفارشی را انتخاب کردید، تاریخ پایان خواندن را انتخاب کنید</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6096001" y="1924679"/>
            <a:ext cx="2293706" cy="2888371"/>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2791931" y="2099868"/>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فقط اگر مدت زمان سفارشی را انتخاب کرده باشید، یک مقدار وارد کنید.</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2000" dirty="0"/>
              <a:t>تاریخ پایان خواندن غیرقابل انتخاب خواهد بود مگر اینکه مدت زمان سفارشی را در کشویی مدت زمان انتخاب کنید.</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تاریخ شروع حتی اگر هدر روز را انتخاب کنید، اجباری است.</a:t>
            </a:r>
            <a:endParaRPr lang="en-US" dirty="0"/>
          </a:p>
        </p:txBody>
      </p:sp>
      <p:pic>
        <p:nvPicPr>
          <p:cNvPr id="4" name="Picture 3">
            <a:extLst>
              <a:ext uri="{FF2B5EF4-FFF2-40B4-BE49-F238E27FC236}">
                <a16:creationId xmlns:a16="http://schemas.microsoft.com/office/drawing/2014/main" id="{C7B9FCF6-3D49-494C-B833-E5A34E431C1B}"/>
              </a:ext>
            </a:extLst>
          </p:cNvPr>
          <p:cNvPicPr>
            <a:picLocks noChangeAspect="1"/>
          </p:cNvPicPr>
          <p:nvPr/>
        </p:nvPicPr>
        <p:blipFill rotWithShape="1">
          <a:blip r:embed="rId4"/>
          <a:srcRect l="6367" t="33901" r="37083" b="53901"/>
          <a:stretch/>
        </p:blipFill>
        <p:spPr>
          <a:xfrm>
            <a:off x="1649898" y="1008185"/>
            <a:ext cx="6793886" cy="112794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pPr algn="r"/>
            <a:r>
              <a:rPr lang="ar-AE" dirty="0"/>
              <a:t>انتخاب قالب کتاب الکترونیکی</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lnSpcReduction="10000"/>
          </a:bodyPr>
          <a:lstStyle/>
          <a:p>
            <a:pPr marL="0" indent="0" algn="r">
              <a:buNone/>
            </a:pPr>
            <a:r>
              <a:rPr lang="ar-AE" dirty="0"/>
              <a:t>فقط در صورتی قابل انتخاب است که شامل کتاب مقدس باشد: بله. 
انتخاب شما بستگی به نوع کتاب خوان الکترونیکی دارد که می خواهید استفاده کنید.   
</a:t>
            </a:r>
            <a:r>
              <a:rPr lang="en-US" dirty="0"/>
              <a:t>PDF – </a:t>
            </a:r>
            <a:r>
              <a:rPr lang="ar-AE" dirty="0"/>
              <a:t>فرمت جهانی که توسط مرورگرهای وب و بیشتر کتاب خوان های الکترونیکی دیگر استفاده می شود. 
</a:t>
            </a:r>
            <a:r>
              <a:rPr lang="en-US" dirty="0"/>
              <a:t>EPUB – </a:t>
            </a:r>
            <a:r>
              <a:rPr lang="ar-AE" dirty="0"/>
              <a:t>این انتخاب در اپلیکیشن </a:t>
            </a:r>
            <a:r>
              <a:rPr lang="en-US" dirty="0"/>
              <a:t>Barnes and Noble Nook، </a:t>
            </a:r>
            <a:r>
              <a:rPr lang="ar-AE" dirty="0"/>
              <a:t>اپلیکیشن </a:t>
            </a:r>
            <a:r>
              <a:rPr lang="en-US" dirty="0"/>
              <a:t>Kindle </a:t>
            </a:r>
            <a:r>
              <a:rPr lang="ar-AE" dirty="0"/>
              <a:t>آمازون و بیشتر اپلیکیشن های کتاب خوان الکترونیکی دیگر استفاده می شود. 
فایل کتاب الکترونیکی </a:t>
            </a:r>
            <a:r>
              <a:rPr lang="en-US" dirty="0"/>
              <a:t>EPUB </a:t>
            </a:r>
            <a:r>
              <a:rPr lang="ar-AE" dirty="0"/>
              <a:t>به طور قابل توجهی کوچک تر است. 
شما فقط می توانید یکی از این ها را انتخاب کنید. اگر می خواهید برنامه مطالعه خود را در قالب دیگری (مانند </a:t>
            </a:r>
            <a:r>
              <a:rPr lang="en-US" dirty="0"/>
              <a:t>txt، docx، mobi </a:t>
            </a:r>
            <a:r>
              <a:rPr lang="ar-AE" dirty="0"/>
              <a:t>و غیره) داشته باشید، در کادر متنی </a:t>
            </a:r>
            <a:r>
              <a:rPr lang="en-US" dirty="0"/>
              <a:t>Enter </a:t>
            </a:r>
            <a:r>
              <a:rPr lang="ar-AE" dirty="0"/>
              <a:t>هر درخواست اضافی اینجا را به ما اطلاع دهید تا ما سعی کنیم این درخواست را فراهم کنیم.</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r-AE" dirty="0"/>
              <a:t>اگر آیات کتاب مقدس را اضافه می کنید، بین </a:t>
            </a:r>
            <a:r>
              <a:rPr lang="en-US" dirty="0"/>
              <a:t>PDF </a:t>
            </a:r>
            <a:r>
              <a:rPr lang="ar-AE" dirty="0"/>
              <a:t>و </a:t>
            </a:r>
            <a:r>
              <a:rPr lang="en-US" dirty="0"/>
              <a:t>Epub </a:t>
            </a:r>
            <a:r>
              <a:rPr lang="ar-AE" dirty="0"/>
              <a:t>انتخاب کنید.</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اگر نسخه شما دارای حق نشر باشد یا راهنمایی انتخاب کرده باشید، این انتخاب قفل می شود و نمودار </a:t>
            </a:r>
            <a:r>
              <a:rPr lang="en-US" dirty="0"/>
              <a:t>PDF </a:t>
            </a:r>
            <a:r>
              <a:rPr lang="ar-AE" dirty="0"/>
              <a:t>به صورت پیش فرض است.</a:t>
            </a:r>
            <a:endParaRPr lang="en-US" dirty="0"/>
          </a:p>
        </p:txBody>
      </p:sp>
      <p:pic>
        <p:nvPicPr>
          <p:cNvPr id="5" name="Picture 4">
            <a:extLst>
              <a:ext uri="{FF2B5EF4-FFF2-40B4-BE49-F238E27FC236}">
                <a16:creationId xmlns:a16="http://schemas.microsoft.com/office/drawing/2014/main" id="{F73A00C1-F01B-4DF2-A306-C70EF2B42410}"/>
              </a:ext>
            </a:extLst>
          </p:cNvPr>
          <p:cNvPicPr>
            <a:picLocks noChangeAspect="1"/>
          </p:cNvPicPr>
          <p:nvPr/>
        </p:nvPicPr>
        <p:blipFill rotWithShape="1">
          <a:blip r:embed="rId2"/>
          <a:srcRect l="65757" t="35087" r="8369" b="41702"/>
          <a:stretch/>
        </p:blipFill>
        <p:spPr>
          <a:xfrm>
            <a:off x="1987063" y="648892"/>
            <a:ext cx="2305455" cy="1591786"/>
          </a:xfrm>
          <a:prstGeom prst="rect">
            <a:avLst/>
          </a:prstGeom>
        </p:spPr>
      </p:pic>
      <p:pic>
        <p:nvPicPr>
          <p:cNvPr id="9" name="Picture 8">
            <a:extLst>
              <a:ext uri="{FF2B5EF4-FFF2-40B4-BE49-F238E27FC236}">
                <a16:creationId xmlns:a16="http://schemas.microsoft.com/office/drawing/2014/main" id="{097A753A-A13B-415E-B6D7-03150397B54F}"/>
              </a:ext>
            </a:extLst>
          </p:cNvPr>
          <p:cNvPicPr>
            <a:picLocks noChangeAspect="1"/>
          </p:cNvPicPr>
          <p:nvPr/>
        </p:nvPicPr>
        <p:blipFill rotWithShape="1">
          <a:blip r:embed="rId3"/>
          <a:srcRect l="66630" t="55383" r="8369" b="33119"/>
          <a:stretch/>
        </p:blipFill>
        <p:spPr>
          <a:xfrm>
            <a:off x="5671849" y="1001631"/>
            <a:ext cx="3968261" cy="140465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fontScale="90000"/>
          </a:bodyPr>
          <a:lstStyle/>
          <a:p>
            <a:pPr algn="r"/>
            <a:r>
              <a:rPr lang="ar-AE" sz="2800" dirty="0"/>
              <a:t>فونت اختیاری برای آیاتی که عیسی در آن ها سخن می گوید</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pPr marL="0" indent="0" algn="r">
              <a:buNone/>
            </a:pPr>
            <a:r>
              <a:rPr lang="ar-AE" dirty="0"/>
              <a:t>کل آیه ای که عیسی در آن سخن می گوید، می تواند اختیاری با فونت قرمز یا پررنگ و ایتالیک باشد. 
این انتخاب را دور بزنید یا گزینه </a:t>
            </a:r>
            <a:r>
              <a:rPr lang="en-US" dirty="0"/>
              <a:t>None </a:t>
            </a:r>
            <a:r>
              <a:rPr lang="ar-AE" dirty="0"/>
              <a:t>را انتخاب کنید تا از فونت پیش فرض استفاده کنید. 
این گزینه فقط در صورتی در دسترس است که کتاب مقدس را وارد کنید. 
متن ارجاع متقابل از فونت های اختیاری مستثنی است.</a:t>
            </a:r>
            <a:endParaRPr lang="en-US" dirty="0"/>
          </a:p>
        </p:txBody>
      </p:sp>
      <p:pic>
        <p:nvPicPr>
          <p:cNvPr id="6" name="Picture 5">
            <a:extLst>
              <a:ext uri="{FF2B5EF4-FFF2-40B4-BE49-F238E27FC236}">
                <a16:creationId xmlns:a16="http://schemas.microsoft.com/office/drawing/2014/main" id="{7ECD4C36-E3CB-4687-89E0-F888F694323F}"/>
              </a:ext>
            </a:extLst>
          </p:cNvPr>
          <p:cNvPicPr>
            <a:picLocks noChangeAspect="1"/>
          </p:cNvPicPr>
          <p:nvPr/>
        </p:nvPicPr>
        <p:blipFill rotWithShape="1">
          <a:blip r:embed="rId2"/>
          <a:srcRect l="7132" t="45106" r="51710" b="29929"/>
          <a:stretch/>
        </p:blipFill>
        <p:spPr>
          <a:xfrm>
            <a:off x="4708184" y="1151293"/>
            <a:ext cx="6264616" cy="2924595"/>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pPr algn="r"/>
            <a:r>
              <a:rPr lang="ar-AE" dirty="0"/>
              <a:t>اختیاری: اگر نمی خواهید در آینده ایمیل هایی از </a:t>
            </a:r>
            <a:r>
              <a:rPr lang="en-US" dirty="0"/>
              <a:t>WBP </a:t>
            </a:r>
            <a:r>
              <a:rPr lang="ar-AE" dirty="0"/>
              <a:t>دریافت کنید، گزینه خیر را انتخاب کنید</a:t>
            </a:r>
            <a:endParaRPr lang="en-US" dirty="0"/>
          </a:p>
        </p:txBody>
      </p:sp>
      <p:pic>
        <p:nvPicPr>
          <p:cNvPr id="4" name="Picture 3">
            <a:extLst>
              <a:ext uri="{FF2B5EF4-FFF2-40B4-BE49-F238E27FC236}">
                <a16:creationId xmlns:a16="http://schemas.microsoft.com/office/drawing/2014/main" id="{914D5813-8D45-472F-8C6B-DB3A58E6C769}"/>
              </a:ext>
            </a:extLst>
          </p:cNvPr>
          <p:cNvPicPr>
            <a:picLocks noChangeAspect="1"/>
          </p:cNvPicPr>
          <p:nvPr/>
        </p:nvPicPr>
        <p:blipFill rotWithShape="1">
          <a:blip r:embed="rId2"/>
          <a:srcRect l="57896" t="56312" r="8151" b="23688"/>
          <a:stretch/>
        </p:blipFill>
        <p:spPr>
          <a:xfrm>
            <a:off x="4182619" y="2033080"/>
            <a:ext cx="6157883" cy="2791840"/>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CA0511-C554-4EA5-978B-DD8D9D2F5D1D}"/>
              </a:ext>
            </a:extLst>
          </p:cNvPr>
          <p:cNvPicPr>
            <a:picLocks noChangeAspect="1"/>
          </p:cNvPicPr>
          <p:nvPr/>
        </p:nvPicPr>
        <p:blipFill rotWithShape="1">
          <a:blip r:embed="rId2"/>
          <a:srcRect l="16516" t="12964" r="2739" b="54231"/>
          <a:stretch/>
        </p:blipFill>
        <p:spPr>
          <a:xfrm>
            <a:off x="540503" y="1489516"/>
            <a:ext cx="11219849" cy="2450186"/>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pPr algn="r"/>
            <a:r>
              <a:rPr lang="ar-AE" dirty="0"/>
              <a:t>به صفحه درخواست کتاب الکترونیکی بروید</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4221804" y="1744233"/>
            <a:ext cx="1108284"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5167784" y="1134633"/>
            <a:ext cx="514750"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pPr algn="r"/>
            <a:r>
              <a:rPr lang="ar-AE" dirty="0"/>
              <a:t>اختیاری: هر درخواست اضافی را اینجا وارد کنید</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pPr marL="0" indent="0" algn="r">
              <a:buNone/>
            </a:pPr>
            <a:r>
              <a:rPr lang="ar-AE" dirty="0"/>
              <a:t>هر درخواست اضافی را می توانید در کادر متن فرم آزاد ثبت کنید.   
برای مثال، ممکن است بخواهید برنامه خواندن خود را در قالب های مختلف یا قالبی متفاوت از آنچه ذکر شده داشته باشید. ما در صورت امکان به هر درخواستی پاسخ خواهیم داد.  
شاید بخواهید ترکیب و تطبیق دهید. مثلا عهد عتیق را از یک نسخه و عهد جدید را از نسخه دیگر انتخاب کنید. 
این کار می تواند از طریق درخواست اضافی یا ارسال یادداشتی از صفحه تماس با ما انجام شود. 
این نوع درخواست کمی زمان می برد تا از طرف ما پردازش شود.</a:t>
            </a:r>
            <a:endParaRPr lang="en-US" dirty="0"/>
          </a:p>
        </p:txBody>
      </p:sp>
      <p:pic>
        <p:nvPicPr>
          <p:cNvPr id="5" name="Picture 4">
            <a:extLst>
              <a:ext uri="{FF2B5EF4-FFF2-40B4-BE49-F238E27FC236}">
                <a16:creationId xmlns:a16="http://schemas.microsoft.com/office/drawing/2014/main" id="{271C52F4-87E4-4D34-8F03-BB885D2B7FDC}"/>
              </a:ext>
            </a:extLst>
          </p:cNvPr>
          <p:cNvPicPr>
            <a:picLocks noChangeAspect="1"/>
          </p:cNvPicPr>
          <p:nvPr/>
        </p:nvPicPr>
        <p:blipFill rotWithShape="1">
          <a:blip r:embed="rId2"/>
          <a:srcRect l="6039" t="55603" r="51384" b="31631"/>
          <a:stretch/>
        </p:blipFill>
        <p:spPr>
          <a:xfrm>
            <a:off x="3262014" y="1624519"/>
            <a:ext cx="6913117" cy="1595336"/>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pPr algn="r"/>
            <a:r>
              <a:rPr lang="ar-AE" dirty="0"/>
              <a:t>لطفا به ما بگویید چگونه درباره ما شنیدید و آیا این اولین بار است که کتاب مقدس را می خوانید</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ar-AE" sz="2000" dirty="0"/>
              <a:t>این اطلاعات به ما کمک می کند تا به بیشترین تعداد ممکن از افراد دسترسی پیدا کنیم.</a:t>
            </a:r>
            <a:endParaRPr lang="en-US" sz="2000" dirty="0"/>
          </a:p>
        </p:txBody>
      </p:sp>
      <p:pic>
        <p:nvPicPr>
          <p:cNvPr id="5" name="Picture 4">
            <a:extLst>
              <a:ext uri="{FF2B5EF4-FFF2-40B4-BE49-F238E27FC236}">
                <a16:creationId xmlns:a16="http://schemas.microsoft.com/office/drawing/2014/main" id="{5FA4962D-C2B6-4205-BF45-C012AD1C6E89}"/>
              </a:ext>
            </a:extLst>
          </p:cNvPr>
          <p:cNvPicPr>
            <a:picLocks noChangeAspect="1"/>
          </p:cNvPicPr>
          <p:nvPr/>
        </p:nvPicPr>
        <p:blipFill rotWithShape="1">
          <a:blip r:embed="rId2"/>
          <a:srcRect l="43704" t="66951" r="7496" b="12765"/>
          <a:stretch/>
        </p:blipFill>
        <p:spPr>
          <a:xfrm>
            <a:off x="3156934" y="1926076"/>
            <a:ext cx="7601858" cy="2431917"/>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pPr algn="r"/>
            <a:r>
              <a:rPr lang="ar-AE" dirty="0"/>
              <a:t>روی ارسال کلیک کنید</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pPr marL="0" indent="0" algn="r">
              <a:buNone/>
            </a:pPr>
            <a:r>
              <a:rPr lang="ar-AE" dirty="0"/>
              <a:t>اگر فرم را به طور کامل پر کرده اید و انتخاب اجباری را از دست نداده اید، به صفحه تأیید هدایت خواهید شد. 
اگر انتخابی را از دست داده باشید، از شما خواسته می شود که فیلد را پر کنید یا انتخابی انجام دهید.</a:t>
            </a:r>
            <a:endParaRPr lang="en-US" dirty="0"/>
          </a:p>
        </p:txBody>
      </p:sp>
      <p:pic>
        <p:nvPicPr>
          <p:cNvPr id="7" name="Picture 6">
            <a:extLst>
              <a:ext uri="{FF2B5EF4-FFF2-40B4-BE49-F238E27FC236}">
                <a16:creationId xmlns:a16="http://schemas.microsoft.com/office/drawing/2014/main" id="{772F2505-6886-454E-B4BB-8434433B7044}"/>
              </a:ext>
            </a:extLst>
          </p:cNvPr>
          <p:cNvPicPr>
            <a:picLocks noChangeAspect="1"/>
          </p:cNvPicPr>
          <p:nvPr/>
        </p:nvPicPr>
        <p:blipFill rotWithShape="1">
          <a:blip r:embed="rId2"/>
          <a:srcRect l="77656" t="89078" r="7824" b="2837"/>
          <a:stretch/>
        </p:blipFill>
        <p:spPr>
          <a:xfrm>
            <a:off x="8664940" y="1502587"/>
            <a:ext cx="2531595" cy="1084970"/>
          </a:xfrm>
          <a:prstGeom prst="rect">
            <a:avLst/>
          </a:prstGeom>
        </p:spPr>
      </p:pic>
      <p:pic>
        <p:nvPicPr>
          <p:cNvPr id="8" name="Picture 7">
            <a:extLst>
              <a:ext uri="{FF2B5EF4-FFF2-40B4-BE49-F238E27FC236}">
                <a16:creationId xmlns:a16="http://schemas.microsoft.com/office/drawing/2014/main" id="{E39335E1-7E80-405F-8732-3B9447A6BA8C}"/>
              </a:ext>
            </a:extLst>
          </p:cNvPr>
          <p:cNvPicPr>
            <a:picLocks noChangeAspect="1"/>
          </p:cNvPicPr>
          <p:nvPr/>
        </p:nvPicPr>
        <p:blipFill rotWithShape="1">
          <a:blip r:embed="rId3"/>
          <a:srcRect l="6695" t="48794" r="51055" b="36312"/>
          <a:stretch/>
        </p:blipFill>
        <p:spPr>
          <a:xfrm>
            <a:off x="3555199" y="4474723"/>
            <a:ext cx="6483782" cy="1759167"/>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pPr algn="r"/>
            <a:r>
              <a:rPr lang="ar-AE" sz="2000" dirty="0"/>
              <a:t>صفحه تأیید</a:t>
            </a:r>
            <a:endParaRPr lang="en-US" sz="2000" dirty="0"/>
          </a:p>
        </p:txBody>
      </p:sp>
      <p:pic>
        <p:nvPicPr>
          <p:cNvPr id="4" name="Picture 3">
            <a:extLst>
              <a:ext uri="{FF2B5EF4-FFF2-40B4-BE49-F238E27FC236}">
                <a16:creationId xmlns:a16="http://schemas.microsoft.com/office/drawing/2014/main" id="{B0716B9A-2467-4225-952A-D6542B235CF5}"/>
              </a:ext>
            </a:extLst>
          </p:cNvPr>
          <p:cNvPicPr>
            <a:picLocks noChangeAspect="1"/>
          </p:cNvPicPr>
          <p:nvPr/>
        </p:nvPicPr>
        <p:blipFill rotWithShape="1">
          <a:blip r:embed="rId2"/>
          <a:srcRect l="38298" t="13558" r="38245" b="6432"/>
          <a:stretch/>
        </p:blipFill>
        <p:spPr>
          <a:xfrm>
            <a:off x="4494179" y="214008"/>
            <a:ext cx="3482501" cy="6384584"/>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pPr algn="r"/>
            <a:r>
              <a:rPr lang="ar-AE" sz="3200" dirty="0"/>
              <a:t>صفحه تأیید ادامه دارد</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pPr marL="0" indent="0" algn="r">
              <a:buNone/>
            </a:pPr>
            <a:r>
              <a:rPr lang="ar-AE" dirty="0"/>
              <a:t>اگر از انتخاب های خود راضی هستید، روی تأیید و ارسال درخواست کلیک کنید. 
اگر نه، می توانید برگردید و ویرایش کنید.</a:t>
            </a:r>
            <a:endParaRPr lang="en-US" dirty="0"/>
          </a:p>
        </p:txBody>
      </p:sp>
      <p:pic>
        <p:nvPicPr>
          <p:cNvPr id="6" name="Picture 5">
            <a:extLst>
              <a:ext uri="{FF2B5EF4-FFF2-40B4-BE49-F238E27FC236}">
                <a16:creationId xmlns:a16="http://schemas.microsoft.com/office/drawing/2014/main" id="{60ED2AE0-EAA6-48AE-9B29-2B2AA4F1D127}"/>
              </a:ext>
            </a:extLst>
          </p:cNvPr>
          <p:cNvPicPr>
            <a:picLocks noChangeAspect="1"/>
          </p:cNvPicPr>
          <p:nvPr/>
        </p:nvPicPr>
        <p:blipFill rotWithShape="1">
          <a:blip r:embed="rId2"/>
          <a:srcRect l="26090" t="85552" r="54202" b="6284"/>
          <a:stretch/>
        </p:blipFill>
        <p:spPr>
          <a:xfrm>
            <a:off x="4675941" y="1099224"/>
            <a:ext cx="6345498" cy="141296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pPr algn="r"/>
            <a:r>
              <a:rPr lang="ar-AE" dirty="0"/>
              <a:t>صفحه ارسال موفق</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pPr marL="0" indent="0" algn="r">
              <a:buNone/>
            </a:pPr>
            <a:r>
              <a:rPr lang="ar-AE" dirty="0"/>
              <a:t>بسیار مهم است که </a:t>
            </a:r>
            <a:r>
              <a:rPr lang="en-US" dirty="0"/>
              <a:t>gary@worldbibleplans.com </a:t>
            </a:r>
            <a:r>
              <a:rPr lang="ar-AE" dirty="0"/>
              <a:t>را به فهرست فرستندگان امن خود اضافه کنید. 
در غیر این صورت، پیوست یا لینک شما ممکن است در پوشه هرزنامه یا اسپم قرار بگیرد. 
زمان تحویل درخواست کمتر از ۲۴ ساعت است مگر اینکه شرایط تخفیف دهنده وجود داشته باشد. 
اگر ظرف ۲۴ ساعت ایمیلی از </a:t>
            </a:r>
            <a:r>
              <a:rPr lang="en-US" dirty="0"/>
              <a:t>gary@worldbibleplans.com </a:t>
            </a:r>
            <a:r>
              <a:rPr lang="ar-AE" dirty="0"/>
              <a:t>دریافت نکردید، پوشه هرزنامه یا اسپم خود را بررسی کنید. 
اگر هنوز ایمیلی از ما دریافت نکرده اید، از صفحه تماس با ما برای ما پیام ارسال کنید.</a:t>
            </a:r>
            <a:endParaRPr lang="en-US" dirty="0"/>
          </a:p>
        </p:txBody>
      </p:sp>
      <p:pic>
        <p:nvPicPr>
          <p:cNvPr id="5" name="Picture 4">
            <a:extLst>
              <a:ext uri="{FF2B5EF4-FFF2-40B4-BE49-F238E27FC236}">
                <a16:creationId xmlns:a16="http://schemas.microsoft.com/office/drawing/2014/main" id="{094A3AD7-C355-46F2-935B-6A4418275A67}"/>
              </a:ext>
            </a:extLst>
          </p:cNvPr>
          <p:cNvPicPr>
            <a:picLocks noChangeAspect="1"/>
          </p:cNvPicPr>
          <p:nvPr/>
        </p:nvPicPr>
        <p:blipFill rotWithShape="1">
          <a:blip r:embed="rId2"/>
          <a:srcRect l="6702" t="31632" r="9430" b="35035"/>
          <a:stretch/>
        </p:blipFill>
        <p:spPr>
          <a:xfrm>
            <a:off x="3808145" y="1303505"/>
            <a:ext cx="7696467" cy="2490281"/>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pPr algn="r"/>
            <a:r>
              <a:rPr lang="ar-AE" sz="2000" dirty="0"/>
              <a:t>این فرم درخواست است – ما آن را در اسلایدهای بعدی توضیح خواهیم داد</a:t>
            </a:r>
            <a:endParaRPr lang="en-US" sz="2000" dirty="0"/>
          </a:p>
        </p:txBody>
      </p:sp>
      <p:pic>
        <p:nvPicPr>
          <p:cNvPr id="4" name="Picture 3">
            <a:extLst>
              <a:ext uri="{FF2B5EF4-FFF2-40B4-BE49-F238E27FC236}">
                <a16:creationId xmlns:a16="http://schemas.microsoft.com/office/drawing/2014/main" id="{78489439-37B4-4957-AF73-5C0F93FC8E81}"/>
              </a:ext>
            </a:extLst>
          </p:cNvPr>
          <p:cNvPicPr>
            <a:picLocks noChangeAspect="1"/>
          </p:cNvPicPr>
          <p:nvPr/>
        </p:nvPicPr>
        <p:blipFill rotWithShape="1">
          <a:blip r:embed="rId2"/>
          <a:srcRect l="33032" t="20089" r="33537" b="7768"/>
          <a:stretch/>
        </p:blipFill>
        <p:spPr>
          <a:xfrm>
            <a:off x="4192622" y="644429"/>
            <a:ext cx="5068110" cy="5878525"/>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dirty="0"/>
              <a:t>مکانیک فرم</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3176585" y="3839993"/>
            <a:ext cx="7784932" cy="2321310"/>
          </a:xfrm>
        </p:spPr>
        <p:txBody>
          <a:bodyPr>
            <a:normAutofit/>
          </a:bodyPr>
          <a:lstStyle/>
          <a:p>
            <a:pPr marL="0" indent="0" algn="r">
              <a:buNone/>
            </a:pPr>
            <a:r>
              <a:rPr lang="ar-AE" dirty="0"/>
              <a:t>مهم است که فرم را از راست به چپ و از بالا به پایین پر کنید</a:t>
            </a:r>
            <a:r>
              <a:rPr lang="en-US" u="sng" dirty="0"/>
              <a:t>.</a:t>
            </a:r>
          </a:p>
          <a:p>
            <a:pPr marL="457200" lvl="1" indent="0" algn="r">
              <a:buNone/>
            </a:pPr>
            <a:r>
              <a:rPr lang="ar-AE" dirty="0"/>
              <a:t>اگر بخشی از فرم را پر کنید و سپس فیلدی را که قبلا انتخاب کرده اید تغییر دهید، همه انتخاب ها به حالت پیش فرض بازمی گردند و انتخاب هایی که انجام داده اید را از دست خواهید داد</a:t>
            </a:r>
            <a:r>
              <a:rPr lang="en-US" dirty="0"/>
              <a:t>.</a:t>
            </a:r>
          </a:p>
          <a:p>
            <a:pPr marL="914400" lvl="2" indent="0" algn="r">
              <a:buNone/>
            </a:pPr>
            <a:r>
              <a:rPr lang="ar-AE" dirty="0"/>
              <a:t>برای مثال، اگر نسخه ای را انتخاب کنید و بقیه فرم را پر کنید و سپس برگردید و نسخه را تغییر دهید، باید همه فیلدهای بعدی را دوباره پر کنید</a:t>
            </a:r>
            <a:r>
              <a:rPr lang="en-US" dirty="0"/>
              <a:t>.</a:t>
            </a:r>
          </a:p>
        </p:txBody>
      </p:sp>
      <p:pic>
        <p:nvPicPr>
          <p:cNvPr id="6" name="Picture 5">
            <a:extLst>
              <a:ext uri="{FF2B5EF4-FFF2-40B4-BE49-F238E27FC236}">
                <a16:creationId xmlns:a16="http://schemas.microsoft.com/office/drawing/2014/main" id="{95C44E89-A40A-46D4-B477-29745575897C}"/>
              </a:ext>
            </a:extLst>
          </p:cNvPr>
          <p:cNvPicPr>
            <a:picLocks noChangeAspect="1"/>
          </p:cNvPicPr>
          <p:nvPr/>
        </p:nvPicPr>
        <p:blipFill rotWithShape="1">
          <a:blip r:embed="rId2"/>
          <a:srcRect l="7787" t="32057" r="3566" b="40141"/>
          <a:stretch/>
        </p:blipFill>
        <p:spPr>
          <a:xfrm>
            <a:off x="2198451" y="1031132"/>
            <a:ext cx="9182911" cy="2216566"/>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dirty="0"/>
              <a:t>قواعد منطقی شکل</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pPr marL="0" indent="0" algn="r">
              <a:buNone/>
            </a:pPr>
            <a:r>
              <a:rPr lang="ar-AE" dirty="0"/>
              <a:t>بسته به انتخاب های شما، برخی گزینه ها در دسترس نخواهند بود. 
گاهی کل کشویی. 
گاهی فقط انتخاب ها در کشویی. 
برای مثال: اگر نسخه ای را انتخاب کنید که دارای حق نشر است، ما نمی توانیم کتاب مقدس را ارائه دهیم و فقط یک راهنما ارائه می دهیم. 
کتاب منتخبقفل خواهد شد. 
شامل کردن کتاب مقدس قفل خواهد بود.  
خیر. فقط ارائه راهنما به صورت پیش فرض است. 
درج ارجاعات متقابل قفل خواهد شد. 
انتخاب پاراگراف/آیه قفل خواهد شد. 
انتخاب فرمت کتاب الکترونیکی قفل خواهد شد. 
نمودار </a:t>
            </a:r>
            <a:r>
              <a:rPr lang="en-US" dirty="0"/>
              <a:t>PDF </a:t>
            </a:r>
            <a:r>
              <a:rPr lang="ar-AE" dirty="0"/>
              <a:t>به طور پیش فرض نمایش داده می شود. 
فونت اختیاری برای آیاتی که عیسی در آن ها سخن می گوید قفل خواهد بود</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dirty="0"/>
              <a:t>قوانین منطقی فرم ادامه دارد</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pPr marL="0" indent="0" algn="r">
              <a:buNone/>
            </a:pPr>
            <a:r>
              <a:rPr lang="ar-AE" dirty="0"/>
              <a:t>مثال دیگر: اگر یک تم از گروه دوم انتخاب کنید...</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ar-AE" dirty="0"/>
              <a:t>مدت زمان فصل ها در کشویی مدت زمان خاکستری و غیرقابل انتخاب خواهد بود. 
تفسیر قفل خواهد شد.</a:t>
            </a:r>
            <a:endParaRPr lang="en-US" dirty="0"/>
          </a:p>
        </p:txBody>
      </p:sp>
      <p:pic>
        <p:nvPicPr>
          <p:cNvPr id="7" name="Picture 6">
            <a:extLst>
              <a:ext uri="{FF2B5EF4-FFF2-40B4-BE49-F238E27FC236}">
                <a16:creationId xmlns:a16="http://schemas.microsoft.com/office/drawing/2014/main" id="{1F28467E-A3F3-4C80-84F0-62E4E1FB9DFE}"/>
              </a:ext>
            </a:extLst>
          </p:cNvPr>
          <p:cNvPicPr>
            <a:picLocks noChangeAspect="1"/>
          </p:cNvPicPr>
          <p:nvPr/>
        </p:nvPicPr>
        <p:blipFill rotWithShape="1">
          <a:blip r:embed="rId2"/>
          <a:srcRect l="36517" t="10743" r="518" b="25552"/>
          <a:stretch/>
        </p:blipFill>
        <p:spPr>
          <a:xfrm>
            <a:off x="4089875" y="1305127"/>
            <a:ext cx="7072008" cy="4017480"/>
          </a:xfrm>
          <a:prstGeom prst="rect">
            <a:avLst/>
          </a:prstGeom>
        </p:spPr>
      </p:pic>
      <p:pic>
        <p:nvPicPr>
          <p:cNvPr id="10" name="Picture 9">
            <a:extLst>
              <a:ext uri="{FF2B5EF4-FFF2-40B4-BE49-F238E27FC236}">
                <a16:creationId xmlns:a16="http://schemas.microsoft.com/office/drawing/2014/main" id="{529FB371-5AA0-4AB4-81B0-5545EBE26B19}"/>
              </a:ext>
            </a:extLst>
          </p:cNvPr>
          <p:cNvPicPr>
            <a:picLocks noChangeAspect="1"/>
          </p:cNvPicPr>
          <p:nvPr/>
        </p:nvPicPr>
        <p:blipFill>
          <a:blip r:embed="rId3"/>
          <a:stretch>
            <a:fillRect/>
          </a:stretch>
        </p:blipFill>
        <p:spPr>
          <a:xfrm>
            <a:off x="1482964" y="1422024"/>
            <a:ext cx="1983787" cy="4017480"/>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ar-AE" sz="3200" dirty="0"/>
              <a:t>قوانین منطقی فرم ادامه دارد</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pPr marL="0" indent="0" algn="r">
              <a:buNone/>
            </a:pPr>
            <a:r>
              <a:rPr lang="ar-AE" dirty="0"/>
              <a:t>گاهی اوقات، چندین انتخاب تعیین می کنند که آیا انتخاب دیگری قفل شده است یا خیر. 
برای اینکه تفسیر قابل انتخاب باشد: 
نسخه قابل کپی رایت نیست. 
تم باید در گروه اول تم ها باشد. 
مدت زمان باید یک فصل باشد. 
برای اینکه قالب پاراگراف یا آیه انتخاب شود: 
نسخه قابل کپی رایت نیست. 
کتاب مقدس باید بله باشد. 
ارجاعات متقابل شامل باید دور زده شوند یا هیچ ارجاع متقابل انتخاب نشود.</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1501</TotalTime>
  <Words>3690</Words>
  <Application>Microsoft Office PowerPoint</Application>
  <PresentationFormat>Widescreen</PresentationFormat>
  <Paragraphs>146</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worldbibleplans.com/languages/persian/index.html</vt:lpstr>
      <vt:lpstr>PowerPoint Presentation</vt:lpstr>
      <vt:lpstr>به برنامه های جهانی کتاب مقدس خوش آمدید</vt:lpstr>
      <vt:lpstr>به صفحه درخواست کتاب الکترونیکی بروید</vt:lpstr>
      <vt:lpstr>این فرم درخواست است – ما آن را در اسلایدهای بعدی توضیح خواهیم داد</vt:lpstr>
      <vt:lpstr>مکانیک فرم</vt:lpstr>
      <vt:lpstr>قواعد منطقی شکل</vt:lpstr>
      <vt:lpstr>قوانین منطقی فرم ادامه دارد</vt:lpstr>
      <vt:lpstr>قوانین منطقی فرم ادامه دارد</vt:lpstr>
      <vt:lpstr>به ما بگو که کی هستی</vt:lpstr>
      <vt:lpstr>کشور محل اقامت خود را از فهرست کشویی انتخاب کنید</vt:lpstr>
      <vt:lpstr>آدرس ایمیل خود را وارد کنید</vt:lpstr>
      <vt:lpstr>زبان خود را انتخاب کنید</vt:lpstr>
      <vt:lpstr>لیست نسخه ای که با انتخاب زبان شما مرتبط است، به طور خودکار پر می شود</vt:lpstr>
      <vt:lpstr>این نمونه ای است از چیزی که ممکن است ببینید</vt:lpstr>
      <vt:lpstr>جستجو درون فهرست</vt:lpstr>
      <vt:lpstr>نسخه های دارای حق نشر  برخی فیلدهای فرم در صورت انتخاب نسخه دارای حق نشر کتاب مقدس قفل خواهند شد. طبق قانون، ما فقط می توانیم راهنما برای نسخه های دارای حق نشر ارائه دهیم. نماد © حق نشر را در انتهای توضیحات نسخه خواهید دید.</vt:lpstr>
      <vt:lpstr>دکمه شعاعی را در ابتدای انتخاب خود کلیک کنید</vt:lpstr>
      <vt:lpstr>لیست کشویی بسته می شود و فرم نسخه ای که انتخاب کرده اید را نشان می دهد</vt:lpstr>
      <vt:lpstr>موضوعات </vt:lpstr>
      <vt:lpstr>تم ها ادامه دارند </vt:lpstr>
      <vt:lpstr>تم ها ادامه دارند </vt:lpstr>
      <vt:lpstr>تم ها ادامه دارند </vt:lpstr>
      <vt:lpstr>تم ها ادامه دارند </vt:lpstr>
      <vt:lpstr>اگر تم «۱ کتاب» را انتخاب کردید، یک کتاب انتخاب کنید. در غیر این صورت، این گزینه قفل خواهد بود</vt:lpstr>
      <vt:lpstr>کتاب مقدس را درج کنید</vt:lpstr>
      <vt:lpstr>به صورت اختیاری انتخاب کنید که ارجاعات متقابل را نیز اضافه کنید</vt:lpstr>
      <vt:lpstr>شامل ارجاعات متقابل – نمونه های اختصاری</vt:lpstr>
      <vt:lpstr>شامل ارجاع متقابل – نمونه های متن کامل</vt:lpstr>
      <vt:lpstr>مدت زمان مطالعه</vt:lpstr>
      <vt:lpstr>انتخاب فرکانس خواندن</vt:lpstr>
      <vt:lpstr>انتخاب خوانش ها در هر روز</vt:lpstr>
      <vt:lpstr>قالب پاراگراف یا بیت را انتخاب کنید</vt:lpstr>
      <vt:lpstr>تفسیر را درج کنید - تفسیر فصل به فصل را برای برنامه خود انتخاب کنید.</vt:lpstr>
      <vt:lpstr>بر اساس روز، تاریخ یا هر دو انتخاب کنید</vt:lpstr>
      <vt:lpstr>برای انتخاب تاریخ شروع خواندن روی تقویم کلیک کنید. اگر مدت زمان سفارشی را انتخاب کردید، تاریخ پایان خواندن را انتخاب کنید</vt:lpstr>
      <vt:lpstr>انتخاب قالب کتاب الکترونیکی</vt:lpstr>
      <vt:lpstr>فونت اختیاری برای آیاتی که عیسی در آن ها سخن می گوید</vt:lpstr>
      <vt:lpstr>اختیاری: اگر نمی خواهید در آینده ایمیل هایی از WBP دریافت کنید، گزینه خیر را انتخاب کنید</vt:lpstr>
      <vt:lpstr>اختیاری: هر درخواست اضافی را اینجا وارد کنید</vt:lpstr>
      <vt:lpstr>لطفا به ما بگویید چگونه درباره ما شنیدید و آیا این اولین بار است که کتاب مقدس را می خوانید</vt:lpstr>
      <vt:lpstr>روی ارسال کلیک کنید</vt:lpstr>
      <vt:lpstr>صفحه تأیید</vt:lpstr>
      <vt:lpstr>صفحه تأیید ادامه دارد</vt:lpstr>
      <vt:lpstr>صفحه ارسال موفق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235</cp:revision>
  <dcterms:created xsi:type="dcterms:W3CDTF">2024-04-27T16:46:20Z</dcterms:created>
  <dcterms:modified xsi:type="dcterms:W3CDTF">2026-09-04T17:10:32Z</dcterms:modified>
</cp:coreProperties>
</file>