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9/3/2026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9/3/2026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9/3/2026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9/3/2026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1035996"/>
          </a:xfrm>
        </p:spPr>
        <p:txBody>
          <a:bodyPr>
            <a:normAutofit/>
          </a:bodyPr>
          <a:lstStyle/>
          <a:p>
            <a:r>
              <a:rPr lang="en-US" sz="2400" dirty="0"/>
              <a:t>worldbibleplans.com/languages/</a:t>
            </a:r>
            <a:r>
              <a:rPr lang="en-US" sz="2400" dirty="0" err="1"/>
              <a:t>macedonian</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az-Cyrl-AZ" sz="2400" dirty="0"/>
              <a:t>Чекор по чекор инструкции</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a:bodyPr>
          <a:lstStyle/>
          <a:p>
            <a:r>
              <a:rPr lang="az-Cyrl-AZ" sz="3200" dirty="0"/>
              <a:t>Кажи ни кој си</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z-Cyrl-AZ" dirty="0"/>
              <a:t>Овие полиња се задолжителни</a:t>
            </a:r>
            <a:endParaRPr lang="en-US" dirty="0"/>
          </a:p>
          <a:p>
            <a:pPr lvl="1"/>
            <a:r>
              <a:rPr lang="ru-RU" dirty="0"/>
              <a:t>Секое задолжително поле што не е пополнено/избрано ќе предизвика грешка при поднесување и ќе мора да го пополните полето</a:t>
            </a:r>
            <a:endParaRPr lang="en-US" dirty="0"/>
          </a:p>
        </p:txBody>
      </p:sp>
      <p:pic>
        <p:nvPicPr>
          <p:cNvPr id="7" name="Picture 6">
            <a:extLst>
              <a:ext uri="{FF2B5EF4-FFF2-40B4-BE49-F238E27FC236}">
                <a16:creationId xmlns:a16="http://schemas.microsoft.com/office/drawing/2014/main" id="{8FF8CAA6-8921-4F9B-87C9-A84D1485EE63}"/>
              </a:ext>
            </a:extLst>
          </p:cNvPr>
          <p:cNvPicPr>
            <a:picLocks noChangeAspect="1"/>
          </p:cNvPicPr>
          <p:nvPr/>
        </p:nvPicPr>
        <p:blipFill rotWithShape="1">
          <a:blip r:embed="rId2"/>
          <a:srcRect l="16611" t="51559" r="17739" b="38339"/>
          <a:stretch/>
        </p:blipFill>
        <p:spPr>
          <a:xfrm>
            <a:off x="1499864" y="1523807"/>
            <a:ext cx="9214895" cy="762193"/>
          </a:xfrm>
          <a:prstGeom prst="rect">
            <a:avLst/>
          </a:prstGeom>
        </p:spPr>
      </p:pic>
      <p:pic>
        <p:nvPicPr>
          <p:cNvPr id="9" name="Picture 8">
            <a:extLst>
              <a:ext uri="{FF2B5EF4-FFF2-40B4-BE49-F238E27FC236}">
                <a16:creationId xmlns:a16="http://schemas.microsoft.com/office/drawing/2014/main" id="{083C3623-9292-4280-9B44-2C1BA6FD8789}"/>
              </a:ext>
            </a:extLst>
          </p:cNvPr>
          <p:cNvPicPr>
            <a:picLocks noChangeAspect="1"/>
          </p:cNvPicPr>
          <p:nvPr/>
        </p:nvPicPr>
        <p:blipFill rotWithShape="1">
          <a:blip r:embed="rId3"/>
          <a:srcRect l="50000" t="52004" r="18298" b="32855"/>
          <a:stretch/>
        </p:blipFill>
        <p:spPr>
          <a:xfrm>
            <a:off x="3066913" y="4332243"/>
            <a:ext cx="6693738" cy="1718362"/>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4365CD2-56A8-45F9-A94A-9FC30E88EE7E}"/>
              </a:ext>
            </a:extLst>
          </p:cNvPr>
          <p:cNvPicPr>
            <a:picLocks noChangeAspect="1"/>
          </p:cNvPicPr>
          <p:nvPr/>
        </p:nvPicPr>
        <p:blipFill rotWithShape="1">
          <a:blip r:embed="rId2"/>
          <a:srcRect l="17473" t="35379" r="51410" b="15933"/>
          <a:stretch/>
        </p:blipFill>
        <p:spPr>
          <a:xfrm>
            <a:off x="2592925" y="2118945"/>
            <a:ext cx="4293146" cy="3610645"/>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a:bodyPr>
          <a:lstStyle/>
          <a:p>
            <a:r>
              <a:rPr lang="ru-RU" sz="2200" dirty="0"/>
              <a:t>Изберете ја вашата земја на живеење од паѓачката листа</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ru-RU" dirty="0"/>
              <a:t>Кликнете на изборот на земја на живеење</a:t>
            </a:r>
            <a:endParaRPr lang="en-US" dirty="0"/>
          </a:p>
          <a:p>
            <a:pPr lvl="2"/>
            <a:r>
              <a:rPr lang="az-Cyrl-AZ" dirty="0"/>
              <a:t>Република Северна Македонија во овој пример</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Кликнете на паѓачкото мени за да ја видите листата на земји на живеење</a:t>
            </a:r>
            <a:endParaRPr lang="en-US" dirty="0"/>
          </a:p>
          <a:p>
            <a:pPr lvl="1"/>
            <a:r>
              <a:rPr lang="ru-RU" dirty="0"/>
              <a:t>Прелистајте до изборот на земја на живеење или</a:t>
            </a:r>
            <a:endParaRPr lang="en-US" dirty="0"/>
          </a:p>
          <a:p>
            <a:pPr lvl="1"/>
            <a:r>
              <a:rPr lang="ru-RU" dirty="0"/>
              <a:t>Почнете да пишувате за побрзо да стигнете до земјата на живеење</a:t>
            </a:r>
            <a:endParaRPr lang="en-US" dirty="0"/>
          </a:p>
        </p:txBody>
      </p:sp>
      <p:sp>
        <p:nvSpPr>
          <p:cNvPr id="7" name="Oval 6">
            <a:extLst>
              <a:ext uri="{FF2B5EF4-FFF2-40B4-BE49-F238E27FC236}">
                <a16:creationId xmlns:a16="http://schemas.microsoft.com/office/drawing/2014/main" id="{E72E5A3D-2187-4C54-AD77-3EA92AAAE400}"/>
              </a:ext>
            </a:extLst>
          </p:cNvPr>
          <p:cNvSpPr/>
          <p:nvPr/>
        </p:nvSpPr>
        <p:spPr>
          <a:xfrm>
            <a:off x="2349735" y="4449334"/>
            <a:ext cx="4430444"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az-Cyrl-AZ" sz="3200" dirty="0"/>
              <a:t>Внесете ја вашата е-пошта</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92500" lnSpcReduction="10000"/>
          </a:bodyPr>
          <a:lstStyle/>
          <a:p>
            <a:r>
              <a:rPr lang="ru-RU" dirty="0"/>
              <a:t>Ни треба вашата е-пошта за да ви испратиме план за читање или линк за преземање на вашиот прилагоден план за читање на Библијата. Освен ако не ни побарате да не го правиме тоа кога ќе го поднесете барањето, WBP ќе испраќа повремени е-пораки со ажурирања, нови преводи и нови планови</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Никогаш нема да ја споделиме вашата е-пошта со никого и по никаква причина</a:t>
            </a:r>
            <a:endParaRPr lang="en-US" dirty="0"/>
          </a:p>
        </p:txBody>
      </p:sp>
      <p:pic>
        <p:nvPicPr>
          <p:cNvPr id="4" name="Picture 3">
            <a:extLst>
              <a:ext uri="{FF2B5EF4-FFF2-40B4-BE49-F238E27FC236}">
                <a16:creationId xmlns:a16="http://schemas.microsoft.com/office/drawing/2014/main" id="{FA50F523-5D0E-42C4-8624-AC1C4E0B49B2}"/>
              </a:ext>
            </a:extLst>
          </p:cNvPr>
          <p:cNvPicPr>
            <a:picLocks noChangeAspect="1"/>
          </p:cNvPicPr>
          <p:nvPr/>
        </p:nvPicPr>
        <p:blipFill rotWithShape="1">
          <a:blip r:embed="rId2"/>
          <a:srcRect l="49228" t="30480" r="17979" b="59539"/>
          <a:stretch/>
        </p:blipFill>
        <p:spPr>
          <a:xfrm>
            <a:off x="2589211" y="2941542"/>
            <a:ext cx="8083665" cy="1322419"/>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2A89D5-0E13-4BDA-8EAD-9054DB8316D7}"/>
              </a:ext>
            </a:extLst>
          </p:cNvPr>
          <p:cNvPicPr>
            <a:picLocks noChangeAspect="1"/>
          </p:cNvPicPr>
          <p:nvPr/>
        </p:nvPicPr>
        <p:blipFill rotWithShape="1">
          <a:blip r:embed="rId2"/>
          <a:srcRect l="17314" t="24287" r="54042" b="36901"/>
          <a:stretch/>
        </p:blipFill>
        <p:spPr>
          <a:xfrm>
            <a:off x="2592924" y="2172045"/>
            <a:ext cx="4440173" cy="3233812"/>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az-Cyrl-AZ" dirty="0"/>
              <a:t>Изберете го вашиот јазик</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fontScale="92500" lnSpcReduction="20000"/>
          </a:bodyPr>
          <a:lstStyle/>
          <a:p>
            <a:pPr lvl="1"/>
            <a:r>
              <a:rPr lang="ru-RU" dirty="0"/>
              <a:t>Кликнете на вашиот избор на јазик</a:t>
            </a:r>
            <a:endParaRPr lang="en-US" dirty="0"/>
          </a:p>
          <a:p>
            <a:pPr lvl="2"/>
            <a:r>
              <a:rPr lang="az-Cyrl-AZ" dirty="0"/>
              <a:t>Македонски во овој пример</a:t>
            </a:r>
            <a:endParaRPr lang="en-US" dirty="0"/>
          </a:p>
          <a:p>
            <a:pPr marL="0" indent="0">
              <a:buNone/>
            </a:pPr>
            <a:r>
              <a:rPr lang="ru-RU" dirty="0"/>
              <a:t>Јазикот што ќе го изберете ќе одреди листата на библиски верзии од кои можете да изберете</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2524828" y="4059237"/>
            <a:ext cx="2319544"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Кликнете на паѓачкото мени за да ја видите јазичната листа</a:t>
            </a:r>
            <a:endParaRPr lang="en-US" dirty="0"/>
          </a:p>
          <a:p>
            <a:pPr lvl="1"/>
            <a:r>
              <a:rPr lang="ru-RU" dirty="0"/>
              <a:t>Скролувајте до вашиот избор на јазик или</a:t>
            </a:r>
            <a:endParaRPr lang="en-US" dirty="0"/>
          </a:p>
          <a:p>
            <a:pPr lvl="1"/>
            <a:r>
              <a:rPr lang="ru-RU" dirty="0"/>
              <a:t>Почнете да пишувате за побрзо да стигнете до вашиот избор на јазик</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normAutofit fontScale="90000"/>
          </a:bodyPr>
          <a:lstStyle/>
          <a:p>
            <a:r>
              <a:rPr lang="ru-RU" dirty="0"/>
              <a:t>Листата на верзии поврзана со вашиот избор на јазик ќе се пополни автоматски</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ru-RU" dirty="0"/>
              <a:t>Листата на верзии е азбучна во рамките на јазикот што го избравте. Описот на конкретниот превод ќе ви каже дали преводот е:</a:t>
            </a:r>
            <a:endParaRPr lang="en-US" dirty="0"/>
          </a:p>
          <a:p>
            <a:pPr lvl="1"/>
            <a:r>
              <a:rPr lang="ru-RU" dirty="0"/>
              <a:t>Целосна Библија – 66 книги (Стариот и Новиот завет)</a:t>
            </a:r>
            <a:endParaRPr lang="en-US" dirty="0"/>
          </a:p>
          <a:p>
            <a:pPr lvl="1"/>
            <a:r>
              <a:rPr lang="ru-RU" dirty="0"/>
              <a:t>Комплетна Библија со x апокрифни книги (Стариот и Новиот завет со некои апокрифни книги). X го претставува бројот на книги.</a:t>
            </a:r>
            <a:endParaRPr lang="en-US" dirty="0"/>
          </a:p>
          <a:p>
            <a:pPr lvl="1"/>
            <a:r>
              <a:rPr lang="ru-RU" dirty="0"/>
              <a:t>Само Новиот Завет – 27-те книги од Новиот Завет</a:t>
            </a:r>
            <a:endParaRPr lang="en-US" dirty="0"/>
          </a:p>
          <a:p>
            <a:pPr lvl="1"/>
            <a:r>
              <a:rPr lang="ru-RU" dirty="0"/>
              <a:t>Новиот завет со други книги - 27-те книги од Новиот завет плус одреден број книги од Стариот завет</a:t>
            </a:r>
            <a:endParaRPr lang="en-US" dirty="0"/>
          </a:p>
          <a:p>
            <a:pPr lvl="1"/>
            <a:r>
              <a:rPr lang="ru-RU" dirty="0"/>
              <a:t>Само Стариот завет – 39-те книги од Стариот завет</a:t>
            </a:r>
            <a:endParaRPr lang="en-US" dirty="0"/>
          </a:p>
          <a:p>
            <a:pPr lvl="1"/>
            <a:r>
              <a:rPr lang="ru-RU" dirty="0"/>
              <a:t>Недостасувачки x книги(и) – Некои преводи недостасуваат книги. X го претставува бројот на книги што недостасуваат</a:t>
            </a:r>
            <a:endParaRPr lang="en-US" dirty="0"/>
          </a:p>
          <a:p>
            <a:pPr lvl="1"/>
            <a:r>
              <a:rPr lang="ru-RU" dirty="0"/>
              <a:t>x Книги – Некои преводи имаат ограничен број книги. X го претставува бројот на книги во преводот</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C8D83F-954C-4906-8BDD-BB462424D16B}"/>
              </a:ext>
            </a:extLst>
          </p:cNvPr>
          <p:cNvPicPr>
            <a:picLocks noChangeAspect="1"/>
          </p:cNvPicPr>
          <p:nvPr/>
        </p:nvPicPr>
        <p:blipFill rotWithShape="1">
          <a:blip r:embed="rId2"/>
          <a:srcRect l="16731" t="25433" r="22208" b="27511"/>
          <a:stretch/>
        </p:blipFill>
        <p:spPr>
          <a:xfrm>
            <a:off x="2362048" y="1419171"/>
            <a:ext cx="9466929" cy="3921320"/>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normAutofit fontScale="90000"/>
          </a:bodyPr>
          <a:lstStyle/>
          <a:p>
            <a:r>
              <a:rPr lang="ru-RU" sz="3100" dirty="0"/>
              <a:t>Ова е пример за тоа што можете да видите</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normAutofit fontScale="92500" lnSpcReduction="20000"/>
          </a:bodyPr>
          <a:lstStyle/>
          <a:p>
            <a:r>
              <a:rPr lang="ru-RU" dirty="0"/>
              <a:t>(IC xxxx) е внатрешен код што го користиме при обработка на вашето барање</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9154909" y="4487233"/>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a:endCxn id="19" idx="3"/>
          </p:cNvCxnSpPr>
          <p:nvPr/>
        </p:nvCxnSpPr>
        <p:spPr>
          <a:xfrm flipV="1">
            <a:off x="4010962" y="4895378"/>
            <a:ext cx="5279181" cy="112535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Пребарувајте во Листата за да ги стесните изборите</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272937"/>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53727A-E6E0-42A2-8B45-AAD208F95FAB}"/>
              </a:ext>
            </a:extLst>
          </p:cNvPr>
          <p:cNvPicPr>
            <a:picLocks noChangeAspect="1"/>
          </p:cNvPicPr>
          <p:nvPr/>
        </p:nvPicPr>
        <p:blipFill rotWithShape="1">
          <a:blip r:embed="rId2"/>
          <a:srcRect l="17280" t="34636" r="22845" b="38496"/>
          <a:stretch/>
        </p:blipFill>
        <p:spPr>
          <a:xfrm>
            <a:off x="2295417" y="1320006"/>
            <a:ext cx="9157144" cy="2208685"/>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normAutofit fontScale="90000"/>
          </a:bodyPr>
          <a:lstStyle/>
          <a:p>
            <a:r>
              <a:rPr lang="ru-RU" dirty="0"/>
              <a:t>Пребарување во рамките на Листата</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14963" y="1386823"/>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12837" y="2754926"/>
            <a:ext cx="1793966" cy="533401"/>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Пребарувајте во Листата за да ги стесните изборите</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69479" y="2132265"/>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ru-RU" dirty="0"/>
              <a:t>Во овој пример, пребарував во листата за</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246240"/>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az-Cyrl-AZ" sz="3200" dirty="0"/>
              <a:t>Авторски верзии</a:t>
            </a:r>
            <a:br>
              <a:rPr lang="en-US" sz="1200" dirty="0"/>
            </a:br>
            <a:br>
              <a:rPr lang="en-US" sz="1200" dirty="0"/>
            </a:br>
            <a:r>
              <a:rPr lang="ru-RU" sz="1600" b="1" dirty="0">
                <a:solidFill>
                  <a:srgbClr val="2F4858"/>
                </a:solidFill>
                <a:latin typeface="Philosopher"/>
              </a:rPr>
              <a:t>Некои полиња на формуларот ќе бидат заклучени ако изберете библиска верзија заштитена со авторски права. Според закон, можеме да обезбедиме само водич за верзии заштитени со авторски права. Ќе го видите симболот © на авторското право на крајот од описот на верзијата.</a:t>
            </a: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ru-RU" dirty="0">
                <a:cs typeface="Times New Roman" panose="02020603050405020304" pitchFamily="18" charset="0"/>
              </a:rPr>
              <a:t>Според закон, не ни е дозволено да го обезбедуваме библискиот текст за библиски верзии под тековно авторско право. Секоја верзија што е под тековно авторско право ќе го има симболот © на крајот. За овие верзии, можеме само да обезбедиме водич.</a:t>
            </a:r>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558028"/>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7F139B8-01AE-49E2-B40D-D3B3E3A6ABF1}"/>
              </a:ext>
            </a:extLst>
          </p:cNvPr>
          <p:cNvPicPr>
            <a:picLocks noChangeAspect="1"/>
          </p:cNvPicPr>
          <p:nvPr/>
        </p:nvPicPr>
        <p:blipFill rotWithShape="1">
          <a:blip r:embed="rId2"/>
          <a:srcRect l="17280" t="34636" r="22845" b="38496"/>
          <a:stretch/>
        </p:blipFill>
        <p:spPr>
          <a:xfrm>
            <a:off x="2347468" y="1711381"/>
            <a:ext cx="9157144" cy="2208685"/>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ru-RU" dirty="0"/>
              <a:t>Кликнете на радијалниот копче на почетокот на изборот</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ru-RU" dirty="0"/>
              <a:t>Во овој пример, го избрав</a:t>
            </a:r>
            <a:r>
              <a:rPr lang="en-US" dirty="0"/>
              <a:t> The Bible (BK) (1999) (Complete Bible) </a:t>
            </a:r>
            <a:r>
              <a:rPr lang="az-Cyrl-AZ" dirty="0"/>
              <a:t>Библија Константинов (</a:t>
            </a:r>
            <a:r>
              <a:rPr lang="en-US" dirty="0"/>
              <a:t>IC 1652) ©</a:t>
            </a:r>
          </a:p>
          <a:p>
            <a:pPr lvl="1"/>
            <a:r>
              <a:rPr lang="ru-RU" dirty="0"/>
              <a:t>Забелешка: Можете да направите само еден избор по барање. Ако сакате повеќе верзии, мора да поднесете повеќе барања</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2177120" y="2717565"/>
            <a:ext cx="643467" cy="49106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663989" y="3208633"/>
            <a:ext cx="419679" cy="100618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ru-RU" sz="2400" dirty="0"/>
              <a:t>Паѓачкото мени ќе се затвори и формуларот ќе ја покаже избраната верзија</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ru-RU" dirty="0"/>
              <a:t>Можете да го промените изборот со кликнување на Врати се на верзиите</a:t>
            </a:r>
            <a:endParaRPr lang="en-US" dirty="0"/>
          </a:p>
          <a:p>
            <a:pPr lvl="1"/>
            <a:r>
              <a:rPr lang="ru-RU" dirty="0"/>
              <a:t>Ако го направите тоа откако ќе го пополните остатокот од формуларот, ќе мора повторно да го пополните формуларот</a:t>
            </a:r>
            <a:endParaRPr lang="en-US" dirty="0"/>
          </a:p>
        </p:txBody>
      </p:sp>
      <p:pic>
        <p:nvPicPr>
          <p:cNvPr id="5" name="Picture 4">
            <a:extLst>
              <a:ext uri="{FF2B5EF4-FFF2-40B4-BE49-F238E27FC236}">
                <a16:creationId xmlns:a16="http://schemas.microsoft.com/office/drawing/2014/main" id="{500778ED-CB6D-4369-A3C2-A351E3E05890}"/>
              </a:ext>
            </a:extLst>
          </p:cNvPr>
          <p:cNvPicPr>
            <a:picLocks noChangeAspect="1"/>
          </p:cNvPicPr>
          <p:nvPr/>
        </p:nvPicPr>
        <p:blipFill rotWithShape="1">
          <a:blip r:embed="rId2"/>
          <a:srcRect l="17500" t="34339" r="46542" b="51707"/>
          <a:stretch/>
        </p:blipFill>
        <p:spPr>
          <a:xfrm>
            <a:off x="2104415" y="1235162"/>
            <a:ext cx="8629157" cy="1799868"/>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Како христијанин, дали некогаш сте ја прочитале целата Библија?</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Дали беше корисно за вашиот живот?</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Зошто да не?  Дали едноставен план за читање би помогнал да се додаде корист?</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Дали користеше план за читање?</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000" dirty="0">
                <a:solidFill>
                  <a:schemeClr val="tx1"/>
                </a:solidFill>
              </a:rPr>
              <a:t>Дали мислиш дека е важно како христијанин да ја прочиташ целата Библија</a:t>
            </a:r>
            <a:endParaRPr lang="en-US" sz="10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Што те спречува да ја прочиташ целата Библија?</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Претрае премногу време?</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Зошто да не?</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solidFill>
                  <a:schemeClr val="tx1"/>
                </a:solidFill>
              </a:rPr>
              <a:t>Дали е премногу застрашувачко?  Голема и тешка книга за читање?</a:t>
            </a:r>
            <a:endParaRPr lang="en-US" sz="11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WBP има БЕСПЛАТНИ програми за читање на Библијата кои поддржуваат секое време од 5 минути до 60 минути дневно или било кој број денови во неделата.</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WBP нуди БЕСПЛАТНИ планови во лесни за читање преводи.  Дури и најголемите задачи стануваат изводливи кога се поделени на мали, лесни за управување чекори.</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1696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Дали планот за читање ја направи задачата полесна?</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Дали прилагоден план за читање би ја направил задачата полесна?</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Во WBP веруваме дека читањето на Библијата носи огромна корист во нашите животи.</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Кој план го користеше?  WBP има огромен избор од кој може да се избори.</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Обидете се со БЕСПЛАТЕН план на WBP</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84880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WBP нуди БЕСПЛАТНИ планови со повеќе теми како Chronological, M'Cheyne и слично, за да додаде разновидност</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Премногу е здодевно?</a:t>
            </a:r>
            <a:endParaRPr lang="en-US" sz="12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Ако сте се обиделе и не успеале да ја прочитате Библијата, посетете нè на </a:t>
            </a:r>
            <a:r>
              <a:rPr lang="ru-RU" sz="1200" u="sng" dirty="0">
                <a:solidFill>
                  <a:srgbClr val="0070C0"/>
                </a:solidFill>
              </a:rPr>
              <a:t>https://worldbibleplans.com</a:t>
            </a:r>
            <a:r>
              <a:rPr lang="en-US" sz="1200" u="sng" dirty="0">
                <a:solidFill>
                  <a:srgbClr val="0070C0"/>
                </a:solidFill>
              </a:rPr>
              <a:t>/languages/</a:t>
            </a:r>
            <a:r>
              <a:rPr lang="en-US" sz="1200" u="sng">
                <a:solidFill>
                  <a:srgbClr val="0070C0"/>
                </a:solidFill>
              </a:rPr>
              <a:t>macedonian</a:t>
            </a:r>
            <a:r>
              <a:rPr lang="en-US" sz="1200" u="sng" dirty="0">
                <a:solidFill>
                  <a:srgbClr val="0070C0"/>
                </a:solidFill>
              </a:rPr>
              <a:t>/index.html</a:t>
            </a:r>
            <a:r>
              <a:rPr lang="ru-RU" sz="1200" dirty="0">
                <a:solidFill>
                  <a:schemeClr val="tx1"/>
                </a:solidFill>
              </a:rPr>
              <a:t> и составете БЕСПЛАТЕН прилагоден план за читање на Библијата.  Изберете од различни јазици, преводи, временски обврски, теми и формати на е-книги.  Толку е едноставно.  Направете план, WBP го создава, и за помалку од 1 ден добивате линк за симнување на вашиот прилагоден БЕСПЛАТЕН план за читање на Библијата со или без свети писма.  Спомнавме ли дека сè е БЕСПЛАТНО!</a:t>
            </a:r>
            <a:endParaRPr lang="en-US" sz="12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408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Плановите со писма се премногу скапи?</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9807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r>
              <a:rPr lang="az-Cyrl-AZ" dirty="0"/>
              <a:t>Теми</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0000" lnSpcReduction="20000"/>
          </a:bodyPr>
          <a:lstStyle/>
          <a:p>
            <a:r>
              <a:rPr lang="ru-RU" sz="2400" dirty="0"/>
              <a:t>Темите нудат различни начини за читање на светите писма</a:t>
            </a:r>
            <a:endParaRPr lang="en-US" sz="2400" dirty="0"/>
          </a:p>
          <a:p>
            <a:pPr lvl="1"/>
            <a:r>
              <a:rPr lang="ru-RU" sz="2200" dirty="0"/>
              <a:t>Некои теми обезбедуваат редослед на читање</a:t>
            </a:r>
            <a:endParaRPr lang="en-US" sz="2200" dirty="0"/>
          </a:p>
          <a:p>
            <a:pPr lvl="2"/>
            <a:r>
              <a:rPr lang="az-Cyrl-AZ" sz="2000" dirty="0"/>
              <a:t>Примери:</a:t>
            </a:r>
            <a:endParaRPr lang="en-US" sz="2000" dirty="0"/>
          </a:p>
          <a:p>
            <a:pPr lvl="3"/>
            <a:r>
              <a:rPr lang="az-Cyrl-AZ" sz="1800" dirty="0"/>
              <a:t>Право (Постанок до Откровение)</a:t>
            </a:r>
            <a:endParaRPr lang="en-US" sz="1800" dirty="0"/>
          </a:p>
          <a:p>
            <a:pPr lvl="3"/>
            <a:r>
              <a:rPr lang="az-Cyrl-AZ" sz="1800" dirty="0"/>
              <a:t>Хронолошки редослед</a:t>
            </a:r>
            <a:endParaRPr lang="en-US" sz="1600" dirty="0"/>
          </a:p>
          <a:p>
            <a:pPr lvl="1"/>
            <a:r>
              <a:rPr lang="ru-RU" sz="2200" dirty="0"/>
              <a:t>Други теми ве држат фокусирани на една идеја или ги претставуваат писмата на некој значаен начин</a:t>
            </a:r>
            <a:endParaRPr lang="en-US" sz="2200" dirty="0"/>
          </a:p>
          <a:p>
            <a:pPr lvl="2"/>
            <a:r>
              <a:rPr lang="az-Cyrl-AZ" sz="2000" dirty="0"/>
              <a:t>Примери:</a:t>
            </a:r>
            <a:endParaRPr lang="en-US" sz="2200" dirty="0"/>
          </a:p>
          <a:p>
            <a:pPr lvl="3"/>
            <a:r>
              <a:rPr lang="az-Cyrl-AZ" sz="1800" dirty="0"/>
              <a:t>Жанровски базиран</a:t>
            </a:r>
            <a:endParaRPr lang="en-US" sz="1800" dirty="0"/>
          </a:p>
          <a:p>
            <a:pPr lvl="3"/>
            <a:r>
              <a:rPr lang="az-Cyrl-AZ" sz="1800" dirty="0"/>
              <a:t>М'Чејн</a:t>
            </a:r>
            <a:endParaRPr lang="en-US" sz="1800" dirty="0"/>
          </a:p>
          <a:p>
            <a:pPr lvl="1"/>
            <a:r>
              <a:rPr lang="ru-RU" sz="2200" dirty="0"/>
              <a:t>Некои теми ве тераат да се фокусирате на една книга или избор на книги</a:t>
            </a:r>
            <a:endParaRPr lang="en-US" sz="2200" dirty="0"/>
          </a:p>
          <a:p>
            <a:pPr lvl="2"/>
            <a:r>
              <a:rPr lang="az-Cyrl-AZ" sz="2000" dirty="0"/>
              <a:t>Примери:</a:t>
            </a:r>
            <a:endParaRPr lang="en-US" sz="2000" dirty="0"/>
          </a:p>
          <a:p>
            <a:pPr lvl="3"/>
            <a:r>
              <a:rPr lang="ru-RU" sz="1800" dirty="0"/>
              <a:t>1 Длабинско истражување на книгата</a:t>
            </a:r>
            <a:endParaRPr lang="en-US" sz="1800" dirty="0"/>
          </a:p>
          <a:p>
            <a:pPr lvl="3"/>
            <a:r>
              <a:rPr lang="az-Cyrl-AZ" sz="1800" dirty="0"/>
              <a:t>Апостоли и Павле</a:t>
            </a:r>
            <a:endParaRPr lang="en-US" sz="1800" dirty="0"/>
          </a:p>
          <a:p>
            <a:pPr lvl="2"/>
            <a:endParaRPr lang="en-US" sz="2000" dirty="0"/>
          </a:p>
          <a:p>
            <a:pPr marL="0" indent="0">
              <a:buNone/>
            </a:pPr>
            <a:r>
              <a:rPr lang="ru-RU" sz="2400" dirty="0"/>
              <a:t>Сите теми се детално објаснети на страницата Планови за читање, пристапена преку менито</a:t>
            </a:r>
            <a:endParaRPr lang="en-US" sz="2400" dirty="0"/>
          </a:p>
          <a:p>
            <a:pPr marL="0" indent="0">
              <a:buNone/>
            </a:pPr>
            <a:endParaRPr lang="en-US" sz="2400" dirty="0"/>
          </a:p>
          <a:p>
            <a:pPr marL="0" indent="0">
              <a:buNone/>
            </a:pPr>
            <a:r>
              <a:rPr lang="ru-RU" sz="2400" dirty="0"/>
              <a:t>Откријте ја темата што најмногу ви одговара</a:t>
            </a:r>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Темите продолжија</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fontScale="92500"/>
          </a:bodyPr>
          <a:lstStyle/>
          <a:p>
            <a:r>
              <a:rPr lang="ru-RU" dirty="0"/>
              <a:t>Темите се поделени во четири групи според флексибилноста на времетраењето (времетраењето на читањето) и фреквенцијата (колку дена во неделата читате).</a:t>
            </a:r>
            <a:endParaRPr lang="en-US" dirty="0"/>
          </a:p>
          <a:p>
            <a:pPr lvl="1"/>
            <a:r>
              <a:rPr lang="ru-RU" dirty="0"/>
              <a:t>Група 1 - За оваа прва група, можете да изберете време (30 дена, 12 месеци, итн.) или 1-6 поглавја дневно за читање</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498232"/>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b="1" dirty="0"/>
              <a:t>Коментарите се достапни само со оваа група теми и само ако изберете времетраење на поглавјето.</a:t>
            </a:r>
            <a:endParaRPr lang="en-US" sz="2000" dirty="0"/>
          </a:p>
          <a:p>
            <a:pPr lvl="1"/>
            <a:endParaRPr lang="en-US" dirty="0"/>
          </a:p>
        </p:txBody>
      </p:sp>
      <p:pic>
        <p:nvPicPr>
          <p:cNvPr id="7" name="Picture 6">
            <a:extLst>
              <a:ext uri="{FF2B5EF4-FFF2-40B4-BE49-F238E27FC236}">
                <a16:creationId xmlns:a16="http://schemas.microsoft.com/office/drawing/2014/main" id="{1DA591BD-FFFF-4451-879D-F90105534169}"/>
              </a:ext>
            </a:extLst>
          </p:cNvPr>
          <p:cNvPicPr>
            <a:picLocks noChangeAspect="1"/>
          </p:cNvPicPr>
          <p:nvPr/>
        </p:nvPicPr>
        <p:blipFill rotWithShape="1">
          <a:blip r:embed="rId2"/>
          <a:srcRect t="8275" r="45158" b="10743"/>
          <a:stretch/>
        </p:blipFill>
        <p:spPr>
          <a:xfrm>
            <a:off x="2286002" y="2403231"/>
            <a:ext cx="3482500" cy="3640914"/>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Темите продолжија</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078869"/>
          </a:xfrm>
        </p:spPr>
        <p:txBody>
          <a:bodyPr>
            <a:normAutofit/>
          </a:bodyPr>
          <a:lstStyle/>
          <a:p>
            <a:r>
              <a:rPr lang="ru-RU" dirty="0"/>
              <a:t>Група 2 - За втората група, дозволени се само времетраење (30 дена, 12 месеци, итн.)</a:t>
            </a:r>
            <a:r>
              <a:rPr lang="en-US" dirty="0"/>
              <a:t>.</a:t>
            </a:r>
          </a:p>
          <a:p>
            <a:pPr lvl="1"/>
            <a:r>
              <a:rPr lang="ru-RU" dirty="0"/>
              <a:t>Траењето на поглавјата ќе биде засивено и неизбирано.</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b="1" dirty="0"/>
              <a:t>Коментари не се достапни со оваа група</a:t>
            </a: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C6274E67-F8F6-4FAA-A3A9-C1FF9E808A26}"/>
              </a:ext>
            </a:extLst>
          </p:cNvPr>
          <p:cNvPicPr>
            <a:picLocks noChangeAspect="1"/>
          </p:cNvPicPr>
          <p:nvPr/>
        </p:nvPicPr>
        <p:blipFill rotWithShape="1">
          <a:blip r:embed="rId2"/>
          <a:srcRect r="33691" b="25860"/>
          <a:stretch/>
        </p:blipFill>
        <p:spPr>
          <a:xfrm>
            <a:off x="2359456" y="2195613"/>
            <a:ext cx="5011975" cy="3967673"/>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Темите продолжија</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ru-RU" dirty="0"/>
              <a:t>Група 3 - За третата група, достапни се само 1-6 поглавја</a:t>
            </a:r>
            <a:r>
              <a:rPr lang="en-US" dirty="0"/>
              <a:t>.</a:t>
            </a:r>
          </a:p>
          <a:p>
            <a:pPr lvl="1"/>
            <a:r>
              <a:rPr lang="ru-RU" dirty="0"/>
              <a:t>Временските траења ќе бидат сиви и неизбирачки.</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b="1" dirty="0"/>
              <a:t>Коментари не се достапни со оваа група</a:t>
            </a: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ABB44BA1-CD0D-4035-95DC-D734E08D9FB2}"/>
              </a:ext>
            </a:extLst>
          </p:cNvPr>
          <p:cNvPicPr>
            <a:picLocks noChangeAspect="1"/>
          </p:cNvPicPr>
          <p:nvPr/>
        </p:nvPicPr>
        <p:blipFill rotWithShape="1">
          <a:blip r:embed="rId2"/>
          <a:srcRect l="17553" t="53043" r="34096" b="30054"/>
          <a:stretch/>
        </p:blipFill>
        <p:spPr>
          <a:xfrm>
            <a:off x="2091445" y="2033079"/>
            <a:ext cx="8800619" cy="1653703"/>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Темите продолжија</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92500" lnSpcReduction="20000"/>
          </a:bodyPr>
          <a:lstStyle/>
          <a:p>
            <a:r>
              <a:rPr lang="ru-RU" dirty="0"/>
              <a:t>Група 4 - Четвртата и последната група имаат однапред утврдени траења и фреквенции</a:t>
            </a:r>
            <a:r>
              <a:rPr lang="en-US" dirty="0"/>
              <a:t>.</a:t>
            </a:r>
          </a:p>
          <a:p>
            <a:pPr lvl="1"/>
            <a:r>
              <a:rPr lang="ru-RU" dirty="0"/>
              <a:t>Овие теми имаат секојдневна фреквенција освен ако не е поинаку наведено</a:t>
            </a:r>
            <a:r>
              <a:rPr lang="en-US" dirty="0"/>
              <a:t>.</a:t>
            </a:r>
          </a:p>
          <a:p>
            <a:pPr lvl="1"/>
            <a:r>
              <a:rPr lang="ru-RU" dirty="0"/>
              <a:t>За овие теми, времетраењето и изборот на фреквенција ќе бидат засивени и неизбирачки</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ru-RU" b="1" dirty="0">
                <a:solidFill>
                  <a:prstClr val="black">
                    <a:lumMod val="75000"/>
                    <a:lumOff val="25000"/>
                  </a:prstClr>
                </a:solidFill>
              </a:rPr>
              <a:t>Коментари не се достапни со оваа група</a:t>
            </a: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7657261" y="3429000"/>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Ова е само делумен список</a:t>
            </a:r>
            <a:endParaRPr lang="en-US" dirty="0"/>
          </a:p>
        </p:txBody>
      </p:sp>
      <p:pic>
        <p:nvPicPr>
          <p:cNvPr id="7" name="Picture 6">
            <a:extLst>
              <a:ext uri="{FF2B5EF4-FFF2-40B4-BE49-F238E27FC236}">
                <a16:creationId xmlns:a16="http://schemas.microsoft.com/office/drawing/2014/main" id="{BF127AD5-4693-4D5E-8962-EA0A32CAA528}"/>
              </a:ext>
            </a:extLst>
          </p:cNvPr>
          <p:cNvPicPr>
            <a:picLocks noChangeAspect="1"/>
          </p:cNvPicPr>
          <p:nvPr/>
        </p:nvPicPr>
        <p:blipFill rotWithShape="1">
          <a:blip r:embed="rId2"/>
          <a:srcRect r="28558"/>
          <a:stretch/>
        </p:blipFill>
        <p:spPr>
          <a:xfrm>
            <a:off x="3134648" y="2227386"/>
            <a:ext cx="4054092" cy="4017782"/>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ru-RU" sz="2200" dirty="0"/>
              <a:t>Ако ја избравте темата 1 Книга Длабоко Нуркање, изберете книга. Во спротивно, оваа опција ќе биде заклучена</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92500" lnSpcReduction="20000"/>
          </a:bodyPr>
          <a:lstStyle/>
          <a:p>
            <a:r>
              <a:rPr lang="ru-RU" dirty="0"/>
              <a:t>Може да се избере само една книга</a:t>
            </a:r>
            <a:endParaRPr lang="en-US" dirty="0"/>
          </a:p>
          <a:p>
            <a:r>
              <a:rPr lang="ru-RU" dirty="0"/>
              <a:t>Достапните книги зависат од вашата верзија</a:t>
            </a:r>
            <a:endParaRPr lang="en-US" dirty="0"/>
          </a:p>
          <a:p>
            <a:pPr lvl="1"/>
            <a:r>
              <a:rPr lang="ru-RU" dirty="0"/>
              <a:t>Екранот не е доволно паметен да знае кои книги се достапни во секоја верзија.</a:t>
            </a:r>
            <a:r>
              <a:rPr lang="en-US" dirty="0"/>
              <a:t>  </a:t>
            </a:r>
          </a:p>
          <a:p>
            <a:pPr lvl="1"/>
            <a:r>
              <a:rPr lang="ru-RU" dirty="0"/>
              <a:t>На вас е да изберете книга што ќе биде достапна во верзијата што ја избирате</a:t>
            </a:r>
            <a:endParaRPr lang="en-US" dirty="0"/>
          </a:p>
          <a:p>
            <a:pPr lvl="2"/>
            <a:r>
              <a:rPr lang="ru-RU" dirty="0"/>
              <a:t>На пример, ако изберете верзија што е само од Новиот Завет, не избирајте Битие тука</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ru-RU" dirty="0"/>
              <a:t>Апокрифните книги не се вклучени во листата. Само од Битие до Откровение</a:t>
            </a:r>
            <a:endParaRPr lang="en-US" dirty="0"/>
          </a:p>
        </p:txBody>
      </p:sp>
      <p:pic>
        <p:nvPicPr>
          <p:cNvPr id="7" name="Picture 6">
            <a:extLst>
              <a:ext uri="{FF2B5EF4-FFF2-40B4-BE49-F238E27FC236}">
                <a16:creationId xmlns:a16="http://schemas.microsoft.com/office/drawing/2014/main" id="{A977BC8C-DD81-4E0C-8768-47DE69EA6A03}"/>
              </a:ext>
            </a:extLst>
          </p:cNvPr>
          <p:cNvPicPr>
            <a:picLocks noChangeAspect="1"/>
          </p:cNvPicPr>
          <p:nvPr/>
        </p:nvPicPr>
        <p:blipFill rotWithShape="1">
          <a:blip r:embed="rId2"/>
          <a:srcRect l="50824" t="29738" r="18378" b="28996"/>
          <a:stretch/>
        </p:blipFill>
        <p:spPr>
          <a:xfrm>
            <a:off x="2589212" y="1089499"/>
            <a:ext cx="4646322" cy="3346315"/>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az-Cyrl-AZ" sz="3200" dirty="0"/>
              <a:t>Вклучи Писма</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lnSpcReduction="10000"/>
          </a:bodyPr>
          <a:lstStyle/>
          <a:p>
            <a:r>
              <a:rPr lang="ru-RU" dirty="0"/>
              <a:t>Овој избор е достапен само за верзии без авторски права</a:t>
            </a:r>
            <a:endParaRPr lang="en-US" dirty="0"/>
          </a:p>
          <a:p>
            <a:r>
              <a:rPr lang="az-Cyrl-AZ" dirty="0"/>
              <a:t>Изберете помеѓу</a:t>
            </a:r>
            <a:endParaRPr lang="en-US" dirty="0"/>
          </a:p>
          <a:p>
            <a:pPr lvl="1"/>
            <a:r>
              <a:rPr lang="ru-RU" dirty="0"/>
              <a:t>Да. Обезбедете Свети Писма – Вклучете ги писмата во вашиот план за читање</a:t>
            </a:r>
            <a:endParaRPr lang="en-US" dirty="0"/>
          </a:p>
          <a:p>
            <a:pPr lvl="1"/>
            <a:r>
              <a:rPr lang="ru-RU" dirty="0"/>
              <a:t>Не. Обезбедете само водич – Не вклучувајте ги писмата</a:t>
            </a:r>
            <a:endParaRPr lang="en-US" dirty="0"/>
          </a:p>
          <a:p>
            <a:pPr lvl="2"/>
            <a:r>
              <a:rPr lang="ru-RU" dirty="0"/>
              <a:t>Оваа опција ги вклучува само дневните наслови (достапни во pdf формат на графикони)</a:t>
            </a:r>
            <a:endParaRPr lang="en-US" dirty="0"/>
          </a:p>
          <a:p>
            <a:pPr lvl="2"/>
            <a:r>
              <a:rPr lang="ru-RU" dirty="0"/>
              <a:t>Оваа опција е за оние кои сакаат да користат сопствена хартиена верзија на Библијата или за библиски верзии под актуелно авторско право</a:t>
            </a:r>
            <a:endParaRPr lang="en-US" dirty="0"/>
          </a:p>
        </p:txBody>
      </p:sp>
      <p:pic>
        <p:nvPicPr>
          <p:cNvPr id="6" name="Picture 5">
            <a:extLst>
              <a:ext uri="{FF2B5EF4-FFF2-40B4-BE49-F238E27FC236}">
                <a16:creationId xmlns:a16="http://schemas.microsoft.com/office/drawing/2014/main" id="{92AD6CFD-5913-446D-93EA-599951A3913B}"/>
              </a:ext>
            </a:extLst>
          </p:cNvPr>
          <p:cNvPicPr>
            <a:picLocks noChangeAspect="1"/>
          </p:cNvPicPr>
          <p:nvPr/>
        </p:nvPicPr>
        <p:blipFill rotWithShape="1">
          <a:blip r:embed="rId2"/>
          <a:srcRect l="17474" t="30629" r="57393" b="51261"/>
          <a:stretch/>
        </p:blipFill>
        <p:spPr>
          <a:xfrm>
            <a:off x="2752926" y="844062"/>
            <a:ext cx="5481189" cy="2122874"/>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ru-RU" sz="2000" dirty="0"/>
              <a:t>Опционално може да се вклучат вкрстени референци</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r>
              <a:rPr lang="ru-RU" altLang="en-US" dirty="0">
                <a:solidFill>
                  <a:srgbClr val="676768"/>
                </a:solidFill>
                <a:latin typeface="Poppins" panose="00000500000000000000" pitchFamily="2" charset="0"/>
                <a:cs typeface="Poppins" panose="00000500000000000000" pitchFamily="2" charset="0"/>
              </a:rPr>
              <a:t>Изберете помеѓу кратенки и библиски крсто-референци</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ru-RU" altLang="en-US" dirty="0">
                <a:solidFill>
                  <a:srgbClr val="676768"/>
                </a:solidFill>
                <a:latin typeface="Poppins" panose="00000500000000000000" pitchFamily="2" charset="0"/>
                <a:cs typeface="Poppins" panose="00000500000000000000" pitchFamily="2" charset="0"/>
              </a:rPr>
              <a:t>За целосен стиховен текст, WBP нуди референци од Новиот завет за стихови од Стариот завет и обратно.</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ru-RU" altLang="en-US" dirty="0">
                <a:solidFill>
                  <a:srgbClr val="676768"/>
                </a:solidFill>
                <a:latin typeface="Poppins" panose="00000500000000000000" pitchFamily="2" charset="0"/>
                <a:cs typeface="Poppins" panose="00000500000000000000" pitchFamily="2" charset="0"/>
              </a:rPr>
              <a:t>За кратенки, WBP нуди сите крстосани референци или референци од Новиот завет за стихови од Стариот завет и обратно.</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ru-RU" altLang="en-US" dirty="0">
                <a:solidFill>
                  <a:srgbClr val="676768"/>
                </a:solidFill>
                <a:latin typeface="Poppins" panose="00000500000000000000" pitchFamily="2" charset="0"/>
                <a:cs typeface="Poppins" panose="00000500000000000000" pitchFamily="2" charset="0"/>
              </a:rPr>
              <a:t>Крос-референци не се достапни за верзии заштитени со авторски права.</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ru-RU" altLang="en-US" dirty="0">
                <a:solidFill>
                  <a:srgbClr val="676768"/>
                </a:solidFill>
                <a:latin typeface="Poppins" panose="00000500000000000000" pitchFamily="2" charset="0"/>
                <a:cs typeface="Poppins" panose="00000500000000000000" pitchFamily="2" charset="0"/>
              </a:rPr>
              <a:t>Вклучете ги Писмата мора да бидат Да.</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ru-RU" altLang="en-US" dirty="0">
                <a:solidFill>
                  <a:srgbClr val="676768"/>
                </a:solidFill>
                <a:latin typeface="Poppins" panose="00000500000000000000" pitchFamily="2" charset="0"/>
                <a:cs typeface="Poppins" panose="00000500000000000000" pitchFamily="2" charset="0"/>
              </a:rPr>
              <a:t>Ако одлучите да имате Cross References, изборот на параграф/стих ќе биде заклучен</a:t>
            </a:r>
            <a:endParaRPr lang="en-US" altLang="en-US" dirty="0">
              <a:solidFill>
                <a:srgbClr val="676768"/>
              </a:solidFill>
              <a:latin typeface="Poppins" panose="00000500000000000000" pitchFamily="2" charset="0"/>
              <a:cs typeface="Poppins" panose="00000500000000000000" pitchFamily="2" charset="0"/>
            </a:endParaRPr>
          </a:p>
          <a:p>
            <a:pPr lvl="1"/>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Only works with the </a:t>
            </a:r>
            <a:r>
              <a:rPr kumimoji="0" lang="en-US" altLang="en-US" b="0" i="0" u="sng" strike="noStrike" cap="none" normalizeH="0" baseline="0" dirty="0">
                <a:ln>
                  <a:noFill/>
                </a:ln>
                <a:solidFill>
                  <a:srgbClr val="676768"/>
                </a:solidFill>
                <a:effectLst/>
                <a:latin typeface="Poppins" panose="00000500000000000000" pitchFamily="2" charset="0"/>
                <a:cs typeface="Poppins" panose="00000500000000000000" pitchFamily="2" charset="0"/>
              </a:rPr>
              <a:t>verse</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format.</a:t>
            </a:r>
            <a:r>
              <a:rPr kumimoji="0" lang="en-US" altLang="en-US" sz="850" b="0" i="0" u="none" strike="noStrike" cap="none" normalizeH="0" baseline="0" dirty="0">
                <a:ln>
                  <a:noFill/>
                </a:ln>
                <a:solidFill>
                  <a:schemeClr val="tx1"/>
                </a:solidFill>
                <a:effectLst/>
              </a:rPr>
              <a:t> </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600164"/>
          </a:xfrm>
          <a:prstGeom prst="rect">
            <a:avLst/>
          </a:prstGeom>
          <a:noFill/>
        </p:spPr>
        <p:txBody>
          <a:bodyPr wrap="square" rtlCol="0">
            <a:spAutoFit/>
          </a:bodyPr>
          <a:lstStyle/>
          <a:p>
            <a:r>
              <a:rPr lang="ru-RU" sz="1100" dirty="0"/>
              <a:t>Google AI - Библиската крстосана референца е белешка која го насочува читателот кон друг стих или пасус од Библијата со поврзана тема, збор или идеја, помагајќи да се поврзат различни делови од писмото и да се подобри разбирањето. Овие референци поврзуваат поврзани концепти, пророштва и настани, овозможувајќи еден пасус да осветли друг.</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Погледнете ги следните страници за примери</a:t>
            </a:r>
            <a:endParaRPr lang="en-US" dirty="0"/>
          </a:p>
        </p:txBody>
      </p:sp>
      <p:pic>
        <p:nvPicPr>
          <p:cNvPr id="6" name="Picture 5">
            <a:extLst>
              <a:ext uri="{FF2B5EF4-FFF2-40B4-BE49-F238E27FC236}">
                <a16:creationId xmlns:a16="http://schemas.microsoft.com/office/drawing/2014/main" id="{C1308FE1-5D55-49CE-AC05-A75385EA08A4}"/>
              </a:ext>
            </a:extLst>
          </p:cNvPr>
          <p:cNvPicPr>
            <a:picLocks noChangeAspect="1"/>
          </p:cNvPicPr>
          <p:nvPr/>
        </p:nvPicPr>
        <p:blipFill rotWithShape="1">
          <a:blip r:embed="rId2"/>
          <a:srcRect l="39415" t="29338" r="40638" b="26176"/>
          <a:stretch/>
        </p:blipFill>
        <p:spPr>
          <a:xfrm>
            <a:off x="3190674" y="685428"/>
            <a:ext cx="2431915" cy="2915305"/>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7136175" cy="577675"/>
          </a:xfrm>
        </p:spPr>
        <p:txBody>
          <a:bodyPr>
            <a:normAutofit fontScale="90000"/>
          </a:bodyPr>
          <a:lstStyle/>
          <a:p>
            <a:r>
              <a:rPr lang="ru-RU" sz="2000" dirty="0"/>
              <a:t>Вклучи крстосана референца – Примери за кратенки</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Пример 2 – Кратенка само за спротивен Завет. Во овој пример, има само референци од Стариот завет</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Пример 1 – Сите кратенки. Во овој пример има референци од Стариот и Новиот завет</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7252344" cy="577675"/>
          </a:xfrm>
        </p:spPr>
        <p:txBody>
          <a:bodyPr>
            <a:normAutofit fontScale="90000"/>
          </a:bodyPr>
          <a:lstStyle/>
          <a:p>
            <a:r>
              <a:rPr lang="ru-RU" sz="2000" dirty="0"/>
              <a:t>Вклучи вкрстена референца – Цели текстуални примери</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Пример 4 – Целосни референци на стихови. Во овој пример, постојат само референци од Стариот завет во стиховен формат</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Пример 3 – Прекрстени референци на цели стихови. Во овој пример, постојат само референци од Стариот завет во формат на пасус</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en-US" dirty="0" err="1"/>
              <a:t>Добредојдовте</a:t>
            </a:r>
            <a:r>
              <a:rPr lang="en-US" dirty="0"/>
              <a:t> </a:t>
            </a:r>
            <a:r>
              <a:rPr lang="en-US" dirty="0" err="1"/>
              <a:t>во</a:t>
            </a:r>
            <a:r>
              <a:rPr lang="en-US" dirty="0"/>
              <a:t> World Bible Plans</a:t>
            </a:r>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ru-RU" dirty="0"/>
              <a:t>Едноставни за следење чекор по чекор инструкции, во формат на слајд, за да го направите вашиот прилагоден план за читање на Библијата.</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A21C78D-E0B2-4335-9AF2-2E18C4F99561}"/>
              </a:ext>
            </a:extLst>
          </p:cNvPr>
          <p:cNvPicPr>
            <a:picLocks noChangeAspect="1"/>
          </p:cNvPicPr>
          <p:nvPr/>
        </p:nvPicPr>
        <p:blipFill rotWithShape="1">
          <a:blip r:embed="rId2"/>
          <a:srcRect l="61596" t="24097" r="18378" b="5542"/>
          <a:stretch/>
        </p:blipFill>
        <p:spPr>
          <a:xfrm>
            <a:off x="8540883" y="860576"/>
            <a:ext cx="2859809" cy="5400596"/>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az-Cyrl-AZ" sz="3200" dirty="0"/>
              <a:t>Времетраење на читање</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lnSpcReduction="10000"/>
          </a:bodyPr>
          <a:lstStyle/>
          <a:p>
            <a:r>
              <a:rPr lang="ru-RU" dirty="0"/>
              <a:t>Изберете помеѓу времетраење и траење на поглавја</a:t>
            </a:r>
            <a:endParaRPr lang="en-US" dirty="0"/>
          </a:p>
          <a:p>
            <a:pPr lvl="1"/>
            <a:r>
              <a:rPr lang="ru-RU" dirty="0"/>
              <a:t>Изберете од само 30 дена до до 3 години.</a:t>
            </a:r>
            <a:endParaRPr lang="en-US" dirty="0"/>
          </a:p>
          <a:p>
            <a:pPr lvl="1"/>
            <a:r>
              <a:rPr lang="ru-RU" dirty="0"/>
              <a:t>Или избери од 1-6 поглавја дневно</a:t>
            </a:r>
            <a:endParaRPr lang="en-US" dirty="0"/>
          </a:p>
          <a:p>
            <a:pPr lvl="2"/>
            <a:r>
              <a:rPr lang="ru-RU" dirty="0"/>
              <a:t>Времетраењето на поглавјата зависи од преводот што го избирате. Во просечната Библија со 66 книги има 1189 поглавја</a:t>
            </a:r>
            <a:endParaRPr lang="en-US" dirty="0"/>
          </a:p>
          <a:p>
            <a:pPr lvl="3"/>
            <a:r>
              <a:rPr lang="ru-RU" dirty="0"/>
              <a:t>1 поглавје дневно = 1189 дена = 3,27 години (3 години, 3 месеци)</a:t>
            </a:r>
            <a:endParaRPr lang="en-US" dirty="0"/>
          </a:p>
          <a:p>
            <a:pPr lvl="3"/>
            <a:r>
              <a:rPr lang="ru-RU" dirty="0"/>
              <a:t>2 поглавја дневно = 595 дена = 1.63 години (1 година, 7 1/2 месеци)</a:t>
            </a:r>
            <a:endParaRPr lang="en-US" dirty="0"/>
          </a:p>
          <a:p>
            <a:pPr lvl="3"/>
            <a:r>
              <a:rPr lang="ru-RU" dirty="0"/>
              <a:t>3 поглавја дневно = 396 дена = 1.1 година (1 година, 1 месец)</a:t>
            </a:r>
            <a:endParaRPr lang="en-US" dirty="0"/>
          </a:p>
          <a:p>
            <a:pPr lvl="3"/>
            <a:r>
              <a:rPr lang="ru-RU" dirty="0"/>
              <a:t>4 поглавја дневно = 297 дена = 0.81 години (10 месеци)</a:t>
            </a:r>
            <a:endParaRPr lang="en-US" dirty="0"/>
          </a:p>
          <a:p>
            <a:pPr lvl="3"/>
            <a:r>
              <a:rPr lang="ru-RU" dirty="0"/>
              <a:t>5 поглавја дневно = 237 дена = 0,65 години (8 месеци)</a:t>
            </a:r>
            <a:endParaRPr lang="en-US" dirty="0"/>
          </a:p>
          <a:p>
            <a:pPr lvl="3"/>
            <a:r>
              <a:rPr lang="ru-RU" dirty="0"/>
              <a:t>6 поглавја дневно = 198 дена = 0.54 години (6 1/2 месеци)</a:t>
            </a:r>
            <a:r>
              <a:rPr lang="en-US" dirty="0"/>
              <a:t> </a:t>
            </a:r>
          </a:p>
          <a:p>
            <a:pPr lvl="1"/>
            <a:r>
              <a:rPr lang="ru-RU" dirty="0"/>
              <a:t>Или изберете Custom ако сакате сами да го изберете датумот на почеток и крај</a:t>
            </a:r>
            <a:endParaRPr lang="en-US" dirty="0"/>
          </a:p>
          <a:p>
            <a:pPr lvl="1"/>
            <a:endParaRPr lang="en-US" b="1" dirty="0"/>
          </a:p>
          <a:p>
            <a:pPr lvl="1"/>
            <a:r>
              <a:rPr lang="ru-RU" b="1" dirty="0"/>
              <a:t>Коментарите се достапни само со должината на поглавјата</a:t>
            </a:r>
            <a:endParaRPr lang="en-US" b="1" dirty="0"/>
          </a:p>
          <a:p>
            <a:pPr lvl="1"/>
            <a:r>
              <a:rPr lang="ru-RU" b="1" dirty="0"/>
              <a:t>Можните избори на времетраење зависат од темата што ја избирате</a:t>
            </a:r>
            <a:endParaRPr lang="en-US" b="1" dirty="0"/>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422204" y="4220308"/>
            <a:ext cx="1299765" cy="46842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az-Cyrl-AZ" dirty="0"/>
              <a:t>Изберете фреквенција на читање</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az-Cyrl-AZ" dirty="0"/>
              <a:t>Изберете од</a:t>
            </a:r>
            <a:r>
              <a:rPr lang="en-US" dirty="0"/>
              <a:t>:</a:t>
            </a:r>
          </a:p>
          <a:p>
            <a:pPr lvl="1"/>
            <a:r>
              <a:rPr lang="az-Cyrl-AZ" dirty="0"/>
              <a:t>Секој ден</a:t>
            </a:r>
            <a:endParaRPr lang="en-US" dirty="0"/>
          </a:p>
          <a:p>
            <a:pPr lvl="1"/>
            <a:r>
              <a:rPr lang="az-Cyrl-AZ" dirty="0"/>
              <a:t>Секој втор ден</a:t>
            </a:r>
            <a:endParaRPr lang="en-US" dirty="0"/>
          </a:p>
          <a:p>
            <a:pPr lvl="1"/>
            <a:r>
              <a:rPr lang="az-Cyrl-AZ" dirty="0"/>
              <a:t>1-6 дена во неделата</a:t>
            </a:r>
            <a:endParaRPr lang="en-US" dirty="0"/>
          </a:p>
          <a:p>
            <a:pPr lvl="2"/>
            <a:r>
              <a:rPr lang="ru-RU" dirty="0"/>
              <a:t>Овие ќе бидат последователни денови</a:t>
            </a:r>
            <a:endParaRPr lang="en-US" dirty="0"/>
          </a:p>
          <a:p>
            <a:pPr lvl="3"/>
            <a:r>
              <a:rPr lang="ru-RU" dirty="0"/>
              <a:t>Ако изберете 3 дена во неделата, ќе читате три дена по ред и ќе имате 4 слободни дена</a:t>
            </a:r>
            <a:endParaRPr lang="en-US" dirty="0"/>
          </a:p>
        </p:txBody>
      </p:sp>
      <p:pic>
        <p:nvPicPr>
          <p:cNvPr id="6" name="Picture 5">
            <a:extLst>
              <a:ext uri="{FF2B5EF4-FFF2-40B4-BE49-F238E27FC236}">
                <a16:creationId xmlns:a16="http://schemas.microsoft.com/office/drawing/2014/main" id="{B6E5F191-D1FC-46D0-AEA4-A9E1E1DE1CDC}"/>
              </a:ext>
            </a:extLst>
          </p:cNvPr>
          <p:cNvPicPr>
            <a:picLocks noChangeAspect="1"/>
          </p:cNvPicPr>
          <p:nvPr/>
        </p:nvPicPr>
        <p:blipFill rotWithShape="1">
          <a:blip r:embed="rId2"/>
          <a:srcRect l="17793" t="24246" r="51489" b="38644"/>
          <a:stretch/>
        </p:blipFill>
        <p:spPr>
          <a:xfrm>
            <a:off x="2928025" y="1148861"/>
            <a:ext cx="4572001" cy="2968833"/>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az-Cyrl-AZ" dirty="0"/>
              <a:t>Избрани читања по ден</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az-Cyrl-AZ" dirty="0"/>
              <a:t>Изберете од:</a:t>
            </a:r>
            <a:endParaRPr lang="en-US" dirty="0"/>
          </a:p>
          <a:p>
            <a:pPr lvl="1"/>
            <a:r>
              <a:rPr lang="ru-RU" dirty="0"/>
              <a:t>Еднаш дневно (наутро или попладне)</a:t>
            </a:r>
            <a:endParaRPr lang="en-US" dirty="0"/>
          </a:p>
          <a:p>
            <a:pPr lvl="1"/>
            <a:r>
              <a:rPr lang="ru-RU" dirty="0"/>
              <a:t>Двапати дневно (наутро и попладне)</a:t>
            </a:r>
            <a:endParaRPr lang="en-US" dirty="0"/>
          </a:p>
          <a:p>
            <a:pPr lvl="2"/>
            <a:r>
              <a:rPr lang="ru-RU" dirty="0"/>
              <a:t>Дневните мерења ќе бидат рамномерно поделени помеѓу наутро и попладне</a:t>
            </a:r>
            <a:endParaRPr lang="en-US" dirty="0"/>
          </a:p>
          <a:p>
            <a:pPr lvl="2"/>
            <a:endParaRPr lang="en-US" dirty="0"/>
          </a:p>
        </p:txBody>
      </p:sp>
      <p:pic>
        <p:nvPicPr>
          <p:cNvPr id="5" name="Picture 4">
            <a:extLst>
              <a:ext uri="{FF2B5EF4-FFF2-40B4-BE49-F238E27FC236}">
                <a16:creationId xmlns:a16="http://schemas.microsoft.com/office/drawing/2014/main" id="{31046DD2-33AE-40A3-8B82-520D1EE1264E}"/>
              </a:ext>
            </a:extLst>
          </p:cNvPr>
          <p:cNvPicPr>
            <a:picLocks noChangeAspect="1"/>
          </p:cNvPicPr>
          <p:nvPr/>
        </p:nvPicPr>
        <p:blipFill rotWithShape="1">
          <a:blip r:embed="rId2"/>
          <a:srcRect l="50000" t="24097" r="18298" b="56457"/>
          <a:stretch/>
        </p:blipFill>
        <p:spPr>
          <a:xfrm>
            <a:off x="2589212" y="1410509"/>
            <a:ext cx="6992623" cy="2305457"/>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ru-RU" sz="3000" dirty="0"/>
              <a:t>Изберете формат на параграф или стих</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normAutofit fontScale="92500"/>
          </a:bodyPr>
          <a:lstStyle/>
          <a:p>
            <a:r>
              <a:rPr lang="az-Cyrl-AZ" dirty="0"/>
              <a:t>Пример од параграф</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z-Cyrl-AZ" dirty="0"/>
              <a:t>Пример од стихови</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Ако одлучите да имате вкрстени референци, автоматски ќе се избере форматот на стихот</a:t>
            </a:r>
            <a:endParaRPr lang="en-US" dirty="0"/>
          </a:p>
        </p:txBody>
      </p:sp>
      <p:pic>
        <p:nvPicPr>
          <p:cNvPr id="5" name="Picture 4">
            <a:extLst>
              <a:ext uri="{FF2B5EF4-FFF2-40B4-BE49-F238E27FC236}">
                <a16:creationId xmlns:a16="http://schemas.microsoft.com/office/drawing/2014/main" id="{18C449C9-710C-4B04-94E2-C8D3E9F529FA}"/>
              </a:ext>
            </a:extLst>
          </p:cNvPr>
          <p:cNvPicPr>
            <a:picLocks noChangeAspect="1"/>
          </p:cNvPicPr>
          <p:nvPr/>
        </p:nvPicPr>
        <p:blipFill rotWithShape="1">
          <a:blip r:embed="rId4"/>
          <a:srcRect l="17633" t="33894" r="51688" b="46880"/>
          <a:stretch/>
        </p:blipFill>
        <p:spPr>
          <a:xfrm>
            <a:off x="3269391" y="843122"/>
            <a:ext cx="5987476" cy="2016810"/>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ru-RU" sz="2400" dirty="0"/>
              <a:t>Вклучете коментари - Изберете коментар по поглавје што ќе биде вклучен во вашиот план.</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ru-RU" sz="1200" dirty="0"/>
              <a:t>Коментарите по поглавје се достапни само со првата група теми и само ако изберете должина на поглавјето</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ru-RU" dirty="0"/>
              <a:t>Коментарите се групирани по азбучен ред според јазикот</a:t>
            </a:r>
            <a:endParaRPr lang="en-US" dirty="0"/>
          </a:p>
          <a:p>
            <a:r>
              <a:rPr lang="ru-RU" dirty="0"/>
              <a:t>Изберете од 155 коментари на 15 јазици</a:t>
            </a:r>
            <a:endParaRPr lang="en-US" dirty="0"/>
          </a:p>
          <a:p>
            <a:pPr lvl="1"/>
            <a:r>
              <a:rPr lang="ru-RU" dirty="0"/>
              <a:t>Ова е опционално. Ако не сакате коментар, оставете како Ниту</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ru-RU" dirty="0"/>
              <a:t>Изберете по ден, датум или и двете</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ru-RU" dirty="0"/>
              <a:t>По ден – Пример – Ден 1, Ден 2, итн.</a:t>
            </a:r>
            <a:endParaRPr lang="en-US" dirty="0"/>
          </a:p>
          <a:p>
            <a:r>
              <a:rPr lang="ru-RU" dirty="0"/>
              <a:t>По датум – Пример – 1 јануари, 2 јануари и слично.</a:t>
            </a:r>
            <a:endParaRPr lang="en-US" dirty="0"/>
          </a:p>
          <a:p>
            <a:r>
              <a:rPr lang="ru-RU" dirty="0"/>
              <a:t>По Ден и Датум – Заглавието ќе ги прикажува и двете со Денот прв</a:t>
            </a:r>
            <a:endParaRPr lang="en-US" dirty="0"/>
          </a:p>
          <a:p>
            <a:r>
              <a:rPr lang="ru-RU" dirty="0"/>
              <a:t>По датум и ден - Заглавието ќе ги прикажува и двете со датумот прв.</a:t>
            </a:r>
            <a:endParaRPr lang="en-US" dirty="0"/>
          </a:p>
        </p:txBody>
      </p:sp>
      <p:pic>
        <p:nvPicPr>
          <p:cNvPr id="6" name="Picture 5">
            <a:extLst>
              <a:ext uri="{FF2B5EF4-FFF2-40B4-BE49-F238E27FC236}">
                <a16:creationId xmlns:a16="http://schemas.microsoft.com/office/drawing/2014/main" id="{8C8D7DB0-3172-45BC-867F-B3D4287AD886}"/>
              </a:ext>
            </a:extLst>
          </p:cNvPr>
          <p:cNvPicPr>
            <a:picLocks noChangeAspect="1"/>
          </p:cNvPicPr>
          <p:nvPr/>
        </p:nvPicPr>
        <p:blipFill rotWithShape="1">
          <a:blip r:embed="rId2"/>
          <a:srcRect l="17474" t="24542" r="61144" b="50000"/>
          <a:stretch/>
        </p:blipFill>
        <p:spPr>
          <a:xfrm>
            <a:off x="3239309" y="1293777"/>
            <a:ext cx="4241147" cy="2714018"/>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ru-RU" sz="1800" dirty="0"/>
              <a:t>Кликнете на календарот за да изберете датум на почеток на читањето. Ако изберете Прилагодено времетраење, изберете датум на крај на читање</a:t>
            </a:r>
            <a:endParaRPr lang="en-US" sz="18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737275"/>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Внеси вредност само ако си избрал Прилагодено времетраење.</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000" dirty="0"/>
              <a:t>Датумот на читање на крај ќе биде неизбиран освен ако не избереш Прилагодено времетраење во паѓачкото мени за трајност</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29" y="5012890"/>
            <a:ext cx="4340215" cy="737276"/>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Датумот на почеток е задолжителен дури и ако изберете наслов за ден</a:t>
            </a:r>
            <a:endParaRPr lang="en-US" dirty="0"/>
          </a:p>
        </p:txBody>
      </p:sp>
      <p:pic>
        <p:nvPicPr>
          <p:cNvPr id="4" name="Picture 3">
            <a:extLst>
              <a:ext uri="{FF2B5EF4-FFF2-40B4-BE49-F238E27FC236}">
                <a16:creationId xmlns:a16="http://schemas.microsoft.com/office/drawing/2014/main" id="{6C60D609-0B41-4C15-8738-FA8ACB936A7A}"/>
              </a:ext>
            </a:extLst>
          </p:cNvPr>
          <p:cNvPicPr>
            <a:picLocks noChangeAspect="1"/>
          </p:cNvPicPr>
          <p:nvPr/>
        </p:nvPicPr>
        <p:blipFill rotWithShape="1">
          <a:blip r:embed="rId4"/>
          <a:srcRect l="38457" t="34191" r="40080" b="56160"/>
          <a:stretch/>
        </p:blipFill>
        <p:spPr>
          <a:xfrm>
            <a:off x="1638719" y="1216684"/>
            <a:ext cx="4029863" cy="973759"/>
          </a:xfrm>
          <a:prstGeom prst="rect">
            <a:avLst/>
          </a:prstGeom>
        </p:spPr>
      </p:pic>
      <p:pic>
        <p:nvPicPr>
          <p:cNvPr id="7" name="Picture 6">
            <a:extLst>
              <a:ext uri="{FF2B5EF4-FFF2-40B4-BE49-F238E27FC236}">
                <a16:creationId xmlns:a16="http://schemas.microsoft.com/office/drawing/2014/main" id="{92082369-0809-4AB3-B67F-CE043F2C0CAD}"/>
              </a:ext>
            </a:extLst>
          </p:cNvPr>
          <p:cNvPicPr>
            <a:picLocks noChangeAspect="1"/>
          </p:cNvPicPr>
          <p:nvPr/>
        </p:nvPicPr>
        <p:blipFill rotWithShape="1">
          <a:blip r:embed="rId4"/>
          <a:srcRect l="60798" t="34042" r="17979" b="54707"/>
          <a:stretch/>
        </p:blipFill>
        <p:spPr>
          <a:xfrm>
            <a:off x="6363453" y="1014983"/>
            <a:ext cx="3984918" cy="1135428"/>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ru-RU" dirty="0"/>
              <a:t>Избор на формат за е-книга</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a:bodyPr>
          <a:lstStyle/>
          <a:p>
            <a:r>
              <a:rPr lang="ru-RU" dirty="0"/>
              <a:t>Може да се избере само ако Вклучи Писма е Да</a:t>
            </a:r>
            <a:endParaRPr lang="en-US" dirty="0"/>
          </a:p>
          <a:p>
            <a:r>
              <a:rPr lang="ru-RU" dirty="0"/>
              <a:t>Вашиот избор зависи од тоа кој е-читач сакате да го користите</a:t>
            </a:r>
            <a:r>
              <a:rPr lang="en-US" dirty="0"/>
              <a:t>.  </a:t>
            </a:r>
          </a:p>
          <a:p>
            <a:pPr lvl="1"/>
            <a:r>
              <a:rPr lang="ru-RU" dirty="0"/>
              <a:t>PDF – Универзален формат што го користат веб прелистувачи и повеќето други е-читачи</a:t>
            </a:r>
            <a:endParaRPr lang="en-US" dirty="0"/>
          </a:p>
          <a:p>
            <a:pPr lvl="1"/>
            <a:r>
              <a:rPr lang="en-US" dirty="0"/>
              <a:t>EPUB – </a:t>
            </a:r>
            <a:r>
              <a:rPr lang="az-Cyrl-AZ" dirty="0"/>
              <a:t>Овој избор се користи во апликацијата </a:t>
            </a:r>
            <a:r>
              <a:rPr lang="en-US" dirty="0"/>
              <a:t>Barnes and Noble Nook, Amazon Kindle </a:t>
            </a:r>
            <a:r>
              <a:rPr lang="az-Cyrl-AZ" dirty="0"/>
              <a:t>апликацијата и повеќето други е-читачи апликации</a:t>
            </a:r>
            <a:endParaRPr lang="en-US" dirty="0"/>
          </a:p>
          <a:p>
            <a:pPr lvl="2"/>
            <a:r>
              <a:rPr lang="ru-RU" dirty="0"/>
              <a:t>EPUB датотеката за е-книга е значително помала по големина</a:t>
            </a:r>
            <a:endParaRPr lang="en-US" dirty="0"/>
          </a:p>
          <a:p>
            <a:pPr marL="0" indent="0">
              <a:buNone/>
            </a:pPr>
            <a:endParaRPr lang="en-US" dirty="0"/>
          </a:p>
          <a:p>
            <a:pPr marL="0" indent="0">
              <a:buNone/>
            </a:pPr>
            <a:r>
              <a:rPr lang="ru-RU" dirty="0"/>
              <a:t>Можете да изберете само еден од овие. Ако сакате вашиот план за читање да биде во друг формат (како txt, docx, mobi и слично), известете нè во текстуалното поле "Внеси дополнителни барања тука" и ќе се обидеме да го исполниме тоа.</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Ако вклучувате свети текстови, изберете помеѓу PDF и Epub</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Ако вашата верзија е заштитена со авторски права или ако сте избрале водич, оваа селекција ќе биде заклучена со PDF Chart како стандардна</a:t>
            </a:r>
            <a:endParaRPr lang="en-US" dirty="0"/>
          </a:p>
        </p:txBody>
      </p:sp>
      <p:pic>
        <p:nvPicPr>
          <p:cNvPr id="5" name="Picture 4">
            <a:extLst>
              <a:ext uri="{FF2B5EF4-FFF2-40B4-BE49-F238E27FC236}">
                <a16:creationId xmlns:a16="http://schemas.microsoft.com/office/drawing/2014/main" id="{4381C5B4-871D-4246-8AE3-79CC25DBC2A3}"/>
              </a:ext>
            </a:extLst>
          </p:cNvPr>
          <p:cNvPicPr>
            <a:picLocks noChangeAspect="1"/>
          </p:cNvPicPr>
          <p:nvPr/>
        </p:nvPicPr>
        <p:blipFill rotWithShape="1">
          <a:blip r:embed="rId2"/>
          <a:srcRect l="17633" t="34394" r="51330" b="43542"/>
          <a:stretch/>
        </p:blipFill>
        <p:spPr>
          <a:xfrm>
            <a:off x="1721795" y="877609"/>
            <a:ext cx="3784059" cy="1445871"/>
          </a:xfrm>
          <a:prstGeom prst="rect">
            <a:avLst/>
          </a:prstGeom>
        </p:spPr>
      </p:pic>
      <p:pic>
        <p:nvPicPr>
          <p:cNvPr id="9" name="Picture 8">
            <a:extLst>
              <a:ext uri="{FF2B5EF4-FFF2-40B4-BE49-F238E27FC236}">
                <a16:creationId xmlns:a16="http://schemas.microsoft.com/office/drawing/2014/main" id="{0FC19C87-60FF-47C7-91F6-2E9B1F3CB1BE}"/>
              </a:ext>
            </a:extLst>
          </p:cNvPr>
          <p:cNvPicPr>
            <a:picLocks noChangeAspect="1"/>
          </p:cNvPicPr>
          <p:nvPr/>
        </p:nvPicPr>
        <p:blipFill rotWithShape="1">
          <a:blip r:embed="rId3"/>
          <a:srcRect l="17074" t="45014" r="50771" b="45013"/>
          <a:stretch/>
        </p:blipFill>
        <p:spPr>
          <a:xfrm>
            <a:off x="5535038" y="1420239"/>
            <a:ext cx="5914865" cy="986044"/>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596605"/>
          </a:xfrm>
        </p:spPr>
        <p:txBody>
          <a:bodyPr>
            <a:normAutofit fontScale="90000"/>
          </a:bodyPr>
          <a:lstStyle/>
          <a:p>
            <a:r>
              <a:rPr lang="ru-RU" sz="2800" dirty="0"/>
              <a:t>Опционален фонт за стихови каде што зборува Исус</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lnSpcReduction="10000"/>
          </a:bodyPr>
          <a:lstStyle/>
          <a:p>
            <a:r>
              <a:rPr lang="ru-RU" dirty="0"/>
              <a:t>Целиот стих, каде што зборува Исус, може опционално да биде напишан со црвен или задебелен, курзивен фонт.</a:t>
            </a:r>
            <a:endParaRPr lang="en-US" dirty="0"/>
          </a:p>
          <a:p>
            <a:pPr lvl="1"/>
            <a:r>
              <a:rPr lang="ru-RU" dirty="0"/>
              <a:t>Заобиколи го овој избор или избери None за да го користиш стандардниот фонт</a:t>
            </a:r>
            <a:endParaRPr lang="en-US" dirty="0"/>
          </a:p>
          <a:p>
            <a:r>
              <a:rPr lang="ru-RU" dirty="0"/>
              <a:t>Оваа опција е достапна само ако ги вклучите Светите Писма</a:t>
            </a:r>
            <a:endParaRPr lang="en-US" dirty="0"/>
          </a:p>
          <a:p>
            <a:r>
              <a:rPr lang="ru-RU" dirty="0"/>
              <a:t>Текстот за вкрстени референци е исклучен од опционалните фонтови</a:t>
            </a:r>
            <a:endParaRPr lang="en-US" dirty="0"/>
          </a:p>
        </p:txBody>
      </p:sp>
      <p:pic>
        <p:nvPicPr>
          <p:cNvPr id="6" name="Picture 5">
            <a:extLst>
              <a:ext uri="{FF2B5EF4-FFF2-40B4-BE49-F238E27FC236}">
                <a16:creationId xmlns:a16="http://schemas.microsoft.com/office/drawing/2014/main" id="{6B5F8F2E-4201-4AAB-9034-944E200DEA71}"/>
              </a:ext>
            </a:extLst>
          </p:cNvPr>
          <p:cNvPicPr>
            <a:picLocks noChangeAspect="1"/>
          </p:cNvPicPr>
          <p:nvPr/>
        </p:nvPicPr>
        <p:blipFill rotWithShape="1">
          <a:blip r:embed="rId2"/>
          <a:srcRect l="50000" t="35379" r="18697" b="42355"/>
          <a:stretch/>
        </p:blipFill>
        <p:spPr>
          <a:xfrm>
            <a:off x="2856690" y="1131029"/>
            <a:ext cx="6659279" cy="2546027"/>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fontScale="90000"/>
          </a:bodyPr>
          <a:lstStyle/>
          <a:p>
            <a:r>
              <a:rPr lang="ru-RU" dirty="0"/>
              <a:t>Опционално: Изберете Не ако сакате да не добивате е-пошта од WBP во иднина</a:t>
            </a:r>
            <a:endParaRPr lang="en-US" dirty="0"/>
          </a:p>
        </p:txBody>
      </p:sp>
      <p:pic>
        <p:nvPicPr>
          <p:cNvPr id="4" name="Picture 3">
            <a:extLst>
              <a:ext uri="{FF2B5EF4-FFF2-40B4-BE49-F238E27FC236}">
                <a16:creationId xmlns:a16="http://schemas.microsoft.com/office/drawing/2014/main" id="{9369F824-E674-4B20-ADB8-3779D32EA744}"/>
              </a:ext>
            </a:extLst>
          </p:cNvPr>
          <p:cNvPicPr>
            <a:picLocks noChangeAspect="1"/>
          </p:cNvPicPr>
          <p:nvPr/>
        </p:nvPicPr>
        <p:blipFill rotWithShape="1">
          <a:blip r:embed="rId2"/>
          <a:srcRect l="17314" t="44731" r="51569" b="35723"/>
          <a:stretch/>
        </p:blipFill>
        <p:spPr>
          <a:xfrm>
            <a:off x="3025302" y="1857982"/>
            <a:ext cx="7577489" cy="2558375"/>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A8DAEB-7A9F-472E-AC93-2A0A7D404F09}"/>
              </a:ext>
            </a:extLst>
          </p:cNvPr>
          <p:cNvPicPr>
            <a:picLocks noChangeAspect="1"/>
          </p:cNvPicPr>
          <p:nvPr/>
        </p:nvPicPr>
        <p:blipFill rotWithShape="1">
          <a:blip r:embed="rId2"/>
          <a:srcRect l="2474" t="13558" r="11276" b="55863"/>
          <a:stretch/>
        </p:blipFill>
        <p:spPr>
          <a:xfrm>
            <a:off x="758757" y="1841729"/>
            <a:ext cx="10515600" cy="2003897"/>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ru-RU" sz="3200" dirty="0"/>
              <a:t>Посети ја страницата за барања за е-книга</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5829391" y="1929061"/>
            <a:ext cx="1174523"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6831909" y="1319461"/>
            <a:ext cx="261134"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ru-RU" dirty="0"/>
              <a:t>Опционално: Внесете дополнителни барања тука</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fontScale="92500" lnSpcReduction="10000"/>
          </a:bodyPr>
          <a:lstStyle/>
          <a:p>
            <a:r>
              <a:rPr lang="ru-RU" dirty="0"/>
              <a:t>Можете да поднесете дополнително барање во слободниот текстуален прозорец</a:t>
            </a:r>
            <a:r>
              <a:rPr lang="en-US" dirty="0"/>
              <a:t>.  </a:t>
            </a:r>
          </a:p>
          <a:p>
            <a:r>
              <a:rPr lang="ru-RU" dirty="0"/>
              <a:t>На пример, можеби ќе сакате вашиот план за читање во повеќе формати или во различен формат различен од наведениот. Ќе ги приспособиме сите барања ако можеме.</a:t>
            </a:r>
            <a:r>
              <a:rPr lang="en-US" dirty="0"/>
              <a:t> </a:t>
            </a:r>
          </a:p>
          <a:p>
            <a:r>
              <a:rPr lang="ru-RU" dirty="0"/>
              <a:t>Можеби ќе сакате да мешате и комбинирате. На пример, изберете го Стариот Завет од една верзија и Новиот Завет од друга.</a:t>
            </a:r>
            <a:endParaRPr lang="en-US" dirty="0"/>
          </a:p>
          <a:p>
            <a:pPr lvl="1"/>
            <a:r>
              <a:rPr lang="ru-RU" dirty="0"/>
              <a:t>Ова може да се направи преку дополнителното барање или да ни испрати белешка од нашата страница Контакт</a:t>
            </a:r>
            <a:endParaRPr lang="en-US" dirty="0"/>
          </a:p>
          <a:p>
            <a:pPr lvl="1"/>
            <a:r>
              <a:rPr lang="ru-RU" dirty="0"/>
              <a:t>Овој тип на барање ќе трае малку подолго за обработка од наша страна</a:t>
            </a:r>
            <a:r>
              <a:rPr lang="en-US" dirty="0"/>
              <a:t> </a:t>
            </a:r>
          </a:p>
        </p:txBody>
      </p:sp>
      <p:pic>
        <p:nvPicPr>
          <p:cNvPr id="5" name="Picture 4">
            <a:extLst>
              <a:ext uri="{FF2B5EF4-FFF2-40B4-BE49-F238E27FC236}">
                <a16:creationId xmlns:a16="http://schemas.microsoft.com/office/drawing/2014/main" id="{31BD7D58-F00C-4916-9CCA-F6FB351D114B}"/>
              </a:ext>
            </a:extLst>
          </p:cNvPr>
          <p:cNvPicPr>
            <a:picLocks noChangeAspect="1"/>
          </p:cNvPicPr>
          <p:nvPr/>
        </p:nvPicPr>
        <p:blipFill rotWithShape="1">
          <a:blip r:embed="rId2"/>
          <a:srcRect l="50000" t="44879" r="17739" b="43691"/>
          <a:stretch/>
        </p:blipFill>
        <p:spPr>
          <a:xfrm>
            <a:off x="2953966" y="1880677"/>
            <a:ext cx="7772786" cy="1480226"/>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ru-RU" sz="3100" dirty="0"/>
              <a:t>Ве молиме кажете ни како дознавте за нас и ако ова ви е првпат да ја читате Библијата</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fontScale="850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000" dirty="0"/>
              <a:t>Овие информации ќе ни помогнат да допреме до што е можно повеќе луѓе</a:t>
            </a:r>
            <a:endParaRPr lang="en-US" sz="2000" dirty="0"/>
          </a:p>
        </p:txBody>
      </p:sp>
      <p:pic>
        <p:nvPicPr>
          <p:cNvPr id="5" name="Picture 4">
            <a:extLst>
              <a:ext uri="{FF2B5EF4-FFF2-40B4-BE49-F238E27FC236}">
                <a16:creationId xmlns:a16="http://schemas.microsoft.com/office/drawing/2014/main" id="{6E411481-DB9D-4A0E-A6CB-379571661E3F}"/>
              </a:ext>
            </a:extLst>
          </p:cNvPr>
          <p:cNvPicPr>
            <a:picLocks noChangeAspect="1"/>
          </p:cNvPicPr>
          <p:nvPr/>
        </p:nvPicPr>
        <p:blipFill rotWithShape="1">
          <a:blip r:embed="rId2"/>
          <a:srcRect l="16437" t="54824" r="36409" b="26745"/>
          <a:stretch/>
        </p:blipFill>
        <p:spPr>
          <a:xfrm>
            <a:off x="2592925" y="1808028"/>
            <a:ext cx="8803457" cy="1849573"/>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r>
              <a:rPr lang="az-Cyrl-AZ" dirty="0"/>
              <a:t>Кликни Испрати</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ru-RU" dirty="0"/>
              <a:t>Ако го пополнивте формуларот целосно без да пропуштите задолжителен избор, ќе бидете пренасочени на страницата за потврда</a:t>
            </a:r>
            <a:endParaRPr lang="en-US" dirty="0"/>
          </a:p>
          <a:p>
            <a:r>
              <a:rPr lang="ru-RU" dirty="0"/>
              <a:t>Ако сте пропуштиле некој избор, ќе бидете побарани да пополните поле или да направите избор.</a:t>
            </a:r>
            <a:r>
              <a:rPr lang="en-US" dirty="0"/>
              <a:t>  </a:t>
            </a:r>
          </a:p>
        </p:txBody>
      </p:sp>
      <p:pic>
        <p:nvPicPr>
          <p:cNvPr id="7" name="Picture 6">
            <a:extLst>
              <a:ext uri="{FF2B5EF4-FFF2-40B4-BE49-F238E27FC236}">
                <a16:creationId xmlns:a16="http://schemas.microsoft.com/office/drawing/2014/main" id="{85502CE8-C132-4EEB-BF2B-0E8FAE3EED5C}"/>
              </a:ext>
            </a:extLst>
          </p:cNvPr>
          <p:cNvPicPr>
            <a:picLocks noChangeAspect="1"/>
          </p:cNvPicPr>
          <p:nvPr/>
        </p:nvPicPr>
        <p:blipFill rotWithShape="1">
          <a:blip r:embed="rId2"/>
          <a:srcRect l="17314" t="75309" r="73590" b="16777"/>
          <a:stretch/>
        </p:blipFill>
        <p:spPr>
          <a:xfrm>
            <a:off x="2589212" y="1373479"/>
            <a:ext cx="2388207" cy="1116802"/>
          </a:xfrm>
          <a:prstGeom prst="rect">
            <a:avLst/>
          </a:prstGeom>
        </p:spPr>
      </p:pic>
      <p:pic>
        <p:nvPicPr>
          <p:cNvPr id="8" name="Picture 7">
            <a:extLst>
              <a:ext uri="{FF2B5EF4-FFF2-40B4-BE49-F238E27FC236}">
                <a16:creationId xmlns:a16="http://schemas.microsoft.com/office/drawing/2014/main" id="{D0229E40-518F-457E-AA66-05DC3944BC40}"/>
              </a:ext>
            </a:extLst>
          </p:cNvPr>
          <p:cNvPicPr>
            <a:picLocks noChangeAspect="1"/>
          </p:cNvPicPr>
          <p:nvPr/>
        </p:nvPicPr>
        <p:blipFill rotWithShape="1">
          <a:blip r:embed="rId3"/>
          <a:srcRect l="50000" t="52004" r="18298" b="32855"/>
          <a:stretch/>
        </p:blipFill>
        <p:spPr>
          <a:xfrm>
            <a:off x="3066913" y="4332243"/>
            <a:ext cx="6693738" cy="1718362"/>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2927839" cy="395797"/>
          </a:xfrm>
        </p:spPr>
        <p:txBody>
          <a:bodyPr>
            <a:normAutofit fontScale="90000"/>
          </a:bodyPr>
          <a:lstStyle/>
          <a:p>
            <a:r>
              <a:rPr lang="az-Cyrl-AZ" sz="2000" dirty="0"/>
              <a:t>Страница за потврда</a:t>
            </a:r>
            <a:endParaRPr lang="en-US" sz="2000" dirty="0"/>
          </a:p>
        </p:txBody>
      </p:sp>
      <p:pic>
        <p:nvPicPr>
          <p:cNvPr id="4" name="Picture 3">
            <a:extLst>
              <a:ext uri="{FF2B5EF4-FFF2-40B4-BE49-F238E27FC236}">
                <a16:creationId xmlns:a16="http://schemas.microsoft.com/office/drawing/2014/main" id="{F45451C5-ECFA-4E10-9279-232315A004D4}"/>
              </a:ext>
            </a:extLst>
          </p:cNvPr>
          <p:cNvPicPr>
            <a:picLocks noChangeAspect="1"/>
          </p:cNvPicPr>
          <p:nvPr/>
        </p:nvPicPr>
        <p:blipFill rotWithShape="1">
          <a:blip r:embed="rId2"/>
          <a:srcRect l="38537" t="11034" r="38963"/>
          <a:stretch/>
        </p:blipFill>
        <p:spPr>
          <a:xfrm>
            <a:off x="4685488" y="162921"/>
            <a:ext cx="3048000" cy="6477901"/>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az-Cyrl-AZ" sz="3200" dirty="0"/>
              <a:t>Страницата за потврда продолжи</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ru-RU" dirty="0"/>
              <a:t>Ако сте задоволни од вашите избори, кликнете на Потврди и испрати барање</a:t>
            </a:r>
            <a:endParaRPr lang="en-US" dirty="0"/>
          </a:p>
          <a:p>
            <a:r>
              <a:rPr lang="ru-RU" dirty="0"/>
              <a:t>Ако не, можеш да се вратиш и да уредиш</a:t>
            </a:r>
            <a:r>
              <a:rPr lang="en-US" dirty="0"/>
              <a:t>  </a:t>
            </a:r>
          </a:p>
        </p:txBody>
      </p:sp>
      <p:pic>
        <p:nvPicPr>
          <p:cNvPr id="6" name="Picture 5">
            <a:extLst>
              <a:ext uri="{FF2B5EF4-FFF2-40B4-BE49-F238E27FC236}">
                <a16:creationId xmlns:a16="http://schemas.microsoft.com/office/drawing/2014/main" id="{EF1C3CCB-BC94-4934-B643-4C63ACF13DDE}"/>
              </a:ext>
            </a:extLst>
          </p:cNvPr>
          <p:cNvPicPr>
            <a:picLocks noChangeAspect="1"/>
          </p:cNvPicPr>
          <p:nvPr/>
        </p:nvPicPr>
        <p:blipFill rotWithShape="1">
          <a:blip r:embed="rId2"/>
          <a:srcRect l="26569" t="85106" r="50000" b="6284"/>
          <a:stretch/>
        </p:blipFill>
        <p:spPr>
          <a:xfrm>
            <a:off x="2592925" y="982947"/>
            <a:ext cx="7154137" cy="1412967"/>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normAutofit fontScale="90000"/>
          </a:bodyPr>
          <a:lstStyle/>
          <a:p>
            <a:r>
              <a:rPr lang="az-Cyrl-AZ" dirty="0"/>
              <a:t>Страницата за успешна поднесување</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lnSpcReduction="10000"/>
          </a:bodyPr>
          <a:lstStyle/>
          <a:p>
            <a:r>
              <a:rPr lang="ru-RU" dirty="0"/>
              <a:t>Критично е важно да ги додадете gary@worldbibleplans.com на листата на безбедни испраќачи</a:t>
            </a:r>
            <a:endParaRPr lang="en-US" dirty="0"/>
          </a:p>
          <a:p>
            <a:pPr lvl="1"/>
            <a:r>
              <a:rPr lang="ru-RU" dirty="0"/>
              <a:t>Инаку, твојот прилог или линк може да заврши во папката за спам или спам</a:t>
            </a:r>
            <a:endParaRPr lang="en-US" dirty="0"/>
          </a:p>
          <a:p>
            <a:r>
              <a:rPr lang="ru-RU" dirty="0"/>
              <a:t>Времето за враќање на барањето е помалку од 24 часа, освен ако нема олеснителни околности</a:t>
            </a:r>
            <a:endParaRPr lang="en-US" dirty="0"/>
          </a:p>
          <a:p>
            <a:pPr lvl="1"/>
            <a:r>
              <a:rPr lang="ru-RU" dirty="0"/>
              <a:t>Ако не добиете е-пошта од gary@worldbibleplans.com во рок од 24 часа, проверете ја вашата папка за спам или спам.</a:t>
            </a:r>
            <a:endParaRPr lang="en-US" dirty="0"/>
          </a:p>
          <a:p>
            <a:pPr lvl="2"/>
            <a:r>
              <a:rPr lang="ru-RU" dirty="0"/>
              <a:t>Ако сè уште не сте добиле е-пошта од нас, испратете ни порака од нашата страница Контакт</a:t>
            </a:r>
            <a:endParaRPr lang="en-US" dirty="0"/>
          </a:p>
        </p:txBody>
      </p:sp>
      <p:pic>
        <p:nvPicPr>
          <p:cNvPr id="5" name="Picture 4">
            <a:extLst>
              <a:ext uri="{FF2B5EF4-FFF2-40B4-BE49-F238E27FC236}">
                <a16:creationId xmlns:a16="http://schemas.microsoft.com/office/drawing/2014/main" id="{C37CD600-0627-4A47-90FC-E3E3F273C97E}"/>
              </a:ext>
            </a:extLst>
          </p:cNvPr>
          <p:cNvPicPr>
            <a:picLocks noChangeAspect="1"/>
          </p:cNvPicPr>
          <p:nvPr/>
        </p:nvPicPr>
        <p:blipFill rotWithShape="1">
          <a:blip r:embed="rId2"/>
          <a:srcRect l="11396" t="32057" r="16421" b="45106"/>
          <a:stretch/>
        </p:blipFill>
        <p:spPr>
          <a:xfrm>
            <a:off x="2592925" y="1406768"/>
            <a:ext cx="6009670" cy="2377291"/>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fontScale="90000"/>
          </a:bodyPr>
          <a:lstStyle/>
          <a:p>
            <a:r>
              <a:rPr lang="ru-RU" sz="2000" dirty="0"/>
              <a:t>Ова е формуларот за барање – ќе го разгледаме во следните слајдови</a:t>
            </a:r>
            <a:endParaRPr lang="en-US" sz="2000" dirty="0"/>
          </a:p>
        </p:txBody>
      </p:sp>
      <p:pic>
        <p:nvPicPr>
          <p:cNvPr id="4" name="Picture 3">
            <a:extLst>
              <a:ext uri="{FF2B5EF4-FFF2-40B4-BE49-F238E27FC236}">
                <a16:creationId xmlns:a16="http://schemas.microsoft.com/office/drawing/2014/main" id="{621EFE5C-7DAB-4373-8383-C76E18EB2C91}"/>
              </a:ext>
            </a:extLst>
          </p:cNvPr>
          <p:cNvPicPr>
            <a:picLocks noChangeAspect="1"/>
          </p:cNvPicPr>
          <p:nvPr/>
        </p:nvPicPr>
        <p:blipFill rotWithShape="1">
          <a:blip r:embed="rId2"/>
          <a:srcRect l="32873" t="21870" r="33616" b="5839"/>
          <a:stretch/>
        </p:blipFill>
        <p:spPr>
          <a:xfrm>
            <a:off x="3790543" y="554476"/>
            <a:ext cx="5109118" cy="5924145"/>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Механиката на формата</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ru-RU" dirty="0"/>
              <a:t>Важно е да го пополните формуларот од лево кон десно и од горе надолу</a:t>
            </a:r>
            <a:endParaRPr lang="en-US" u="sng" dirty="0"/>
          </a:p>
          <a:p>
            <a:pPr lvl="1"/>
            <a:r>
              <a:rPr lang="ru-RU" dirty="0"/>
              <a:t>Ако пополниш дел од формуларот и потоа направиш промена на поле што веќе си го избрал, сите избори ќе се вратат на стандардното и ќе ги изгубиш оние што си ги направил</a:t>
            </a:r>
            <a:r>
              <a:rPr lang="en-US" dirty="0"/>
              <a:t>.</a:t>
            </a:r>
          </a:p>
          <a:p>
            <a:pPr lvl="2"/>
            <a:r>
              <a:rPr lang="ru-RU" dirty="0"/>
              <a:t>На пример, ако изберете верзија и го пополните остатокот од формуларот, а потоа се вратите и ја промените верзијата, ќе треба повторно да ги пополните сите следни полиња</a:t>
            </a:r>
            <a:endParaRPr lang="en-US" dirty="0"/>
          </a:p>
        </p:txBody>
      </p:sp>
      <p:pic>
        <p:nvPicPr>
          <p:cNvPr id="6" name="Picture 5">
            <a:extLst>
              <a:ext uri="{FF2B5EF4-FFF2-40B4-BE49-F238E27FC236}">
                <a16:creationId xmlns:a16="http://schemas.microsoft.com/office/drawing/2014/main" id="{E5CA15B5-F049-4D2E-9CAC-8AC24FE37B24}"/>
              </a:ext>
            </a:extLst>
          </p:cNvPr>
          <p:cNvPicPr>
            <a:picLocks noChangeAspect="1"/>
          </p:cNvPicPr>
          <p:nvPr/>
        </p:nvPicPr>
        <p:blipFill rotWithShape="1">
          <a:blip r:embed="rId2"/>
          <a:srcRect l="3874" t="32483" r="8971" b="27801"/>
          <a:stretch/>
        </p:blipFill>
        <p:spPr>
          <a:xfrm>
            <a:off x="2592925" y="885217"/>
            <a:ext cx="8126211" cy="3343883"/>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Логички правила на формата</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ru-RU" dirty="0"/>
              <a:t>Во зависност од вашите избори, одредени избори ќе станат недостапни</a:t>
            </a:r>
            <a:endParaRPr lang="en-US" dirty="0"/>
          </a:p>
          <a:p>
            <a:pPr lvl="1"/>
            <a:r>
              <a:rPr lang="az-Cyrl-AZ" dirty="0"/>
              <a:t>Понекогаш целото паѓање</a:t>
            </a:r>
            <a:endParaRPr lang="en-US" dirty="0"/>
          </a:p>
          <a:p>
            <a:pPr lvl="1"/>
            <a:r>
              <a:rPr lang="ru-RU" dirty="0"/>
              <a:t>Понекогаш само избори во паѓачкото мени</a:t>
            </a:r>
            <a:endParaRPr lang="en-US" dirty="0"/>
          </a:p>
          <a:p>
            <a:pPr lvl="2"/>
            <a:r>
              <a:rPr lang="ru-RU" dirty="0"/>
              <a:t>На пример: Ако изберете верзија која е заштитена со авторски права, не можеме да ги обезбедиме светите писма, туку само водич.</a:t>
            </a:r>
            <a:endParaRPr lang="en-US" dirty="0"/>
          </a:p>
          <a:p>
            <a:pPr lvl="3"/>
            <a:r>
              <a:rPr lang="en-US" dirty="0"/>
              <a:t>Select Book </a:t>
            </a:r>
            <a:r>
              <a:rPr lang="az-Cyrl-AZ" dirty="0"/>
              <a:t>ќе биде заклучена</a:t>
            </a:r>
            <a:endParaRPr lang="en-US" dirty="0"/>
          </a:p>
          <a:p>
            <a:pPr lvl="3"/>
            <a:r>
              <a:rPr lang="ru-RU" dirty="0"/>
              <a:t>Вклучете ги Писмата ќе бидат заклучени</a:t>
            </a:r>
            <a:r>
              <a:rPr lang="en-US" dirty="0"/>
              <a:t> </a:t>
            </a:r>
          </a:p>
          <a:p>
            <a:pPr lvl="4"/>
            <a:r>
              <a:rPr lang="ru-RU" dirty="0"/>
              <a:t>Не. Само Provide a Guide ќе биде стандардно</a:t>
            </a:r>
            <a:endParaRPr lang="en-US" dirty="0"/>
          </a:p>
          <a:p>
            <a:pPr lvl="3"/>
            <a:r>
              <a:rPr lang="ru-RU" dirty="0"/>
              <a:t>Вклучете ги вкрстените референци ќе бидат заклучени</a:t>
            </a:r>
            <a:endParaRPr lang="en-US" dirty="0"/>
          </a:p>
          <a:p>
            <a:pPr lvl="3"/>
            <a:r>
              <a:rPr lang="ru-RU" dirty="0"/>
              <a:t>Избраниот параграф/стих ќе биде заклучен</a:t>
            </a:r>
            <a:endParaRPr lang="en-US" dirty="0"/>
          </a:p>
          <a:p>
            <a:pPr lvl="3"/>
            <a:r>
              <a:rPr lang="ru-RU" dirty="0"/>
              <a:t>Избраниот формат на е-книга ќе биде заклучен</a:t>
            </a:r>
            <a:endParaRPr lang="en-US" dirty="0"/>
          </a:p>
          <a:p>
            <a:pPr lvl="4"/>
            <a:r>
              <a:rPr lang="ru-RU" dirty="0"/>
              <a:t>PDF Табелата ќе се откаже</a:t>
            </a:r>
            <a:endParaRPr lang="en-US" dirty="0"/>
          </a:p>
          <a:p>
            <a:pPr lvl="3"/>
            <a:r>
              <a:rPr lang="ru-RU" dirty="0"/>
              <a:t>Опционален фонт за стихови каде што зборува Исус ќе биде заклучен</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fontScale="90000"/>
          </a:bodyPr>
          <a:lstStyle/>
          <a:p>
            <a:r>
              <a:rPr lang="ru-RU" sz="3100" dirty="0"/>
              <a:t>Логичките правила на формата продолжуваат</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fontScale="92500"/>
          </a:bodyPr>
          <a:lstStyle/>
          <a:p>
            <a:r>
              <a:rPr lang="en-US" dirty="0"/>
              <a:t>Another example:  If you select a theme from the second group…</a:t>
            </a:r>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Траењето на поглавјата во паѓачкото мени за траење ќе биде сиво и неизбирано</a:t>
            </a:r>
            <a:r>
              <a:rPr lang="en-US" dirty="0"/>
              <a:t>.</a:t>
            </a:r>
          </a:p>
          <a:p>
            <a:r>
              <a:rPr lang="az-Cyrl-AZ" dirty="0"/>
              <a:t>Коментарите ќе бидат заклучени</a:t>
            </a:r>
            <a:endParaRPr lang="en-US" dirty="0"/>
          </a:p>
        </p:txBody>
      </p:sp>
      <p:pic>
        <p:nvPicPr>
          <p:cNvPr id="7" name="Picture 6">
            <a:extLst>
              <a:ext uri="{FF2B5EF4-FFF2-40B4-BE49-F238E27FC236}">
                <a16:creationId xmlns:a16="http://schemas.microsoft.com/office/drawing/2014/main" id="{36B46F50-F17C-4C4A-A56E-EF2E6DAE2E2B}"/>
              </a:ext>
            </a:extLst>
          </p:cNvPr>
          <p:cNvPicPr>
            <a:picLocks noChangeAspect="1"/>
          </p:cNvPicPr>
          <p:nvPr/>
        </p:nvPicPr>
        <p:blipFill rotWithShape="1">
          <a:blip r:embed="rId2"/>
          <a:srcRect r="33691" b="25860"/>
          <a:stretch/>
        </p:blipFill>
        <p:spPr>
          <a:xfrm>
            <a:off x="2505375" y="1324174"/>
            <a:ext cx="5011975" cy="3967673"/>
          </a:xfrm>
          <a:prstGeom prst="rect">
            <a:avLst/>
          </a:prstGeom>
        </p:spPr>
      </p:pic>
      <p:pic>
        <p:nvPicPr>
          <p:cNvPr id="10" name="Picture 9">
            <a:extLst>
              <a:ext uri="{FF2B5EF4-FFF2-40B4-BE49-F238E27FC236}">
                <a16:creationId xmlns:a16="http://schemas.microsoft.com/office/drawing/2014/main" id="{8A32FCE0-CBB6-42ED-B4DF-3CAD27745E66}"/>
              </a:ext>
            </a:extLst>
          </p:cNvPr>
          <p:cNvPicPr>
            <a:picLocks noChangeAspect="1"/>
          </p:cNvPicPr>
          <p:nvPr/>
        </p:nvPicPr>
        <p:blipFill>
          <a:blip r:embed="rId3"/>
          <a:stretch>
            <a:fillRect/>
          </a:stretch>
        </p:blipFill>
        <p:spPr>
          <a:xfrm>
            <a:off x="8298556" y="1342804"/>
            <a:ext cx="2324049" cy="3949043"/>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fontScale="90000"/>
          </a:bodyPr>
          <a:lstStyle/>
          <a:p>
            <a:r>
              <a:rPr lang="ru-RU" sz="3100" dirty="0"/>
              <a:t>Логичките правила на формата продолжуваат</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ru-RU" dirty="0"/>
              <a:t>Понекогаш, повеќе избори одредуваат дали друг избор е заклучен</a:t>
            </a:r>
            <a:endParaRPr lang="en-US" dirty="0"/>
          </a:p>
          <a:p>
            <a:pPr lvl="1"/>
            <a:r>
              <a:rPr lang="ru-RU" dirty="0"/>
              <a:t>За да може коментарот да биде избран:</a:t>
            </a:r>
            <a:endParaRPr lang="en-US" dirty="0"/>
          </a:p>
          <a:p>
            <a:pPr lvl="2"/>
            <a:r>
              <a:rPr lang="ru-RU" dirty="0"/>
              <a:t>Верзијата не може да биде заштитена со авторски права</a:t>
            </a:r>
            <a:endParaRPr lang="en-US" dirty="0"/>
          </a:p>
          <a:p>
            <a:pPr lvl="2"/>
            <a:r>
              <a:rPr lang="ru-RU" dirty="0"/>
              <a:t>Темата мора да биде во првата група теми</a:t>
            </a:r>
            <a:endParaRPr lang="en-US" dirty="0"/>
          </a:p>
          <a:p>
            <a:pPr lvl="2"/>
            <a:r>
              <a:rPr lang="ru-RU" dirty="0"/>
              <a:t>Времетраењето мора да биде должина на поглавје</a:t>
            </a:r>
            <a:endParaRPr lang="en-US" dirty="0"/>
          </a:p>
          <a:p>
            <a:pPr lvl="2"/>
            <a:endParaRPr lang="en-US" dirty="0"/>
          </a:p>
          <a:p>
            <a:pPr lvl="1"/>
            <a:r>
              <a:rPr lang="ru-RU" dirty="0"/>
              <a:t>За да може Select форматот на параграф или стих да биде избран:</a:t>
            </a:r>
            <a:endParaRPr lang="en-US" dirty="0"/>
          </a:p>
          <a:p>
            <a:pPr lvl="2"/>
            <a:r>
              <a:rPr lang="ru-RU" dirty="0"/>
              <a:t>Верзијата не може да биде заштитена со авторски права</a:t>
            </a:r>
            <a:endParaRPr lang="en-US" dirty="0"/>
          </a:p>
          <a:p>
            <a:pPr lvl="2"/>
            <a:r>
              <a:rPr lang="ru-RU" dirty="0"/>
              <a:t>Вклучете Писма мора да бидат Да</a:t>
            </a:r>
            <a:endParaRPr lang="en-US" dirty="0"/>
          </a:p>
          <a:p>
            <a:pPr lvl="2"/>
            <a:r>
              <a:rPr lang="ru-RU" dirty="0"/>
              <a:t>Вклучување на вкрстени референци мора да се заобиколи или не мора да се изберат вкрстени референци</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1483</TotalTime>
  <Words>2993</Words>
  <Application>Microsoft Office PowerPoint</Application>
  <PresentationFormat>Widescreen</PresentationFormat>
  <Paragraphs>264</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worldbibleplans.com/languages/macedonian/index.html</vt:lpstr>
      <vt:lpstr>PowerPoint Presentation</vt:lpstr>
      <vt:lpstr>Добредојдовте во World Bible Plans</vt:lpstr>
      <vt:lpstr>Посети ја страницата за барања за е-книга</vt:lpstr>
      <vt:lpstr>Ова е формуларот за барање – ќе го разгледаме во следните слајдови</vt:lpstr>
      <vt:lpstr>Механиката на формата</vt:lpstr>
      <vt:lpstr>Логички правила на формата</vt:lpstr>
      <vt:lpstr>Логичките правила на формата продолжуваат</vt:lpstr>
      <vt:lpstr>Логичките правила на формата продолжуваат</vt:lpstr>
      <vt:lpstr>Кажи ни кој си</vt:lpstr>
      <vt:lpstr>Изберете ја вашата земја на живеење од паѓачката листа</vt:lpstr>
      <vt:lpstr>Внесете ја вашата е-пошта</vt:lpstr>
      <vt:lpstr>Изберете го вашиот јазик</vt:lpstr>
      <vt:lpstr>Листата на верзии поврзана со вашиот избор на јазик ќе се пополни автоматски</vt:lpstr>
      <vt:lpstr>Ова е пример за тоа што можете да видите</vt:lpstr>
      <vt:lpstr>Пребарување во рамките на Листата</vt:lpstr>
      <vt:lpstr>Авторски верзии  Некои полиња на формуларот ќе бидат заклучени ако изберете библиска верзија заштитена со авторски права. Според закон, можеме да обезбедиме само водич за верзии заштитени со авторски права. Ќе го видите симболот © на авторското право на крајот од описот на верзијата.</vt:lpstr>
      <vt:lpstr>Кликнете на радијалниот копче на почетокот на изборот</vt:lpstr>
      <vt:lpstr>Паѓачкото мени ќе се затвори и формуларот ќе ја покаже избраната верзија</vt:lpstr>
      <vt:lpstr>Теми</vt:lpstr>
      <vt:lpstr>Темите продолжија </vt:lpstr>
      <vt:lpstr>Темите продолжија </vt:lpstr>
      <vt:lpstr>Темите продолжија </vt:lpstr>
      <vt:lpstr>Темите продолжија </vt:lpstr>
      <vt:lpstr>Ако ја избравте темата 1 Книга Длабоко Нуркање, изберете книга. Во спротивно, оваа опција ќе биде заклучена</vt:lpstr>
      <vt:lpstr>Вклучи Писма</vt:lpstr>
      <vt:lpstr>Опционално може да се вклучат вкрстени референци</vt:lpstr>
      <vt:lpstr>Вклучи крстосана референца – Примери за кратенки</vt:lpstr>
      <vt:lpstr>Вклучи вкрстена референца – Цели текстуални примери</vt:lpstr>
      <vt:lpstr>Времетраење на читање</vt:lpstr>
      <vt:lpstr>Изберете фреквенција на читање</vt:lpstr>
      <vt:lpstr>Избрани читања по ден</vt:lpstr>
      <vt:lpstr>Изберете формат на параграф или стих</vt:lpstr>
      <vt:lpstr>Вклучете коментари - Изберете коментар по поглавје што ќе биде вклучен во вашиот план.</vt:lpstr>
      <vt:lpstr>Изберете по ден, датум или и двете</vt:lpstr>
      <vt:lpstr>Кликнете на календарот за да изберете датум на почеток на читањето. Ако изберете Прилагодено времетраење, изберете датум на крај на читање</vt:lpstr>
      <vt:lpstr>Избор на формат за е-книга</vt:lpstr>
      <vt:lpstr>Опционален фонт за стихови каде што зборува Исус</vt:lpstr>
      <vt:lpstr>Опционално: Изберете Не ако сакате да не добивате е-пошта од WBP во иднина</vt:lpstr>
      <vt:lpstr>Опционално: Внесете дополнителни барања тука</vt:lpstr>
      <vt:lpstr>Ве молиме кажете ни како дознавте за нас и ако ова ви е првпат да ја читате Библијата</vt:lpstr>
      <vt:lpstr>Кликни Испрати</vt:lpstr>
      <vt:lpstr>Страница за потврда</vt:lpstr>
      <vt:lpstr>Страницата за потврда продолжи</vt:lpstr>
      <vt:lpstr>Страницата за успешна поднесување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221</cp:revision>
  <dcterms:created xsi:type="dcterms:W3CDTF">2024-04-27T16:46:20Z</dcterms:created>
  <dcterms:modified xsi:type="dcterms:W3CDTF">2026-09-03T16:50:00Z</dcterms:modified>
</cp:coreProperties>
</file>