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276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1"/>
            <a:ext cx="8915399" cy="914400"/>
          </a:xfrm>
        </p:spPr>
        <p:txBody>
          <a:bodyPr>
            <a:noAutofit/>
          </a:bodyPr>
          <a:lstStyle/>
          <a:p>
            <a:r>
              <a:rPr lang="en-US" sz="2400" dirty="0"/>
              <a:t>worldbibleplans.com/languages/</a:t>
            </a:r>
            <a:r>
              <a:rPr lang="en-US" sz="2400" dirty="0" err="1"/>
              <a:t>khmer</a:t>
            </a:r>
            <a:r>
              <a:rPr lang="en-US" sz="24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m-KH" sz="2400" dirty="0"/>
              <a:t>ជំហានដោយជំហាន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444"/>
          </a:xfrm>
        </p:spPr>
        <p:txBody>
          <a:bodyPr>
            <a:normAutofit fontScale="90000"/>
          </a:bodyPr>
          <a:lstStyle/>
          <a:p>
            <a:r>
              <a:rPr lang="km-KH" sz="4400" dirty="0"/>
              <a:t>ប្រាប់យើងថាអ្នកជានរណា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m-KH" sz="2800" dirty="0"/>
              <a:t>វាលទាំងនេះគឺបាច់បាច់</a:t>
            </a:r>
            <a:endParaRPr lang="en-US" sz="2800" dirty="0"/>
          </a:p>
          <a:p>
            <a:pPr lvl="1"/>
            <a:r>
              <a:rPr lang="km-KH" sz="2400" dirty="0"/>
              <a:t>វាលដែលត្រូវបំពេញ ឬមិនបានជ្រើសរើស នឹងបណ្តាលឲ្យមានកំហុសនៅពេលអ្នកដាក់ស្នើ ហើយអ្នកត្រូវបំពេញវាលនោះ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165A73-3B99-42FD-9966-A22D6EDA05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11" t="40277" r="18139" b="49752"/>
          <a:stretch/>
        </p:blipFill>
        <p:spPr>
          <a:xfrm>
            <a:off x="1071195" y="1662482"/>
            <a:ext cx="10433417" cy="8569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ADF7FD-B902-4DBC-8FF3-7957D7A4F5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4082" r="17500" b="31371"/>
          <a:stretch/>
        </p:blipFill>
        <p:spPr>
          <a:xfrm>
            <a:off x="2973421" y="4193181"/>
            <a:ext cx="7477710" cy="179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2C940F-F688-446B-9B5F-4AE76F693C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7" t="25136" r="50931" b="30143"/>
          <a:stretch/>
        </p:blipFill>
        <p:spPr>
          <a:xfrm>
            <a:off x="2524831" y="2383273"/>
            <a:ext cx="4549304" cy="34658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7590"/>
            <a:ext cx="8911687" cy="624395"/>
          </a:xfrm>
        </p:spPr>
        <p:txBody>
          <a:bodyPr>
            <a:normAutofit fontScale="90000"/>
          </a:bodyPr>
          <a:lstStyle/>
          <a:p>
            <a:r>
              <a:rPr lang="km-KH" sz="4000" dirty="0"/>
              <a:t>ជ្រើសរើសប្រទេសដែលអ្នករស់នៅពីបញ្ជីទម្លាក់ចុះ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km-KH" sz="2000" dirty="0"/>
              <a:t>ចុចលើជម្រើសប្រទេសដែលអ្នករស់នៅ</a:t>
            </a:r>
            <a:endParaRPr lang="en-US" sz="2000" dirty="0"/>
          </a:p>
          <a:p>
            <a:pPr lvl="2"/>
            <a:r>
              <a:rPr lang="km-KH" sz="1800" dirty="0"/>
              <a:t>កម្ពុជា ក្នុងឧទាហរណ៍នេះ</a:t>
            </a:r>
            <a:endParaRPr lang="en-US" sz="18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m-KH" sz="2400" dirty="0"/>
              <a:t>ចុចលើបញ្ជីជ្រើសរើសដើម្បីមើលបញ្ជីប្រទេសដែលរស់នៅ</a:t>
            </a:r>
            <a:endParaRPr lang="en-US" sz="2400" dirty="0"/>
          </a:p>
          <a:p>
            <a:pPr lvl="1"/>
            <a:r>
              <a:rPr lang="km-KH" sz="2000" dirty="0"/>
              <a:t>រមូរទៅកាន់ជម្រើសប្រទេសដែលអ្នករស់នៅ ឬ</a:t>
            </a:r>
            <a:endParaRPr lang="en-US" sz="2000" dirty="0"/>
          </a:p>
          <a:p>
            <a:pPr lvl="1"/>
            <a:r>
              <a:rPr lang="km-KH" sz="2000" dirty="0"/>
              <a:t>ចាប់ផ្តើមវាយអក្សរដើម្បីឈានដល់ប្រទេសដែលអ្នកចង់រស់នៅបានលឿនជាងមុន</a:t>
            </a:r>
            <a:endParaRPr lang="en-US" sz="20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2E5A3D-2187-4C54-AD77-3EA92AAAE400}"/>
              </a:ext>
            </a:extLst>
          </p:cNvPr>
          <p:cNvSpPr/>
          <p:nvPr/>
        </p:nvSpPr>
        <p:spPr>
          <a:xfrm>
            <a:off x="2252461" y="4223435"/>
            <a:ext cx="1943906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4529"/>
          </a:xfrm>
        </p:spPr>
        <p:txBody>
          <a:bodyPr>
            <a:normAutofit fontScale="90000"/>
          </a:bodyPr>
          <a:lstStyle/>
          <a:p>
            <a:r>
              <a:rPr lang="km-KH" sz="4900" dirty="0"/>
              <a:t>បញ្ចូលអាសយដ្ឋានអ៊ីមែលរបស់អ្នក</a:t>
            </a:r>
            <a:endParaRPr lang="en-US" sz="3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>
            <a:normAutofit lnSpcReduction="10000"/>
          </a:bodyPr>
          <a:lstStyle/>
          <a:p>
            <a:r>
              <a:rPr lang="km-KH" sz="2800" dirty="0"/>
              <a:t>យើងត្រូវការអាសយដ្ឋានអ៊ីមែលរបស់អ្នកដើម្បីផ្ញើផែនការអាន ឬតំណភ្ជាប់សម្រាប់ទាញយកផែនការអានព្រះគម្ពីរដែលអ្នកបានរៀបចំផ្ទាល់ខ្លួន។លុះត្រាតែអ្នកស្នើសុំឲ្យយើងមិនធ្វើបែបនេះនៅពេលអ្នកដាក់សំណើ </a:t>
            </a:r>
            <a:r>
              <a:rPr lang="en-US" sz="2800" dirty="0"/>
              <a:t>WBP </a:t>
            </a:r>
            <a:r>
              <a:rPr lang="km-KH" sz="2800" dirty="0"/>
              <a:t>នឹងផ្ញើអ៊ីមែលជាប្រចាំជាមួយព័ត៌មានថ្មីៗ ការបកប្រែថ្មី និងផែនការថ្មីៗ</a:t>
            </a:r>
            <a:endParaRPr lang="en-US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m-KH" sz="2800" dirty="0"/>
              <a:t>យើងមិនដែលចែករំលែកអាសយដ្ឋានអ៊ីមែលរបស់អ្នកជាមួយនរណាម្នាក់ដោយហេតុផលណាមួយទេ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44A763-526F-48E0-A6BD-5D8F08E2A0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5582" r="17979" b="62741"/>
          <a:stretch/>
        </p:blipFill>
        <p:spPr>
          <a:xfrm>
            <a:off x="2589211" y="2663761"/>
            <a:ext cx="8163775" cy="160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E0B004-AA9D-40F2-9C30-E5EB06A0E6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93" t="26175" r="55319" b="26472"/>
          <a:stretch/>
        </p:blipFill>
        <p:spPr>
          <a:xfrm>
            <a:off x="3375498" y="2304037"/>
            <a:ext cx="3278221" cy="31031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km-KH" sz="4800" dirty="0"/>
              <a:t>ជ្រើសរើសភាសារបស់អ្នក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08" y="5539153"/>
            <a:ext cx="10141804" cy="1178169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km-KH" sz="2000" dirty="0"/>
              <a:t>ចុចលើជម្រើសភាសារបស់អ្នក</a:t>
            </a:r>
            <a:endParaRPr lang="en-US" sz="2000" dirty="0"/>
          </a:p>
          <a:p>
            <a:pPr lvl="2"/>
            <a:r>
              <a:rPr lang="km-KH" sz="1800" dirty="0"/>
              <a:t>ខ្មែរនៅក្នុងឧទាហរណ៍នេះ</a:t>
            </a:r>
            <a:endParaRPr lang="en-US" sz="1800" dirty="0"/>
          </a:p>
          <a:p>
            <a:pPr marL="0" indent="0">
              <a:buNone/>
            </a:pPr>
            <a:r>
              <a:rPr lang="km-KH" sz="2400" dirty="0"/>
              <a:t>ភាសាដែលអ្នកជ្រើសរើសនឹងកំណត់បញ្ជីកំណែព្រះគម្ពីរដែលអ្នកអាចជ្រើសរើសពី</a:t>
            </a:r>
            <a:endParaRPr lang="en-US" sz="24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3210032" y="3637176"/>
            <a:ext cx="1235508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m-KH" sz="2800" dirty="0"/>
              <a:t>ចុចលើបញ្ជីជ្រើសរើសដើម្បីមើលបញ្ជីភាសា</a:t>
            </a:r>
            <a:endParaRPr lang="en-US" sz="2800" dirty="0"/>
          </a:p>
          <a:p>
            <a:pPr lvl="1"/>
            <a:r>
              <a:rPr lang="km-KH" sz="2400" dirty="0"/>
              <a:t>រមូរទៅកាន់ជម្រើសភាសារបស់អ្នក ឬ</a:t>
            </a:r>
            <a:endParaRPr lang="en-US" sz="2400" dirty="0"/>
          </a:p>
          <a:p>
            <a:pPr lvl="1"/>
            <a:r>
              <a:rPr lang="km-KH" sz="2400" dirty="0"/>
              <a:t>ចាប់ផ្តើមវាយអក្សរដើម្បីឈានដល់ជម្រើសភាសារបស់អ្នកបានរហ័សជាងមុន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km-KH" sz="4900" dirty="0"/>
              <a:t>បញ្ជីកំណែដែលទាក់ទងនឹងជម្រើសភាសារបស់អ្នកនឹងបំពេញដោយស្វ័យប្រវត្តិ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 lnSpcReduction="10000"/>
          </a:bodyPr>
          <a:lstStyle/>
          <a:p>
            <a:r>
              <a:rPr lang="km-KH" sz="2800" dirty="0"/>
              <a:t>បញ្ជីកំណែត្រូវបានរៀបចំតាមលំដាប់អក្សរនៅក្នុងភាសាដែលអ្នកបានជ្រើស។ការពិពណ៌នាអំពីការបកប្រែជាក់លាក់នឹងប្រាប់អ្នកថាតើការបកប្រែនោះជា៖</a:t>
            </a:r>
            <a:endParaRPr lang="en-US" sz="2800" dirty="0"/>
          </a:p>
          <a:p>
            <a:pPr lvl="1"/>
            <a:r>
              <a:rPr lang="km-KH" sz="2400" dirty="0"/>
              <a:t>ព្រះគម្ពីរពេញលេញ – ៦៦ សៀវភៅ (ព្រះគម្ពីរចាស់ និងថ្មី)</a:t>
            </a:r>
            <a:endParaRPr lang="en-US" sz="2400" dirty="0"/>
          </a:p>
          <a:p>
            <a:pPr lvl="1"/>
            <a:r>
              <a:rPr lang="km-KH" sz="2400" dirty="0"/>
              <a:t>ព្រះគម្ពីរពេញលេញជាមួយសៀវភៅអាផូគ្រីហ្វាល់ </a:t>
            </a:r>
            <a:r>
              <a:rPr lang="en-US" sz="2400" dirty="0"/>
              <a:t>x (</a:t>
            </a:r>
            <a:r>
              <a:rPr lang="km-KH" sz="2400" dirty="0"/>
              <a:t>ព្រះគម្ពីរចាស់ និងថ្មីជាមួយសៀវភៅអាផូគ្រីហ្វាល់ខ្លះៗ។អក្សរ </a:t>
            </a:r>
            <a:r>
              <a:rPr lang="en-US" sz="2400" dirty="0"/>
              <a:t>x </a:t>
            </a:r>
            <a:r>
              <a:rPr lang="km-KH" sz="2400" dirty="0"/>
              <a:t>តំណាងឱ្យចំនួនសៀវភៅ។</a:t>
            </a:r>
            <a:endParaRPr lang="en-US" sz="2400" dirty="0"/>
          </a:p>
          <a:p>
            <a:pPr lvl="1"/>
            <a:r>
              <a:rPr lang="km-KH" sz="2400" dirty="0"/>
              <a:t>មានតែព្រះគម្ពីរថ្មី – សៀវភៅ ២៧ នៃព្រះគម្ពីរថ្មី</a:t>
            </a:r>
            <a:endParaRPr lang="en-US" sz="2400" dirty="0"/>
          </a:p>
          <a:p>
            <a:pPr lvl="1"/>
            <a:r>
              <a:rPr lang="km-KH" sz="2400" dirty="0"/>
              <a:t>ព្រះគម្ពីរថ្មីជាមួយសៀវភៅផ្សេងទៀត - សៀវភៅ ២៧ ក្បាលនៃព្រះគម្ពីរថ្មី បូកជាមួយសៀវភៅព្រះគម្ពីរចាស់មួយចំនួន</a:t>
            </a:r>
            <a:endParaRPr lang="en-US" sz="2400" dirty="0"/>
          </a:p>
          <a:p>
            <a:pPr lvl="1"/>
            <a:r>
              <a:rPr lang="km-KH" sz="2400" dirty="0"/>
              <a:t>មានតែព្រះគម្ពីរចាស់ប៉ុណ្ណោះ – សៀវភៅ ៣៩ ក្បាលនៃព្រះគម្ពីរចាស់</a:t>
            </a:r>
            <a:endParaRPr lang="en-US" sz="2400" dirty="0"/>
          </a:p>
          <a:p>
            <a:pPr lvl="1"/>
            <a:r>
              <a:rPr lang="km-KH" sz="2400" dirty="0"/>
              <a:t>ខ្វះសៀវភៅ </a:t>
            </a:r>
            <a:r>
              <a:rPr lang="en-US" sz="2400" dirty="0"/>
              <a:t>x – </a:t>
            </a:r>
            <a:r>
              <a:rPr lang="km-KH" sz="2400" dirty="0"/>
              <a:t>ការបកប្រែខ្លះគឺខ្វះសៀវភៅ។អក្សរ </a:t>
            </a:r>
            <a:r>
              <a:rPr lang="en-US" sz="2400" dirty="0"/>
              <a:t>x </a:t>
            </a:r>
            <a:r>
              <a:rPr lang="km-KH" sz="2400" dirty="0"/>
              <a:t>តំណាងឱ្យចំនួនសៀវភៅដែលខ្វះ</a:t>
            </a:r>
            <a:endParaRPr lang="en-US" sz="2400" dirty="0"/>
          </a:p>
          <a:p>
            <a:pPr lvl="1"/>
            <a:r>
              <a:rPr lang="en-US" sz="2400" dirty="0"/>
              <a:t>x </a:t>
            </a:r>
            <a:r>
              <a:rPr lang="km-KH" sz="2400" dirty="0"/>
              <a:t>សៀវភៅ – ការបកប្រែខ្លះមានចំនួនសៀវភៅកំណត់។</a:t>
            </a:r>
            <a:r>
              <a:rPr lang="en-US" sz="2400" dirty="0"/>
              <a:t>x </a:t>
            </a:r>
            <a:r>
              <a:rPr lang="km-KH" sz="2400" dirty="0"/>
              <a:t>តំណាងឱ្យចំនួនសៀវភៅក្នុងការបកប្រែ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653EF9-6EB6-45DF-B2F4-DA3ACA22F5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6769" r="43451" b="28104"/>
          <a:stretch/>
        </p:blipFill>
        <p:spPr>
          <a:xfrm>
            <a:off x="2329962" y="1291709"/>
            <a:ext cx="7732304" cy="47102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km-KH" sz="4800" dirty="0"/>
              <a:t>នេះជាឧទាហរណ៍នៃអ្វីដែលអ្នកអាចឃើញ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144776"/>
            <a:ext cx="8915400" cy="533400"/>
          </a:xfrm>
        </p:spPr>
        <p:txBody>
          <a:bodyPr/>
          <a:lstStyle/>
          <a:p>
            <a:r>
              <a:rPr lang="en-US" sz="2800" dirty="0"/>
              <a:t>(IC </a:t>
            </a:r>
            <a:r>
              <a:rPr lang="en-US" sz="2800" dirty="0" err="1"/>
              <a:t>xxxx</a:t>
            </a:r>
            <a:r>
              <a:rPr lang="en-US" sz="2800" dirty="0"/>
              <a:t>) </a:t>
            </a:r>
            <a:r>
              <a:rPr lang="km-KH" sz="2800" dirty="0"/>
              <a:t>គឺជាកូដផ្ទៃក្នុងដែលយើងប្រើសម្រាប់ដំណើរការសំណើរបស់អ្នក</a:t>
            </a: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7861128" y="4185674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</p:cNvCxnSpPr>
          <p:nvPr/>
        </p:nvCxnSpPr>
        <p:spPr>
          <a:xfrm flipV="1">
            <a:off x="4905060" y="4625057"/>
            <a:ext cx="3048000" cy="15772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85299" y="1527495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83173" y="2895597"/>
            <a:ext cx="2002126" cy="62266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m-KH" sz="2300" dirty="0"/>
              <a:t>ស្វែងរកនៅក្នុងបញ្ជីដើម្បីបង្រួមជម្រើស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2039815" y="2272937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81ECCB-7049-4ECE-8FB2-72D41E58D0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36237" r="43271" b="35824"/>
          <a:stretch/>
        </p:blipFill>
        <p:spPr>
          <a:xfrm>
            <a:off x="2314963" y="1121846"/>
            <a:ext cx="8121455" cy="30917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km-KH" sz="4800" dirty="0"/>
              <a:t>ស្វែងរកនៅក្នុងបញ្ជី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14963" y="1386823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12837" y="2754926"/>
            <a:ext cx="1793966" cy="674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m-KH" dirty="0"/>
              <a:t>ស្វែងរកនៅក្នុងបញ្ជីដើម្បីបង្រួមជម្រើស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69479" y="2132265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627077"/>
            <a:ext cx="8915400" cy="533401"/>
          </a:xfrm>
        </p:spPr>
        <p:txBody>
          <a:bodyPr>
            <a:normAutofit/>
          </a:bodyPr>
          <a:lstStyle/>
          <a:p>
            <a:r>
              <a:rPr lang="km-KH" sz="2800" dirty="0"/>
              <a:t>ក្នុងឧទាហរណ៍នេះ ខ្ញុំបានស្វែងរកក្នុងបញ្ជីសម្រាប់</a:t>
            </a:r>
            <a:r>
              <a:rPr lang="en-US" dirty="0"/>
              <a:t> “Complete”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2625618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870600"/>
          </a:xfrm>
        </p:spPr>
        <p:txBody>
          <a:bodyPr>
            <a:noAutofit/>
          </a:bodyPr>
          <a:lstStyle/>
          <a:p>
            <a:r>
              <a:rPr lang="km-KH" sz="4400" dirty="0"/>
              <a:t>កំណែដែលមានសិទ្ធិគ្រប់គ្រង</a:t>
            </a:r>
            <a:br>
              <a:rPr lang="en-US" sz="1200" dirty="0"/>
            </a:br>
            <a:br>
              <a:rPr lang="en-US" sz="1200" dirty="0"/>
            </a:br>
            <a:r>
              <a:rPr lang="km-KH" sz="2400" b="1" dirty="0">
                <a:solidFill>
                  <a:srgbClr val="2F4858"/>
                </a:solidFill>
                <a:latin typeface="Philosopher"/>
              </a:rPr>
              <a:t>វាលខ្លះនៅលើបែបបទនឹងត្រូវចាក់សោបើអ្នកជ្រើសរើសកំណែព្រះគម្ពីរដែលមានសិទ្ធិគ្រប់គ្រង។តាមច្បាប់ យើងអាចផ្តល់មគ្គុទេសក៍សម្រាប់កំណែដែលមានសិទ្ធិគ្រប់គ្រងតែប៉ុណ្ណោះ។អ្នកនឹងឃើញនិមិត្តសញ្ញាសិទ្ធិច្បាប់នៅចុងការពិពណ៌នាកំណែ ©។</a:t>
            </a: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km-KH" sz="2800" dirty="0">
                <a:cs typeface="Times New Roman" panose="02020603050405020304" pitchFamily="18" charset="0"/>
              </a:rPr>
              <a:t>តាមច្បាប់ យើងមិនត្រូវបានអនុញ្ញាតឲ្យផ្តល់អត្ថបទព្រះគម្ពីរសម្រាប់កំណែព្រះគម្ពីរដែលមានសិទ្ធិច្បាប់បច្ចុប្បន្នទេ។កំណែណាមួយដែលមានសិទ្ធិច្បាប់បច្ចុប្បន្ន នឹងមាននិមិត្តសញ្ញានៅចុងបញ្ចប់ ©។សម្រាប់កំណែទាំងនេះ យើងអាចផ្តល់តែមគ្គុទេសក៍ប៉ុណ្ណោះ។</a:t>
            </a:r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947134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C24F0C-4972-4572-A526-359296E6D4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46229" r="43271" b="35824"/>
          <a:stretch/>
        </p:blipFill>
        <p:spPr>
          <a:xfrm>
            <a:off x="2616527" y="1553550"/>
            <a:ext cx="8121455" cy="19859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1280890"/>
          </a:xfrm>
        </p:spPr>
        <p:txBody>
          <a:bodyPr/>
          <a:lstStyle/>
          <a:p>
            <a:r>
              <a:rPr lang="km-KH" sz="4800" dirty="0"/>
              <a:t>ចុចប៊ូតុងរង្វង់នៅដើមជម្រើសរបស់អ្នក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65600"/>
            <a:ext cx="8915400" cy="1534166"/>
          </a:xfrm>
        </p:spPr>
        <p:txBody>
          <a:bodyPr>
            <a:normAutofit/>
          </a:bodyPr>
          <a:lstStyle/>
          <a:p>
            <a:r>
              <a:rPr lang="km-KH" sz="2800" dirty="0"/>
              <a:t>ក្នុងឧទាហរណ៍នេះ ខ្ញុំបានជ្រើសរើស</a:t>
            </a:r>
            <a:r>
              <a:rPr lang="en-US" dirty="0"/>
              <a:t> Khmer Standard Version (KMSV) (2005) (Complete Bible) </a:t>
            </a:r>
            <a:r>
              <a:rPr lang="km-KH" dirty="0"/>
              <a:t>ព្រះគម្ពីរខ្មែរបច្ចុប្បន្ន ២០០៥ (</a:t>
            </a:r>
            <a:r>
              <a:rPr lang="en-US" dirty="0"/>
              <a:t>IC 1460) ©</a:t>
            </a:r>
          </a:p>
          <a:p>
            <a:pPr lvl="1"/>
            <a:r>
              <a:rPr lang="km-KH" sz="2400" dirty="0"/>
              <a:t>ចំណាំ៖ អ្នកអាចជ្រើសរើសបានតែមួយសម្រាប់សំណើមួយ។បើអ្នកចង់បានកំណែច្រើន អ្នកត្រូវដាក់សំណើច្រើន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517589" y="2464641"/>
            <a:ext cx="643467" cy="4910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</p:cNvCxnSpPr>
          <p:nvPr/>
        </p:nvCxnSpPr>
        <p:spPr>
          <a:xfrm flipH="1" flipV="1">
            <a:off x="3004457" y="2955708"/>
            <a:ext cx="435029" cy="12098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385" y="211016"/>
            <a:ext cx="9484228" cy="764952"/>
          </a:xfrm>
        </p:spPr>
        <p:txBody>
          <a:bodyPr>
            <a:noAutofit/>
          </a:bodyPr>
          <a:lstStyle/>
          <a:p>
            <a:r>
              <a:rPr lang="km-KH" dirty="0"/>
              <a:t>បញ្ជីទម្លាក់ចុះនឹងបិទ ហើយសំណុំបែបបទនឹងបង្ហាញកំណែដែលអ្នកបានជ្រើស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km-KH" sz="3200" dirty="0"/>
              <a:t>អ្នកអាចផ្លាស់ប្តូរជម្រើសរបស់អ្នកដោយចុចលើ ត្រឡប់ទៅកំណែ</a:t>
            </a:r>
            <a:endParaRPr lang="en-US" sz="3200" dirty="0"/>
          </a:p>
          <a:p>
            <a:pPr lvl="1"/>
            <a:r>
              <a:rPr lang="km-KH" sz="2800" dirty="0"/>
              <a:t>បើអ្នកធ្វើបែបនេះបន្ទាប់ពីបានបំពេញសំណុំបែបបទនៅសល់ អ្នកត្រូវបំពេញសំណុំបែបបទម្តងទៀត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B4A024-A893-4522-851B-1F775CFE0D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72" t="45027" r="36330" b="40129"/>
          <a:stretch/>
        </p:blipFill>
        <p:spPr>
          <a:xfrm>
            <a:off x="2020385" y="1176795"/>
            <a:ext cx="8327791" cy="141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79366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ក្នុងនាមជាគ្រិស្តបរិស័ទ, តើអ្នកធ្លាប់អានព្រះគម្ពីរទាំងមូលទេ?</a:t>
            </a:r>
            <a:endParaRPr lang="en-US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526126" y="669577"/>
            <a:ext cx="548951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  <a:stCxn id="4" idx="2"/>
            <a:endCxn id="28" idx="3"/>
          </p:cNvCxnSpPr>
          <p:nvPr/>
        </p:nvCxnSpPr>
        <p:spPr>
          <a:xfrm rot="5400000">
            <a:off x="4921221" y="432885"/>
            <a:ext cx="552056" cy="184159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257906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តើវាមានអត្ថប្រយោជន៍ដល់ជីវិតរបស់អ្នកទេ?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25790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បាទ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199465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គ្មាន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405900"/>
            <a:ext cx="1913541" cy="912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ហេតុអ្វីមិន?  តើផែនការអានសាមញ្ញនឹងជួយបន្ថែមអត្ថប្រយោជន៍ដែរឬទេ?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279678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គ្មាន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267274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បាទ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272486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តើអ្នកបានប្រើផែនការអានទេ?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1261011"/>
            <a:ext cx="1932752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តើអ្នកគិតថាវាជារឿងសំខាន់ក្នុងនាមជាគ្រិស្តបរិស័ទដើម្បីអានព្រះគម្ពីរទាំងមូល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2032629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បាទ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421443"/>
            <a:ext cx="1691939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តើអ្វីដែលបញ្ឈប់អ្នកពីការអានព្រះគម្ពីរទាំងមូល?</a:t>
            </a:r>
            <a:endParaRPr lang="en-US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42CA3E-2D57-44DA-9192-A15E00C6FC1B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 flipH="1">
            <a:off x="3189668" y="1998413"/>
            <a:ext cx="120406" cy="42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503460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វាត្រូវចំណាយពេលច្រើនពេក?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812431" y="127345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គ្មាន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 flipV="1">
            <a:off x="1762097" y="1626607"/>
            <a:ext cx="581601" cy="3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257906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ហេតុអ្វីមិន?</a:t>
            </a:r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419568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វាគួរឱ្យភ័យខ្លាចពេក?  វាជាសៀវភៅធំពិបាកអាន?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4778314"/>
            <a:ext cx="2330172" cy="12677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km-KH" dirty="0">
                <a:solidFill>
                  <a:schemeClr val="tx1"/>
                </a:solidFill>
              </a:rPr>
              <a:t>មានផែនការអានព្រះគម្ពីរដោយឥតគិតថ្លៃដែលគាំទ្រការប្តេជ្ញាចិត្តពេលវេលាណាមួយពី 5 នាទីទៅ 60 នាទីក្នុងមួយថ្ងៃ ឬចំនួនថ្ងៃណាមួយក្នុងមួយសប្តាហ៍។</a:t>
            </a:r>
            <a:endParaRPr lang="en-US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stCxn id="31" idx="3"/>
            <a:endCxn id="45" idx="1"/>
          </p:cNvCxnSpPr>
          <p:nvPr/>
        </p:nvCxnSpPr>
        <p:spPr>
          <a:xfrm>
            <a:off x="4035637" y="2749641"/>
            <a:ext cx="405497" cy="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4775869"/>
            <a:ext cx="2607098" cy="12707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km-KH" dirty="0">
                <a:solidFill>
                  <a:schemeClr val="tx1"/>
                </a:solidFill>
              </a:rPr>
              <a:t>ផ្តល់នូវគម្រោងឥតគិតថ្លៃក្នុងការបកប្រែដែលងាយស្រួលអាន។  សូម្បីតែកិច្ចការធំបំផុតក៏អាចធ្វើបាននៅពេលបែងចែកជាជំហានតូចៗ ងាយស្រួលគ្រប់គ្រង។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165287" y="1916961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បាទ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678246" y="2419568"/>
            <a:ext cx="1498335" cy="97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តើផែនការអានធ្វើឱ្យកិច្ចការកាន់តែអាចគ្រប់គ្រងបានទេ?</a:t>
            </a:r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587137" y="2412113"/>
            <a:ext cx="1505741" cy="1076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តើផែនការអានដែលបង្កើតផ្ទាល់ខ្លួននឹងធ្វើឱ្យកិច្ចការកាន់តែអាចគ្រប់គ្រងបានទេ?</a:t>
            </a:r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10147815" y="262293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គ្មាន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4778314"/>
            <a:ext cx="2039615" cy="12628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នៅ </a:t>
            </a:r>
            <a:r>
              <a:rPr lang="en-US" sz="1200" dirty="0">
                <a:solidFill>
                  <a:schemeClr val="tx1"/>
                </a:solidFill>
              </a:rPr>
              <a:t>WBP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km-KH" dirty="0">
                <a:solidFill>
                  <a:schemeClr val="tx1"/>
                </a:solidFill>
              </a:rPr>
              <a:t>យើងជឿថាការអានព្រះគម្ពីរបន្ថែមអត្ថប្រយោជន៍យ៉ាងខ្លាំងដល់ជីវិតរបស់យើងទាំងអស់។</a:t>
            </a:r>
            <a:endParaRPr lang="en-US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207393" y="3551982"/>
            <a:ext cx="1459719" cy="9929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4775870"/>
            <a:ext cx="1483801" cy="12620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តើអ្នកបានប្រើផែនការអ្វី?  </a:t>
            </a:r>
            <a:r>
              <a:rPr lang="en-US" sz="1200" dirty="0">
                <a:solidFill>
                  <a:schemeClr val="tx1"/>
                </a:solidFill>
              </a:rPr>
              <a:t>WBP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km-KH" dirty="0">
                <a:solidFill>
                  <a:schemeClr val="tx1"/>
                </a:solidFill>
              </a:rPr>
              <a:t>មានភាពខុសគ្នាជាច្រើនសម្រាប់ជ្រើសរើស។</a:t>
            </a:r>
            <a:endParaRPr lang="en-US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186303" y="3634683"/>
            <a:ext cx="1382297" cy="90007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4778975"/>
            <a:ext cx="823913" cy="12582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សាកល្បងគម្រោងឥតគិតថ្លៃនៅ </a:t>
            </a:r>
            <a:r>
              <a:rPr lang="en-US" sz="1200" dirty="0">
                <a:solidFill>
                  <a:schemeClr val="tx1"/>
                </a:solidFill>
              </a:rPr>
              <a:t>WBP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60885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បាទ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373741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បាទ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379375" y="376125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គ្មាន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4775869"/>
            <a:ext cx="2166425" cy="12658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km-KH" dirty="0">
                <a:solidFill>
                  <a:schemeClr val="tx1"/>
                </a:solidFill>
              </a:rPr>
              <a:t>ផ្តល់នូវគម្រោងឥតគិតថ្លៃជាមួយនឹងប្រធានបទជាច្រើនដូចជា </a:t>
            </a:r>
            <a:r>
              <a:rPr lang="en-US" sz="1100" dirty="0">
                <a:solidFill>
                  <a:schemeClr val="tx1"/>
                </a:solidFill>
              </a:rPr>
              <a:t>Chronological, M'Cheyne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km-KH" dirty="0">
                <a:solidFill>
                  <a:schemeClr val="tx1"/>
                </a:solidFill>
              </a:rPr>
              <a:t>ជាដើម ដើម្បីបន្ថែមភាពខុសគ្នាមួយចំនួន</a:t>
            </a:r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412577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វាគួរឱ្យធុញពេក?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stCxn id="31" idx="1"/>
            <a:endCxn id="57" idx="3"/>
          </p:cNvCxnSpPr>
          <p:nvPr/>
        </p:nvCxnSpPr>
        <p:spPr>
          <a:xfrm flipH="1" flipV="1">
            <a:off x="1898026" y="2744734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817762" y="4010493"/>
            <a:ext cx="1290727" cy="2462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813725" y="3557259"/>
            <a:ext cx="1691988" cy="7452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089721"/>
            <a:ext cx="11903617" cy="7266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ប្រសិនបើអ្នកបានព្យាយាម និងបរាជ័យក្នុងការអានព្រះគម្ពីរ សូមទស្សនាយើងនៅ </a:t>
            </a:r>
            <a:r>
              <a:rPr lang="en-US" sz="1200" dirty="0">
                <a:solidFill>
                  <a:schemeClr val="tx1"/>
                </a:solidFill>
              </a:rPr>
              <a:t>https://worldbibleplans.com/languages/khmer/index.html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km-KH" dirty="0">
                <a:solidFill>
                  <a:schemeClr val="tx1"/>
                </a:solidFill>
              </a:rPr>
              <a:t>និងបង្កើតផែនការអានព្រះគម្ពីរផ្ទាល់ខ្លួនដោយឥតគិតថ្លៃ។  ជ្រើសរើសពីភាសាផ្សេងៗគ្នា ការបកប្រែ ការប្តេជ្ញាចិត្តពេលវេលា ប្រធានបទ និងទម្រង់សៀវភៅអេឡិចត្រូនិច។  វាសាមញ្ញនេះ.  បង្កើតផែនការមួយ, </a:t>
            </a:r>
            <a:r>
              <a:rPr lang="en-US" sz="1200" dirty="0">
                <a:solidFill>
                  <a:schemeClr val="tx1"/>
                </a:solidFill>
              </a:rPr>
              <a:t>WBP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km-KH" dirty="0">
                <a:solidFill>
                  <a:schemeClr val="tx1"/>
                </a:solidFill>
              </a:rPr>
              <a:t>បង្កើតវា, ហើយក្នុងរយៈពេលតិចជាង 1 ថ្ងៃអ្នកទទួលបានតំណភ្ជាប់ដើម្បីទាញយកផែនការអានព្រះគម្ពីរដែលបង្កើតឡើងដោយឥតគិតថ្លៃផ្ទាល់ខ្លួនរបស់អ្នកដោយមានឬគ្មានបទគម្ពីរ.  តើយើងបានលើកឡើងអ្វីគ្រប់យ៉ាងគឺឥតគិតថ្លៃ!</a:t>
            </a:r>
            <a:endParaRPr lang="en-US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626606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</p:cNvCxnSpPr>
          <p:nvPr/>
        </p:nvCxnSpPr>
        <p:spPr>
          <a:xfrm>
            <a:off x="10176581" y="2897240"/>
            <a:ext cx="410556" cy="249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50036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បាទ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53768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បាទ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312121" y="424086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បាទ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486275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4137093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704332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stCxn id="26" idx="2"/>
            <a:endCxn id="55" idx="0"/>
          </p:cNvCxnSpPr>
          <p:nvPr/>
        </p:nvCxnSpPr>
        <p:spPr>
          <a:xfrm rot="5400000">
            <a:off x="10155406" y="1281896"/>
            <a:ext cx="409680" cy="186566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stCxn id="26" idx="2"/>
            <a:endCxn id="59" idx="0"/>
          </p:cNvCxnSpPr>
          <p:nvPr/>
        </p:nvCxnSpPr>
        <p:spPr>
          <a:xfrm rot="16200000" flipH="1">
            <a:off x="11115431" y="2187535"/>
            <a:ext cx="402225" cy="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203821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គ្មាន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373084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បាទ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507810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m-KH" dirty="0">
                <a:solidFill>
                  <a:schemeClr val="tx1"/>
                </a:solidFill>
              </a:rPr>
              <a:t>ផែនការរួមទាំងបទគម្ពីរថ្លៃពេក?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64779" y="3078571"/>
            <a:ext cx="425622" cy="4241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518073" y="2749433"/>
            <a:ext cx="429972" cy="10867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626925" y="4128789"/>
            <a:ext cx="533102" cy="76594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218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/>
          </a:bodyPr>
          <a:lstStyle/>
          <a:p>
            <a:r>
              <a:rPr lang="km-KH" dirty="0"/>
              <a:t>ប្រធានបទ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70000" lnSpcReduction="20000"/>
          </a:bodyPr>
          <a:lstStyle/>
          <a:p>
            <a:r>
              <a:rPr lang="km-KH" sz="2600" dirty="0"/>
              <a:t>ប្រធានបទផ្តល់វិធីផ្សេងៗក្នុងការអានព្រះគម្ពីរ</a:t>
            </a:r>
            <a:endParaRPr lang="en-US" sz="2600" dirty="0"/>
          </a:p>
          <a:p>
            <a:pPr lvl="1"/>
            <a:r>
              <a:rPr lang="km-KH" sz="2300" dirty="0"/>
              <a:t>ប្រធានបទខ្លះផ្តល់លំដាប់អាន</a:t>
            </a:r>
            <a:endParaRPr lang="en-US" sz="2300" dirty="0"/>
          </a:p>
          <a:p>
            <a:pPr lvl="2"/>
            <a:r>
              <a:rPr lang="km-KH" sz="2300" dirty="0"/>
              <a:t>ឧទាហរណ៍៖</a:t>
            </a:r>
            <a:endParaRPr lang="en-US" sz="2300" dirty="0"/>
          </a:p>
          <a:p>
            <a:pPr lvl="3"/>
            <a:r>
              <a:rPr lang="km-KH" sz="2300" dirty="0"/>
              <a:t>ត្រង់ (ចក្រភពដល់ការបង្ហាញ)</a:t>
            </a:r>
            <a:endParaRPr lang="en-US" sz="2300" dirty="0"/>
          </a:p>
          <a:p>
            <a:pPr lvl="3"/>
            <a:r>
              <a:rPr lang="km-KH" sz="2300" dirty="0"/>
              <a:t>លំដាប់ពេលវេលា</a:t>
            </a:r>
            <a:endParaRPr lang="en-US" sz="2100" dirty="0"/>
          </a:p>
          <a:p>
            <a:pPr lvl="1"/>
            <a:r>
              <a:rPr lang="km-KH" sz="2300" dirty="0"/>
              <a:t>ប្រធានបទផ្សេងទៀតជួយឲ្យអ្នកផ្តោតលើគំនិតតែមួយ ឬបង្ហាញព្រះគម្ពីរដោយមានអត្ថន័យ</a:t>
            </a:r>
            <a:endParaRPr lang="en-US" sz="2300" dirty="0"/>
          </a:p>
          <a:p>
            <a:pPr lvl="2"/>
            <a:r>
              <a:rPr lang="km-KH" sz="2300" dirty="0"/>
              <a:t>ឧទាហរណ៍៖</a:t>
            </a:r>
            <a:endParaRPr lang="en-US" sz="2300" dirty="0"/>
          </a:p>
          <a:p>
            <a:pPr lvl="3"/>
            <a:r>
              <a:rPr lang="km-KH" sz="2300" dirty="0"/>
              <a:t>ផ្អែកលើប្រភេទ</a:t>
            </a:r>
            <a:endParaRPr lang="en-US" sz="2300" dirty="0"/>
          </a:p>
          <a:p>
            <a:pPr lvl="3"/>
            <a:r>
              <a:rPr lang="en-US" sz="1600" dirty="0"/>
              <a:t>M'Cheyne</a:t>
            </a:r>
          </a:p>
          <a:p>
            <a:pPr lvl="1"/>
            <a:r>
              <a:rPr lang="km-KH" sz="1900" dirty="0"/>
              <a:t>ប្រធានបទខ្លះឲ្យអ្នកផ្តោតលើសៀវភៅតែមួយ ឬជ្រើសរើសសៀវភៅជាច្រើន</a:t>
            </a:r>
            <a:endParaRPr lang="en-US" sz="1900" dirty="0"/>
          </a:p>
          <a:p>
            <a:pPr lvl="2"/>
            <a:r>
              <a:rPr lang="km-KH" sz="1900" dirty="0"/>
              <a:t>ឧទាហរណ៍៖</a:t>
            </a:r>
            <a:endParaRPr lang="en-US" sz="1900" dirty="0"/>
          </a:p>
          <a:p>
            <a:pPr lvl="3"/>
            <a:r>
              <a:rPr lang="km-KH" sz="1900" dirty="0"/>
              <a:t>សៀវភៅ ១ ការជ្រៀតជ្រែកជ្រៅ</a:t>
            </a:r>
            <a:endParaRPr lang="en-US" sz="1900" dirty="0"/>
          </a:p>
          <a:p>
            <a:pPr lvl="3"/>
            <a:r>
              <a:rPr lang="km-KH" sz="1900" dirty="0"/>
              <a:t>សាវនីយ៍ និងប៉ូល</a:t>
            </a:r>
            <a:endParaRPr lang="en-US" sz="1900" dirty="0"/>
          </a:p>
          <a:p>
            <a:pPr lvl="2"/>
            <a:endParaRPr lang="en-US" sz="1900" dirty="0"/>
          </a:p>
          <a:p>
            <a:pPr marL="0" indent="0">
              <a:buNone/>
            </a:pPr>
            <a:r>
              <a:rPr lang="km-KH" sz="2600" dirty="0"/>
              <a:t>ប្រធានបទទាំងអស់ត្រូវបានពន្យល់លម្អិតនៅលើទំព័រផែនការអានដែលអាចចូលដំណើរការតាមម៉ឺនុយ</a:t>
            </a:r>
            <a:endParaRPr lang="en-US" sz="2600" dirty="0"/>
          </a:p>
          <a:p>
            <a:pPr marL="0" indent="0">
              <a:buNone/>
            </a:pPr>
            <a:endParaRPr lang="en-US" sz="1900" dirty="0"/>
          </a:p>
          <a:p>
            <a:pPr marL="0" indent="0">
              <a:buNone/>
            </a:pPr>
            <a:r>
              <a:rPr lang="km-KH" sz="2600" dirty="0"/>
              <a:t>ស្វែងរកប្រធានបទដែលសមស្របបំផុតសម្រាប់អ្នក</a:t>
            </a:r>
            <a:endParaRPr lang="en-US" sz="2600" dirty="0"/>
          </a:p>
          <a:p>
            <a:pPr lvl="1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km-KH" sz="4900" dirty="0"/>
              <a:t>ប្រធានបទបន្ត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 fontScale="92500"/>
          </a:bodyPr>
          <a:lstStyle/>
          <a:p>
            <a:r>
              <a:rPr lang="km-KH" sz="2800" dirty="0"/>
              <a:t>ប្រធានបទត្រូវបានបែងចែកជាក្រុមបួនដោយផ្អែកលើភាពបត់បែននៃរយៈពេល (រយៈពេលអាន) និងប្រេកង់ (ចំនួនថ្ងៃក្នុងមួយសប្តាហ៍ដែលអ្នកអាន)។</a:t>
            </a:r>
            <a:endParaRPr lang="en-US" sz="2800" dirty="0"/>
          </a:p>
          <a:p>
            <a:pPr lvl="1"/>
            <a:r>
              <a:rPr lang="km-KH" sz="2400" dirty="0"/>
              <a:t>ក្រុម 1 - សម្រាប់ក្រុមដំបូងនេះ អ្នកអាចជ្រើសរើសរយៈពេល (30 ថ្ងៃ, 12 ខែ, ល។) ឬ 1-6 ជំពូកក្នុងមួយថ្ងៃរយៈពេលអាន</a:t>
            </a:r>
            <a:endParaRPr lang="en-US" sz="24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9522068" cy="4982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m-KH" sz="2800" b="1" dirty="0"/>
              <a:t>ការពិពណ៌នាមានសម្រាប់ក្រុមប្រធានបទនេះតែប៉ុណ្ណោះ ហើយបើអ្នកជ្រើសរើសរយៈពេលជំពូក។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E736D0-7E4D-438B-B5C9-E1FAEDFF50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6" r="13769" b="21695"/>
          <a:stretch/>
        </p:blipFill>
        <p:spPr>
          <a:xfrm>
            <a:off x="2286002" y="2205986"/>
            <a:ext cx="5067171" cy="381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km-KH" sz="4900" dirty="0"/>
              <a:t>ប្រធានបទបន្ត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078869"/>
          </a:xfrm>
        </p:spPr>
        <p:txBody>
          <a:bodyPr>
            <a:normAutofit/>
          </a:bodyPr>
          <a:lstStyle/>
          <a:p>
            <a:r>
              <a:rPr lang="km-KH" sz="2800" dirty="0"/>
              <a:t>ក្រុម 2 - សម្រាប់ក្រុមទីពីរ មានតែរយៈពេល (30 ថ្ងៃ, 12 ខែ, ជាដើម) ប៉ុណ្ណោះដែលអាចប្រើបាន</a:t>
            </a:r>
            <a:r>
              <a:rPr lang="en-US" dirty="0"/>
              <a:t>.</a:t>
            </a:r>
          </a:p>
          <a:p>
            <a:pPr lvl="1"/>
            <a:r>
              <a:rPr lang="km-KH" sz="2400" dirty="0"/>
              <a:t>រយៈពេលជំពូកនឹងត្រូវបានបិទពណ៌ប្រផេះ និងមិនអាចជ្រើសរើសបាន</a:t>
            </a:r>
            <a:r>
              <a:rPr lang="en-US" sz="2000" dirty="0"/>
              <a:t>.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7631722" cy="4982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m-KH" sz="2800" b="1" dirty="0"/>
              <a:t>មតិយោបល់មិនមានសម្រាប់ក្រុមនេះទេ</a:t>
            </a: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818F0E-C389-4D8F-BD62-9A79B1DE77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90" r="4902" b="19198"/>
          <a:stretch/>
        </p:blipFill>
        <p:spPr>
          <a:xfrm>
            <a:off x="2286002" y="2102962"/>
            <a:ext cx="5357497" cy="394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km-KH" sz="4900" dirty="0"/>
              <a:t>ប្រធានបទបន្ត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 lnSpcReduction="10000"/>
          </a:bodyPr>
          <a:lstStyle/>
          <a:p>
            <a:r>
              <a:rPr lang="km-KH" sz="2800" dirty="0"/>
              <a:t>ក្រុម 3 - សម្រាប់ក្រុមទីបី មានតែ 1-6 រយៈពេលជំពូកប៉ុណ្ណោះ</a:t>
            </a:r>
            <a:r>
              <a:rPr lang="en-US" dirty="0"/>
              <a:t>.</a:t>
            </a:r>
          </a:p>
          <a:p>
            <a:pPr lvl="1"/>
            <a:r>
              <a:rPr lang="km-KH" sz="2400" dirty="0"/>
              <a:t>រយៈពេលនឹងត្រូវបានបិទពណ៌ប្រផេះ និងមិនអាចជ្រើសរើសបាន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7420707" cy="4982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m-KH" sz="2800" b="1" dirty="0"/>
              <a:t>មតិយោបល់មិនមានសម្រាប់ក្រុមនេះទេ</a:t>
            </a:r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E11B4C-4AB6-4F92-8FB4-4B0D7180CF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386" r="2185" b="53780"/>
          <a:stretch/>
        </p:blipFill>
        <p:spPr>
          <a:xfrm>
            <a:off x="2022473" y="2130108"/>
            <a:ext cx="8289198" cy="195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km-KH" sz="4900" dirty="0"/>
              <a:t>ប្រធានបទបន្ត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 fontScale="92500" lnSpcReduction="20000"/>
          </a:bodyPr>
          <a:lstStyle/>
          <a:p>
            <a:r>
              <a:rPr lang="km-KH" sz="2600" dirty="0"/>
              <a:t>ក្រុម 4 - ក្រុមទីបួន និងចុងក្រោយមានរយៈពេល និងប្រេកង់កំណត់ជាមុន</a:t>
            </a:r>
            <a:r>
              <a:rPr lang="en-US" dirty="0"/>
              <a:t>.</a:t>
            </a:r>
          </a:p>
          <a:p>
            <a:pPr lvl="1"/>
            <a:r>
              <a:rPr lang="km-KH" sz="2200" dirty="0"/>
              <a:t>ប្រធានបទទាំងនេះមានប្រេកង់រៀងរាល់ថ្ងៃ លុះត្រាតែមានការបញ្ជាក់ផ្សេងទៀត។</a:t>
            </a:r>
            <a:endParaRPr lang="en-US" sz="2200" dirty="0"/>
          </a:p>
          <a:p>
            <a:pPr lvl="1"/>
            <a:r>
              <a:rPr lang="km-KH" sz="2200" dirty="0"/>
              <a:t>សម្រាប់ប្រធានបទទាំងនេះ ការជ្រើសរើសរយៈពេល និងប្រេកង់នឹងត្រូវបិទពណ៌ប្រផេះ និងមិនអាចជ្រើសរើសបាន។</a:t>
            </a:r>
            <a:r>
              <a:rPr lang="en-US" sz="3000" dirty="0"/>
              <a:t> 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7244861" cy="4982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A53010"/>
              </a:buClr>
              <a:buNone/>
              <a:defRPr/>
            </a:pPr>
            <a:r>
              <a:rPr lang="km-KH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មតិយោបល់មិនមានសម្រាប់ក្រុមនេះទេ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7165595" y="3429000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m-KH" sz="2800" dirty="0"/>
              <a:t>នេះគ្រាន់តែជាបញ្ជីមួយផ្នែកប៉ុណ្ណោះ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8DF59B-C4C5-4549-98B3-3BD18EA303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94" r="20777"/>
          <a:stretch/>
        </p:blipFill>
        <p:spPr>
          <a:xfrm>
            <a:off x="3067757" y="2299175"/>
            <a:ext cx="3469230" cy="391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 fontScale="90000"/>
          </a:bodyPr>
          <a:lstStyle/>
          <a:p>
            <a:r>
              <a:rPr lang="km-KH" sz="3100" dirty="0"/>
              <a:t>បើអ្នកបានជ្រើសរើសប្រធានបទ ១ សៀវភៅជ្រៅ សូមជ្រើសរើសសៀវភៅមួយ។បើមិនដូច្នោះទេ ជម្រើសនេះនឹងត្រូវបានចាក់សោ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019472"/>
            <a:ext cx="8915400" cy="1744743"/>
          </a:xfrm>
        </p:spPr>
        <p:txBody>
          <a:bodyPr>
            <a:normAutofit lnSpcReduction="10000"/>
          </a:bodyPr>
          <a:lstStyle/>
          <a:p>
            <a:r>
              <a:rPr lang="km-KH" sz="1600" dirty="0"/>
              <a:t>អាចជ្រើសរើសសៀវភៅតែមួយតែប៉ុណ្ណោះ</a:t>
            </a:r>
            <a:endParaRPr lang="en-US" sz="1600" dirty="0"/>
          </a:p>
          <a:p>
            <a:r>
              <a:rPr lang="km-KH" sz="1600" dirty="0"/>
              <a:t>សៀវភៅដែលមានស្រាប់អាស្រ័យលើកំណែរបស់អ្នក</a:t>
            </a:r>
            <a:endParaRPr lang="en-US" sz="1600" dirty="0"/>
          </a:p>
          <a:p>
            <a:pPr lvl="1"/>
            <a:r>
              <a:rPr lang="km-KH" dirty="0"/>
              <a:t>អេក្រង់មិនឆ្លាតគ្រប់គ្រាន់ដើម្បីដឹងថាសៀវភៅមាននៅក្នុងកំណែនីមួយៗទេ។</a:t>
            </a:r>
            <a:r>
              <a:rPr lang="en-US" dirty="0"/>
              <a:t>  </a:t>
            </a:r>
          </a:p>
          <a:p>
            <a:pPr lvl="1"/>
            <a:r>
              <a:rPr lang="km-KH" dirty="0"/>
              <a:t>វាអាស្រ័យលើអ្នកក្នុងការជ្រើសរើសសៀវភៅដែលមាននៅក្នុងកំណែដែលអ្នកចង់បាន</a:t>
            </a:r>
            <a:endParaRPr lang="en-US" dirty="0"/>
          </a:p>
          <a:p>
            <a:pPr lvl="2"/>
            <a:r>
              <a:rPr lang="km-KH" dirty="0"/>
              <a:t>ដូច្នេះ ឧទាហរណ៍ ប្រសិនបើអ្នកជ្រើសរើសកំណែដែលមានតែព្រះគម្ពីរថ្មី សូមកុំជ្រើសរើស កំណើត</a:t>
            </a:r>
            <a:r>
              <a:rPr lang="en-US" dirty="0"/>
              <a:t> </a:t>
            </a:r>
            <a:r>
              <a:rPr lang="km-KH" dirty="0"/>
              <a:t>នៅទីនេះ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491882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km-KH" sz="2400" dirty="0"/>
              <a:t>សៀវភៅអាផូគ្រីហ្វាល់មិនត្រូវបានរាប់បញ្ចូលក្នុងបញ្ជីទេ។មានតែសៀវភៅបុព្វហេតុរហូតដល់វិវរណៈប៉ុណ្ណោះ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68C125-4F7F-4430-8DE1-FC576DF476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5730" r="17819" b="22464"/>
          <a:stretch/>
        </p:blipFill>
        <p:spPr>
          <a:xfrm>
            <a:off x="2496766" y="875490"/>
            <a:ext cx="4586771" cy="396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 fontScale="90000"/>
          </a:bodyPr>
          <a:lstStyle/>
          <a:p>
            <a:r>
              <a:rPr lang="km-KH" sz="4400" dirty="0"/>
              <a:t>បញ្ចូលព្រះគម្ពីរ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 lnSpcReduction="10000"/>
          </a:bodyPr>
          <a:lstStyle/>
          <a:p>
            <a:r>
              <a:rPr lang="km-KH" sz="2800" dirty="0"/>
              <a:t>ការជ្រើសរើសនេះមានសម្រាប់កំណែដែលមិនមានសិទ្ធិគ្រប់គ្រងតែប៉ុណ្ណោះ</a:t>
            </a:r>
            <a:endParaRPr lang="en-US" sz="2800" dirty="0"/>
          </a:p>
          <a:p>
            <a:r>
              <a:rPr lang="km-KH" sz="2800" dirty="0"/>
              <a:t>ជ្រើសរើសរវាង</a:t>
            </a:r>
            <a:endParaRPr lang="en-US" sz="2800" dirty="0"/>
          </a:p>
          <a:p>
            <a:pPr lvl="1"/>
            <a:r>
              <a:rPr lang="km-KH" sz="2400" dirty="0"/>
              <a:t>បាទ/ចាស។ផ្តល់ព្រះគម្ពីរ – រួមបញ្ចូលព្រះគម្ពីរនៅក្នុងផែនការអានរបស់អ្នក</a:t>
            </a:r>
            <a:endParaRPr lang="en-US" sz="2400" dirty="0"/>
          </a:p>
          <a:p>
            <a:pPr lvl="1"/>
            <a:r>
              <a:rPr lang="km-KH" sz="2400" dirty="0"/>
              <a:t>ទេ.ផ្តល់មគ្គុទេសក៍តែប៉ុណ្ណោះ – កុំបញ្ចូលព្រះគម្ពីរ</a:t>
            </a:r>
            <a:endParaRPr lang="en-US" sz="2400" dirty="0"/>
          </a:p>
          <a:p>
            <a:pPr lvl="2"/>
            <a:r>
              <a:rPr lang="km-KH" sz="2000" dirty="0"/>
              <a:t>ជម្រើសនេះរួមបញ្ចូលតែចំណងជើងប្រចាំថ្ងៃប៉ុណ្ណោះ (មាននៅក្នុងទ្រង់ទ្រាយតារាង </a:t>
            </a:r>
            <a:r>
              <a:rPr lang="en-US" sz="2000" dirty="0"/>
              <a:t>pdf)</a:t>
            </a:r>
          </a:p>
          <a:p>
            <a:pPr lvl="2"/>
            <a:r>
              <a:rPr lang="km-KH" sz="2000" dirty="0"/>
              <a:t>ជម្រើសនេះសម្រាប់អ្នកដែលចង់ប្រើសៀវភៅព្រះគម្ពីរផ្ទាល់ខ្លួន ឬសម្រាប់កំណែព្រះគម្ពីរដែលមានសិទ្ធិច្បាប់បច្ចុប្បន្ន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23CA1F-9927-4559-A89D-51F8788AE4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75" t="36121" r="61862" b="45324"/>
          <a:stretch/>
        </p:blipFill>
        <p:spPr>
          <a:xfrm>
            <a:off x="2589211" y="1011677"/>
            <a:ext cx="4581495" cy="216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 fontScale="90000"/>
          </a:bodyPr>
          <a:lstStyle/>
          <a:p>
            <a:r>
              <a:rPr lang="km-KH" sz="3200" dirty="0"/>
              <a:t>ជ្រើសរើសបន្ថែមយោងឆ្លងជាជម្រើស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647872"/>
            <a:ext cx="10946423" cy="2234177"/>
          </a:xfrm>
        </p:spPr>
        <p:txBody>
          <a:bodyPr>
            <a:normAutofit fontScale="62500" lnSpcReduction="20000"/>
          </a:bodyPr>
          <a:lstStyle/>
          <a:p>
            <a:r>
              <a:rPr lang="km-KH" altLang="en-US" sz="2600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ជ្រើសរើសរវាងអក្សរកាត់ និងយោងឆ្លងព្រះគម្ពីរ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km-KH" altLang="en-US" sz="2200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សម្រាប់អត្ថបទពេញលេញ </a:t>
            </a:r>
            <a:r>
              <a:rPr lang="en-US" altLang="en-US" sz="2200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WBP </a:t>
            </a:r>
            <a:r>
              <a:rPr lang="km-KH" altLang="en-US" sz="2200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ផ្តល់យោងព្រះគម្ពីរថ្មីសម្រាប់វចនៈព្រះគម្ពីរចាស់ និងផ្ទុយគ្នា។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km-KH" altLang="en-US" sz="2200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សម្រាប់អក្សរកាត់ </a:t>
            </a:r>
            <a:r>
              <a:rPr lang="en-US" altLang="en-US" sz="2200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WBP </a:t>
            </a:r>
            <a:r>
              <a:rPr lang="km-KH" altLang="en-US" sz="2200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ផ្តល់យោងឆ្លងទាំងអស់ ឬយោងព្រះគម្ពីរថ្មីសម្រាប់វចនៈព្រះគម្ពីរចាស់ និងផ្ទុយគ្នា។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km-KH" altLang="en-US" sz="2600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មិនមានឯកសារយោងឆ្លងសម្រាប់កំណែដែលមានសិទ្ធិរក្សាសិទ្ធិទេ។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km-KH" altLang="en-US" sz="2600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បញ្ចូលព្រះគម្ពីរត្រូវតែជា បាទ/ចាស។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km-KH" altLang="en-US" sz="2600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បើអ្នកជ្រើសរើសមានយោងឆ្លង ការជ្រើសរើសកថាខណ្ឌ/វចនៈនឹងត្រូវបានចាក់សោ</a:t>
            </a:r>
            <a:endParaRPr lang="en-US" altLang="en-US" sz="2600" dirty="0">
              <a:solidFill>
                <a:srgbClr val="676768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km-KH" altLang="en-US" sz="2200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វាដំណើរការតែជាមួយទ្រង់ទ្រាយកំណាព្យប៉ុណ្ណោះ។</a:t>
            </a:r>
            <a:endParaRPr kumimoji="0" lang="en-US" altLang="en-US" sz="3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Google AI - </a:t>
            </a:r>
            <a:r>
              <a:rPr lang="km-KH" sz="1600" dirty="0"/>
              <a:t>ការបញ្ជាក់ឆ្លងព្រះគម្ពីរគឺជាកំណត់សម្គាល់មួយដែលណែនាំអ្នកអានទៅកាន់វចនៈ ឬកថាខណ្ឌផ្សេងទៀតក្នុងគម្ពីរដែលមានប្រធានបទ ពាក្យ ឬគំនិតទាក់ទង ជួយភ្ជាប់ផ្នែកផ្សេងៗនៃព្រះគម្ពីរ និងបង្កើនការយល់ដឹង។យោងទាំងនេះភ្ជាប់គំនិត ព្យាករណ៍ និងព្រឹត្តិការណ៍ដែលទាក់ទងគ្នា អនុញ្ញាតឲ្យកថាខណ្ឌមួយបំភ្លឺលើកថាខណ្ឌមួយទៀត។</a:t>
            </a:r>
            <a:endParaRPr lang="en-US" sz="16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7737793" y="1242735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m-KH" sz="2800" dirty="0"/>
              <a:t>សូមមើលទំព័រខាងក្រោមសម្រាប់ឧទាហរណ៍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2DC893-DAE1-4B9F-A7E4-0C117A83A1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176" t="34785" r="40399" b="20831"/>
          <a:stretch/>
        </p:blipFill>
        <p:spPr>
          <a:xfrm>
            <a:off x="4662157" y="686564"/>
            <a:ext cx="2490281" cy="290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5952393" cy="577675"/>
          </a:xfrm>
        </p:spPr>
        <p:txBody>
          <a:bodyPr>
            <a:normAutofit fontScale="90000"/>
          </a:bodyPr>
          <a:lstStyle/>
          <a:p>
            <a:r>
              <a:rPr lang="km-KH" sz="3200" dirty="0"/>
              <a:t>រួមបញ្ចូលយោងឆ្លង – ឧទាហរណ៍អក្សរកាត់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677369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m-KH" sz="1800" dirty="0"/>
              <a:t>ឧទាហរណ៍ទី ២ – អក្សរកាត់សម្រាប់ព្រះគម្ពីរផ្ទុយតែប៉ុណ្ណោះ។ក្នុងឧទាហរណ៍នេះ មានតែការបញ្ជាក់ព្រះគម្ពីរចាស់ប៉ុណ្ណោះ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624814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m-KH" sz="1800" dirty="0"/>
              <a:t>ឧទាហរណ៍ទី ១ – អក្សរកាត់ទាំងអស់។ក្នុងឧទាហរណ៍នេះ មានការបញ្ជាក់អំពីព្រះគម្ពីរចាស់ និងព្រះគម្ពីរថ្មី</a:t>
            </a: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77" y="214805"/>
            <a:ext cx="6471138" cy="577675"/>
          </a:xfrm>
        </p:spPr>
        <p:txBody>
          <a:bodyPr>
            <a:normAutofit fontScale="90000"/>
          </a:bodyPr>
          <a:lstStyle/>
          <a:p>
            <a:r>
              <a:rPr lang="km-KH" sz="3200" dirty="0"/>
              <a:t>រួមបញ្ចូលយោងឆ្លង – ឧទាហរណ៍អត្ថបទពេញលេញ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060315"/>
            <a:ext cx="3560884" cy="9971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m-KH" sz="1800" dirty="0"/>
              <a:t>ឧទាហរណ៍ទី ៤ – ការបញ្ជាក់ឆ្លងកាត់វចនៈពេញលេញ។ក្នុងឧទាហរណ៍នេះ មានតែយោងក្នុងព្រះគម្ពីរចាស់ជាទ្រង់ទ្រាយវចនៈប៉ុណ្ណោះ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6" y="1060315"/>
            <a:ext cx="3909287" cy="9446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m-KH" sz="1600" dirty="0"/>
              <a:t>ឧទាហរណ៍ទី 3 – ការបញ្ជាក់ឆ្លងកាត់វចនៈពេញលេញ។ក្នុងឧទាហរណ៍នេះ មានតែយោងក្នុងព្រះគម្ពីរចាស់ជាទ្រង់ទ្រាយកថាខណ្ឌប៉ុណ្ណោះ</a:t>
            </a: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m-KH" sz="5400" dirty="0"/>
              <a:t>សូមស្វាគមន៍មកកាន់ផែនការព្រះគម្ពីរពិភពលោក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m-KH" sz="3600" dirty="0"/>
              <a:t>ការណែនាំជាដំណាក់កាលងាយស្រួល ក្នុងទ្រង់ទ្រាយស្លាយ ដើម្បីបង្កើតផែនការអានព្រះគម្ពីរផ្ទាល់ខ្លួនរបស់អ្នក។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250E0D-DDBC-4214-B8C7-07A74593E3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95" t="26472" r="18458" b="2276"/>
          <a:stretch/>
        </p:blipFill>
        <p:spPr>
          <a:xfrm>
            <a:off x="8383117" y="719846"/>
            <a:ext cx="3085077" cy="59233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km-KH" sz="4400" dirty="0"/>
              <a:t>រយៈពេលអាន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061" y="1194135"/>
            <a:ext cx="7438292" cy="5449061"/>
          </a:xfrm>
        </p:spPr>
        <p:txBody>
          <a:bodyPr>
            <a:normAutofit fontScale="92500" lnSpcReduction="20000"/>
          </a:bodyPr>
          <a:lstStyle/>
          <a:p>
            <a:r>
              <a:rPr lang="km-KH" sz="2800" dirty="0"/>
              <a:t>ជ្រើសរើសរវាងរយៈពេល និងរយៈពេលជំពូក</a:t>
            </a:r>
            <a:endParaRPr lang="en-US" sz="2800" dirty="0"/>
          </a:p>
          <a:p>
            <a:pPr lvl="1"/>
            <a:r>
              <a:rPr lang="km-KH" sz="2400" dirty="0"/>
              <a:t>ជ្រើសរើសចាប់ពី 30 ថ្ងៃ ឬយូរបំផុត 3 ឆ្នាំ។</a:t>
            </a:r>
            <a:endParaRPr lang="en-US" sz="2400" dirty="0"/>
          </a:p>
          <a:p>
            <a:pPr lvl="1"/>
            <a:r>
              <a:rPr lang="km-KH" sz="2400" dirty="0"/>
              <a:t>ឬជ្រើសរើសពី 1-6 ជំពូកក្នុងមួយថ្ងៃ</a:t>
            </a:r>
            <a:endParaRPr lang="en-US" sz="2400" dirty="0"/>
          </a:p>
          <a:p>
            <a:pPr lvl="2"/>
            <a:r>
              <a:rPr lang="km-KH" sz="2000" dirty="0"/>
              <a:t>រយៈពេលសម្រាប់ជំពូកអាស្រ័យលើការបកប្រែដែលអ្នកជ្រើសរើស។មានជំពូកចំនួន ១១៨៩ ក្នុងព្រះគម្ពីរមធ្យម ៦៦ ក្បាល</a:t>
            </a:r>
            <a:endParaRPr lang="en-US" sz="2000" dirty="0"/>
          </a:p>
          <a:p>
            <a:pPr lvl="3"/>
            <a:r>
              <a:rPr lang="km-KH" sz="1800" dirty="0"/>
              <a:t>១ ជំពូកក្នុងមួយថ្ងៃ = ១១៨៩ ថ្ងៃ = ៣.២៧ ឆ្នាំ (៣ ឆ្នាំ ៣ ខែ)</a:t>
            </a:r>
            <a:endParaRPr lang="en-US" sz="1800" dirty="0"/>
          </a:p>
          <a:p>
            <a:pPr lvl="3"/>
            <a:r>
              <a:rPr lang="km-KH" sz="1800" dirty="0"/>
              <a:t>2 ជំពូកក្នុងមួយថ្ងៃ = 595 ថ្ងៃ = 1.63 ឆ្នាំ (1 ឆ្នាំ 7 1/2 ខែ)</a:t>
            </a:r>
            <a:endParaRPr lang="en-US" sz="1800" dirty="0"/>
          </a:p>
          <a:p>
            <a:pPr lvl="3"/>
            <a:r>
              <a:rPr lang="km-KH" sz="1800" dirty="0"/>
              <a:t>3 ជំពូកក្នុងមួយថ្ងៃ = 396 ថ្ងៃ = 1.1 ឆ្នាំ (1 ឆ្នាំ, 1 ខែ)</a:t>
            </a:r>
            <a:endParaRPr lang="en-US" sz="1800" dirty="0"/>
          </a:p>
          <a:p>
            <a:pPr lvl="3"/>
            <a:r>
              <a:rPr lang="km-KH" sz="1800" dirty="0"/>
              <a:t>4 ជំពូកក្នុងមួយថ្ងៃ = 297 ថ្ងៃ = 0.81 ឆ្នាំ (10 ខែ)</a:t>
            </a:r>
            <a:endParaRPr lang="en-US" sz="1800" dirty="0"/>
          </a:p>
          <a:p>
            <a:pPr lvl="3"/>
            <a:r>
              <a:rPr lang="km-KH" sz="1800" dirty="0"/>
              <a:t>5 ជំពូកក្នុងមួយថ្ងៃ = 237 ថ្ងៃ = 0.65 ឆ្នាំ (8 ខែ)</a:t>
            </a:r>
            <a:endParaRPr lang="en-US" sz="1800" dirty="0"/>
          </a:p>
          <a:p>
            <a:pPr lvl="3"/>
            <a:r>
              <a:rPr lang="km-KH" sz="1800" dirty="0"/>
              <a:t>6 ជំពូកក្នុងមួយថ្ងៃ = 198 ថ្ងៃ = 0.54 ឆ្នាំ (6 1/2 ខែ)</a:t>
            </a:r>
            <a:r>
              <a:rPr lang="en-US" sz="1800" dirty="0"/>
              <a:t> </a:t>
            </a:r>
          </a:p>
          <a:p>
            <a:pPr lvl="1"/>
            <a:r>
              <a:rPr lang="km-KH" sz="2400" dirty="0"/>
              <a:t>ឬជ្រើសរើស ផ្ទាល់ខ្លួន ប្រសិនបើអ្នកចង់ជ្រើសរើសកាលបរិច្ឆេទចាប់ផ្តើម និងបញ្ចប់ដោយខ្លួនឯង</a:t>
            </a:r>
            <a:endParaRPr lang="en-US" sz="2400" dirty="0"/>
          </a:p>
          <a:p>
            <a:pPr lvl="1"/>
            <a:endParaRPr lang="en-US" sz="2400" b="1" dirty="0"/>
          </a:p>
          <a:p>
            <a:pPr lvl="1"/>
            <a:r>
              <a:rPr lang="km-KH" sz="2400" b="1" dirty="0"/>
              <a:t>ការពិពណ៌នាអាចរកបានតែជាមួយរយៈពេលជំពូកប៉ុណ្ណោះ</a:t>
            </a:r>
            <a:endParaRPr lang="en-US" sz="2400" b="1" dirty="0"/>
          </a:p>
          <a:p>
            <a:pPr lvl="1"/>
            <a:r>
              <a:rPr lang="km-KH" sz="2400" b="1" dirty="0"/>
              <a:t>ការជ្រើសរើសរយៈពេលអាចមានអាស្រ័យលើប្រធានបទដែលអ្នកជ្រើសរើស</a:t>
            </a:r>
            <a:r>
              <a:rPr lang="en-US" sz="2400" b="1" dirty="0"/>
              <a:t>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7380300" y="4348264"/>
            <a:ext cx="1501053" cy="5721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 fontScale="90000"/>
          </a:bodyPr>
          <a:lstStyle/>
          <a:p>
            <a:r>
              <a:rPr lang="km-KH" sz="4800" dirty="0"/>
              <a:t>ជ្រើសរើសប្រេកង់អាន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14800"/>
            <a:ext cx="8915400" cy="2485293"/>
          </a:xfrm>
        </p:spPr>
        <p:txBody>
          <a:bodyPr>
            <a:normAutofit lnSpcReduction="10000"/>
          </a:bodyPr>
          <a:lstStyle/>
          <a:p>
            <a:r>
              <a:rPr lang="km-KH" sz="2400" dirty="0"/>
              <a:t>ជ្រើសរើសពី៖</a:t>
            </a:r>
            <a:endParaRPr lang="en-US" sz="2400" dirty="0"/>
          </a:p>
          <a:p>
            <a:pPr lvl="1"/>
            <a:r>
              <a:rPr lang="km-KH" sz="2000" dirty="0"/>
              <a:t>ជា​រៀងរាល់ថ្ងៃ</a:t>
            </a:r>
            <a:endParaRPr lang="en-US" sz="2000" dirty="0"/>
          </a:p>
          <a:p>
            <a:pPr lvl="1"/>
            <a:r>
              <a:rPr lang="km-KH" sz="2000" dirty="0"/>
              <a:t>រៀងរាល់ពីរថ្ងៃ</a:t>
            </a:r>
            <a:endParaRPr lang="en-US" sz="2000" dirty="0"/>
          </a:p>
          <a:p>
            <a:pPr lvl="1"/>
            <a:r>
              <a:rPr lang="km-KH" sz="2000" dirty="0"/>
              <a:t>១-៦ ថ្ងៃក្នុងមួយសប្តាហ៍</a:t>
            </a:r>
            <a:endParaRPr lang="en-US" sz="2000" dirty="0"/>
          </a:p>
          <a:p>
            <a:pPr lvl="2"/>
            <a:r>
              <a:rPr lang="km-KH" sz="1800" dirty="0"/>
              <a:t>ថ្ងៃទាំងនេះនឹងជាប់គ្នា</a:t>
            </a:r>
            <a:endParaRPr lang="en-US" sz="1800" dirty="0"/>
          </a:p>
          <a:p>
            <a:pPr lvl="3"/>
            <a:r>
              <a:rPr lang="km-KH" sz="1600" dirty="0"/>
              <a:t>បើអ្នកជ្រើសរើស ៣ ថ្ងៃក្នុងមួយសប្តាហ៍ អ្នកនឹងអានបាន ៣ ថ្ងៃជាប់គ្នា ហើយមានថ្ងៃឈប់ ៤ ថ្ងៃ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50B138-94CF-4CE9-8DF2-22F2959076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3" t="36418" r="51090" b="25657"/>
          <a:stretch/>
        </p:blipFill>
        <p:spPr>
          <a:xfrm>
            <a:off x="2662133" y="1148861"/>
            <a:ext cx="4453912" cy="288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km-KH" sz="4800" dirty="0"/>
              <a:t>ជ្រើសរើសចំនួនអានក្នុងមួយថ្ងៃ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455273"/>
            <a:ext cx="8915400" cy="2208174"/>
          </a:xfrm>
        </p:spPr>
        <p:txBody>
          <a:bodyPr/>
          <a:lstStyle/>
          <a:p>
            <a:r>
              <a:rPr lang="km-KH" sz="2800" dirty="0"/>
              <a:t>ជ្រើសរើសពី៖</a:t>
            </a:r>
            <a:endParaRPr lang="en-US" sz="2800" dirty="0"/>
          </a:p>
          <a:p>
            <a:pPr lvl="1"/>
            <a:r>
              <a:rPr lang="km-KH" sz="2400" dirty="0"/>
              <a:t>ម្តងក្នុងមួយថ្ងៃ (ព្រឹក ឬ ល្ងាច)</a:t>
            </a:r>
            <a:endParaRPr lang="en-US" sz="2400" dirty="0"/>
          </a:p>
          <a:p>
            <a:pPr lvl="1"/>
            <a:r>
              <a:rPr lang="km-KH" sz="2400" dirty="0"/>
              <a:t>ពីរដងក្នុងមួយថ្ងៃ (ព្រឹក និងល្ងាច)</a:t>
            </a:r>
            <a:endParaRPr lang="en-US" sz="2400" dirty="0"/>
          </a:p>
          <a:p>
            <a:pPr lvl="2"/>
            <a:r>
              <a:rPr lang="km-KH" sz="2000" dirty="0"/>
              <a:t>ការអានប្រចាំថ្ងៃនឹងចែកចាយស្មើគ្នារវាងព្រឹក និងល្ងាច</a:t>
            </a:r>
            <a:endParaRPr lang="en-US" sz="2000" dirty="0"/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AE56A8-662C-4943-A015-85754A8426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5901" r="18359" b="44477"/>
          <a:stretch/>
        </p:blipFill>
        <p:spPr>
          <a:xfrm>
            <a:off x="2589212" y="1582776"/>
            <a:ext cx="6624514" cy="220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km-KH" sz="4000" dirty="0"/>
              <a:t>ជ្រើសរើសទ្រង់ទ្រាយកថាខណ្ឌ ឬកថាខណ្ឌ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>
            <a:normAutofit fontScale="92500" lnSpcReduction="20000"/>
          </a:bodyPr>
          <a:lstStyle/>
          <a:p>
            <a:r>
              <a:rPr lang="km-KH" sz="2600" dirty="0"/>
              <a:t>ឧទាហរណ៍កថាខណ្ឌ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m-KH" sz="2600" dirty="0"/>
              <a:t>ឧទាហរណ៍កំណាព្យ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m-KH" sz="2600" dirty="0"/>
              <a:t>បើអ្នកជ្រើសរើសមានយោងឆ្លង ទ្រង់ទ្រាយវចនៈនឹងត្រូវបានជ្រើសរើសដោយស្វ័យប្រវត្តិ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E63E47-D897-4C62-B1A7-5FCC76BCC0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890" t="31395" r="51688" b="53121"/>
          <a:stretch/>
        </p:blipFill>
        <p:spPr>
          <a:xfrm>
            <a:off x="2619755" y="1035303"/>
            <a:ext cx="6451678" cy="176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km-KH" dirty="0"/>
              <a:t>រួមបញ្ចូលការពិពណ៌នា - ជ្រើសរើសការពិពណ៌នាតាមជំពូកដើម្បីបញ្ចូលក្នុងផែនការរបស់អ្នក។</a:t>
            </a:r>
            <a:endParaRPr lang="en-US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m-KH" sz="2000" dirty="0"/>
              <a:t>ការពិពណ៌នាតាមជំពូកមានតែសម្រាប់ក្រុមប្រធានបទដំបូងប៉ុណ្ណោះ ហើយតែបើអ្នកជ្រើសរើសរយៈពេលជំពូក។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 fontScale="92500" lnSpcReduction="10000"/>
          </a:bodyPr>
          <a:lstStyle/>
          <a:p>
            <a:r>
              <a:rPr lang="km-KH" sz="2400" dirty="0"/>
              <a:t>ការពិពណ៌នាត្រូវបានចាត់ថ្នាក់តាមអក្សរតាមភាសា</a:t>
            </a:r>
            <a:endParaRPr lang="en-US" sz="2400" dirty="0"/>
          </a:p>
          <a:p>
            <a:r>
              <a:rPr lang="km-KH" sz="2400" dirty="0"/>
              <a:t>ជ្រើសរើសពីការពិពណ៌នាចំនួន ១៥៥ ក្នុងភាសា ១៥</a:t>
            </a:r>
            <a:endParaRPr lang="en-US" sz="2400" dirty="0"/>
          </a:p>
          <a:p>
            <a:pPr lvl="1"/>
            <a:r>
              <a:rPr lang="km-KH" sz="2000" dirty="0"/>
              <a:t>នេះគឺជាជម្រើស។បើអ្នកមិនចង់មានមតិយោបល់ សូមទុកជា គ្មាន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 fontScale="90000"/>
          </a:bodyPr>
          <a:lstStyle/>
          <a:p>
            <a:r>
              <a:rPr lang="km-KH" sz="4800" dirty="0"/>
              <a:t>ជ្រើសរើសតាមថ្ងៃ កាលបរិច្ឆេទ ឬទាំងពីរ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>
            <a:normAutofit/>
          </a:bodyPr>
          <a:lstStyle/>
          <a:p>
            <a:r>
              <a:rPr lang="km-KH" sz="2800" dirty="0"/>
              <a:t>តាមថ្ងៃ – ឧទាហរណ៍ – ថ្ងៃទី ១, ថ្ងៃទី ២, ល។</a:t>
            </a:r>
            <a:endParaRPr lang="en-US" sz="2800" dirty="0"/>
          </a:p>
          <a:p>
            <a:r>
              <a:rPr lang="km-KH" sz="2800" dirty="0"/>
              <a:t>តាមកាលបរិច្ឆេទ – ឧទាហរណ៍ – ថ្ងៃទី 1 ខែមករា, ថ្ងៃទី 2 ខែមករា, ល។</a:t>
            </a:r>
            <a:endParaRPr lang="en-US" sz="2800" dirty="0"/>
          </a:p>
          <a:p>
            <a:r>
              <a:rPr lang="km-KH" sz="2800" dirty="0"/>
              <a:t>តាមថ្ងៃ និងកាលបរិច្ឆេទ – ក្បាលទំព័រនឹងបង្ហាញទាំងពីរជាមួយថ្ងៃជាមុន</a:t>
            </a:r>
            <a:endParaRPr lang="en-US" sz="2800" dirty="0"/>
          </a:p>
          <a:p>
            <a:r>
              <a:rPr lang="km-KH" sz="2800" dirty="0"/>
              <a:t>តាមកាលបរិច្ឆេទ និងថ្ងៃ - ក្បាលនឹងបង្ហាញទាំងពីរជាមួយកាលបរិច្ឆេទជាមុន</a:t>
            </a:r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4FE424-5D21-4F24-A14B-CC1E044E92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44" t="36482" r="59531" b="37936"/>
          <a:stretch/>
        </p:blipFill>
        <p:spPr>
          <a:xfrm>
            <a:off x="2589212" y="1333499"/>
            <a:ext cx="4341234" cy="258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268528"/>
            <a:ext cx="9927960" cy="739657"/>
          </a:xfrm>
        </p:spPr>
        <p:txBody>
          <a:bodyPr>
            <a:noAutofit/>
          </a:bodyPr>
          <a:lstStyle/>
          <a:p>
            <a:r>
              <a:rPr lang="km-KH" sz="3200" dirty="0"/>
              <a:t>ចុចលើប្រតិទិនដើម្បីជ្រើសកាលបរិច្ឆេទចាប់ផ្តើមអាន។បើអ្នកបានជ្រើសរយៈពេលផ្ទាល់ខ្លួន សូមជ្រើសកាលបរិច្ឆេទបញ្ចប់អាន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m-KH" sz="2800" dirty="0"/>
              <a:t>បញ្ចូលតម្លៃតែបើអ្នកបានជ្រើសរើសរយៈពេលផ្ទាល់ខ្លួន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225691" y="6074278"/>
            <a:ext cx="10330775" cy="6919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m-KH" sz="3200" dirty="0"/>
              <a:t>កាលបរិច្ឆេទបញ្ចប់ការអាននឹងមិនអាចជ្រើសរើសបានទេ លុះត្រាតែអ្នកជ្រើសរយៈពេលផ្ទាល់ខ្លួននៅក្នុងបញ្ជីជ្រើសរើសរយៈពេល</a:t>
            </a:r>
            <a:endParaRPr lang="en-US" sz="20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85288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m-KH" sz="2800" dirty="0"/>
              <a:t>កាលបរិច្ឆេទចាប់ផ្តើមគឺបាច់បាច់ ទោះបីជាអ្នកជ្រើសរើសចំណងជើងថ្ងៃ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B3EE3D-9F96-48BD-9446-1CF491FD6A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750" t="36337" r="39922" b="53104"/>
          <a:stretch/>
        </p:blipFill>
        <p:spPr>
          <a:xfrm>
            <a:off x="1657075" y="1085554"/>
            <a:ext cx="4154675" cy="11055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173926-7F82-4DFB-A2F3-E764E76B40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250" t="36773" r="18570" b="51940"/>
          <a:stretch/>
        </p:blipFill>
        <p:spPr>
          <a:xfrm>
            <a:off x="6300677" y="1008185"/>
            <a:ext cx="3931045" cy="118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 fontScale="90000"/>
          </a:bodyPr>
          <a:lstStyle/>
          <a:p>
            <a:r>
              <a:rPr lang="km-KH" sz="4400" dirty="0"/>
              <a:t>ជ្រើសរើសទ្រង់ទ្រាយសៀវភៅអេឡិចត្រូនិច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452434"/>
            <a:ext cx="9614266" cy="3182052"/>
          </a:xfrm>
        </p:spPr>
        <p:txBody>
          <a:bodyPr>
            <a:normAutofit fontScale="92500" lnSpcReduction="20000"/>
          </a:bodyPr>
          <a:lstStyle/>
          <a:p>
            <a:r>
              <a:rPr lang="km-KH" sz="2400" dirty="0"/>
              <a:t>អាចជ្រើសរើសបានតែបើ 'រួមបញ្ចូលព្រះគម្ពីរ' គឺ 'បាទ/ចាស'</a:t>
            </a:r>
            <a:endParaRPr lang="en-US" sz="2400" dirty="0"/>
          </a:p>
          <a:p>
            <a:r>
              <a:rPr lang="km-KH" sz="2400" dirty="0"/>
              <a:t>ជម្រើសរបស់អ្នកអាស្រ័យលើឧបករណ៍អានអេឡិចត្រូនិចដែលអ្នកចង់ប្រើ។</a:t>
            </a:r>
            <a:r>
              <a:rPr lang="en-US" sz="2400" dirty="0"/>
              <a:t>  </a:t>
            </a:r>
          </a:p>
          <a:p>
            <a:pPr lvl="1"/>
            <a:r>
              <a:rPr lang="en-US" sz="2000" dirty="0"/>
              <a:t>PDF – </a:t>
            </a:r>
            <a:r>
              <a:rPr lang="km-KH" sz="2000" dirty="0"/>
              <a:t>ទ្រង់ទ្រាយសកលដែលប្រើដោយកម្មវិធីរុករកវេបសាយ និងឧបករណ៍អានអេឡិចត្រូនិចភាគច្រើនផ្សេងទៀត</a:t>
            </a:r>
            <a:endParaRPr lang="en-US" sz="2000" dirty="0"/>
          </a:p>
          <a:p>
            <a:pPr lvl="1"/>
            <a:r>
              <a:rPr lang="en-US" sz="2000" dirty="0"/>
              <a:t>EPUB – </a:t>
            </a:r>
            <a:r>
              <a:rPr lang="km-KH" sz="2000" dirty="0"/>
              <a:t>ជម្រើសនេះត្រូវបានប្រើនៅក្នុងកម្មវិធី </a:t>
            </a:r>
            <a:r>
              <a:rPr lang="en-US" sz="2000" dirty="0"/>
              <a:t>Barnes and Noble Nook App, Amazon Kindle App </a:t>
            </a:r>
            <a:r>
              <a:rPr lang="km-KH" sz="2000" dirty="0"/>
              <a:t>និងកម្មវិធីអានអេឡិចត្រូនិចភាគច្រើនផ្សេងទៀត</a:t>
            </a:r>
            <a:endParaRPr lang="en-US" sz="2000" dirty="0"/>
          </a:p>
          <a:p>
            <a:pPr lvl="2"/>
            <a:r>
              <a:rPr lang="km-KH" sz="1800" dirty="0"/>
              <a:t>ឯកសារ </a:t>
            </a:r>
            <a:r>
              <a:rPr lang="en-US" sz="1800" dirty="0"/>
              <a:t>eBook </a:t>
            </a:r>
            <a:r>
              <a:rPr lang="km-KH" sz="1800" dirty="0"/>
              <a:t>របស់ </a:t>
            </a:r>
            <a:r>
              <a:rPr lang="en-US" sz="1800" dirty="0"/>
              <a:t>EPUB </a:t>
            </a:r>
            <a:r>
              <a:rPr lang="km-KH" sz="1800" dirty="0"/>
              <a:t>មានទំហំតូចជាងយ៉ាងច្រើន</a:t>
            </a:r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km-KH" sz="2400" dirty="0"/>
              <a:t>អ្នកអាចជ្រើសរើសបានតែមួយក្នុងចំណោមទាំងនេះប៉ុណ្ណោះ។បើអ្នកចង់មានផែនការអានរបស់អ្នកក្នុងទ្រង់ទ្រាយផ្សេងទៀត (ដូចជា </a:t>
            </a:r>
            <a:r>
              <a:rPr lang="en-US" sz="2400" dirty="0"/>
              <a:t>txt, docx, mobi, </a:t>
            </a:r>
            <a:r>
              <a:rPr lang="km-KH" sz="2400" dirty="0"/>
              <a:t>ល។) សូមប្រាប់យើងនៅក្នុងប្រអប់អត្ថបទ "បញ្ចូលសំណើបន្ថែមនៅទីនេះ" ហើយយើងនឹងព្យាយាមបំពេញ។</a:t>
            </a:r>
            <a:endParaRPr lang="en-US" sz="24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m-KH" dirty="0"/>
              <a:t>បើអ្នកបញ្ចូលព្រះគម្ពីរ សូមជ្រើសរើសរវាង </a:t>
            </a:r>
            <a:r>
              <a:rPr lang="en-US" dirty="0"/>
              <a:t>PDF </a:t>
            </a:r>
            <a:r>
              <a:rPr lang="km-KH" dirty="0"/>
              <a:t>និង </a:t>
            </a:r>
            <a:r>
              <a:rPr lang="en-US" dirty="0"/>
              <a:t>Epub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m-KH" dirty="0"/>
              <a:t>បើកំណែរបស់អ្នកមានសិទ្ធិរក្សាសិទ្ធិ ឬអ្នកបានជ្រើសរើសមគ្គុទេសក៍ ការជ្រើសរើសនោះនឹងត្រូវបានចាក់សោ ដោយតារាង </a:t>
            </a:r>
            <a:r>
              <a:rPr lang="en-US" dirty="0"/>
              <a:t>PDF </a:t>
            </a:r>
            <a:r>
              <a:rPr lang="km-KH" dirty="0"/>
              <a:t>ជាលំនាំដើម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38DCAC-9208-4620-BDAE-FBF09503CC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00" t="27907" r="51250" b="50358"/>
          <a:stretch/>
        </p:blipFill>
        <p:spPr>
          <a:xfrm>
            <a:off x="1685925" y="858066"/>
            <a:ext cx="3810000" cy="14243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A51955-7CC1-47A8-BEBD-216EC72331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53" t="46903" r="50547" b="42487"/>
          <a:stretch/>
        </p:blipFill>
        <p:spPr>
          <a:xfrm>
            <a:off x="5495925" y="1148156"/>
            <a:ext cx="6464219" cy="113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72561"/>
            <a:ext cx="8911687" cy="800101"/>
          </a:xfrm>
        </p:spPr>
        <p:txBody>
          <a:bodyPr>
            <a:normAutofit/>
          </a:bodyPr>
          <a:lstStyle/>
          <a:p>
            <a:r>
              <a:rPr lang="km-KH" sz="4000" dirty="0"/>
              <a:t>ពុម្ពអក្សរជាជម្រើសសម្រាប់វចនានុក្រមដែលព្រះយេស៊ូវនិយាយ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49968"/>
            <a:ext cx="8915400" cy="2435471"/>
          </a:xfrm>
        </p:spPr>
        <p:txBody>
          <a:bodyPr>
            <a:normAutofit/>
          </a:bodyPr>
          <a:lstStyle/>
          <a:p>
            <a:r>
              <a:rPr lang="km-KH" sz="2800" dirty="0"/>
              <a:t>វចនៈទាំងមូល ដែលព្រះយេស៊ូវនិយាយ អាចជ្រើសរើសជាអក្សរពណ៌ក្រហម ឬអក្សរដិត។</a:t>
            </a:r>
            <a:endParaRPr lang="en-US" sz="2800" dirty="0"/>
          </a:p>
          <a:p>
            <a:pPr lvl="1"/>
            <a:r>
              <a:rPr lang="km-KH" sz="2400" dirty="0"/>
              <a:t>រំលងជម្រើសនេះ ឬជ្រើស </a:t>
            </a:r>
            <a:r>
              <a:rPr lang="en-US" sz="2400" dirty="0"/>
              <a:t>None </a:t>
            </a:r>
            <a:r>
              <a:rPr lang="km-KH" sz="2400" dirty="0"/>
              <a:t>ដើម្បីប្រើពុម្ពអក្សរលំនាំដើម</a:t>
            </a:r>
            <a:endParaRPr lang="en-US" sz="2400" dirty="0"/>
          </a:p>
          <a:p>
            <a:r>
              <a:rPr lang="km-KH" sz="2800" dirty="0"/>
              <a:t>ជម្រើសនេះមានស្រាប់តែបើអ្នកបញ្ចូលព្រះគម្ពីរ</a:t>
            </a:r>
            <a:endParaRPr lang="en-US" sz="2800" dirty="0"/>
          </a:p>
          <a:p>
            <a:r>
              <a:rPr lang="km-KH" sz="2800" dirty="0"/>
              <a:t>អត្ថបទយោងឆ្លងត្រូវបានដកចេញពីពុម្ពអក្សរជម្រើស</a:t>
            </a:r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75A231-2CEB-4524-AA93-95145F734D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7500" r="18438" b="38998"/>
          <a:stretch/>
        </p:blipFill>
        <p:spPr>
          <a:xfrm>
            <a:off x="2589212" y="1072661"/>
            <a:ext cx="6577656" cy="263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97676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km-KH" sz="4900" dirty="0"/>
              <a:t>ជាជម្រើស៖ ជ្រើស </a:t>
            </a:r>
            <a:r>
              <a:rPr lang="en-US" sz="4900" dirty="0"/>
              <a:t>No </a:t>
            </a:r>
            <a:r>
              <a:rPr lang="km-KH" sz="4900" dirty="0"/>
              <a:t>ប្រសិនបើអ្នកមិនចង់ទទួលអ៊ីមែលពី </a:t>
            </a:r>
            <a:r>
              <a:rPr lang="en-US" sz="4900" dirty="0"/>
              <a:t>WBP </a:t>
            </a:r>
            <a:r>
              <a:rPr lang="km-KH" sz="4900" dirty="0"/>
              <a:t>នៅពេលអនាគត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42A854-B086-41C9-8663-96549250E4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34" t="47675" r="51094" b="32779"/>
          <a:stretch/>
        </p:blipFill>
        <p:spPr>
          <a:xfrm>
            <a:off x="2545300" y="1933796"/>
            <a:ext cx="8224017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6AFD72-1F38-4B99-9AC4-05BFFBFB95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4" t="13261" r="20292" b="56309"/>
          <a:stretch/>
        </p:blipFill>
        <p:spPr>
          <a:xfrm>
            <a:off x="486382" y="1733894"/>
            <a:ext cx="11069742" cy="23322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624110"/>
            <a:ext cx="9332912" cy="1280890"/>
          </a:xfrm>
        </p:spPr>
        <p:txBody>
          <a:bodyPr/>
          <a:lstStyle/>
          <a:p>
            <a:r>
              <a:rPr lang="km-KH" sz="5400" dirty="0"/>
              <a:t>ទៅកាន់ទំព័រសំណើសៀវភៅអេឡិចត្រូនិច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7171812" y="1929061"/>
            <a:ext cx="911206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</p:cNvCxnSpPr>
          <p:nvPr/>
        </p:nvCxnSpPr>
        <p:spPr>
          <a:xfrm>
            <a:off x="7354111" y="1444869"/>
            <a:ext cx="136187" cy="484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m-KH" sz="4800" dirty="0"/>
              <a:t>ជាជម្រើស៖ បញ្ចូលសំណើបន្ថែមនៅទីនេះ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 lnSpcReduction="10000"/>
          </a:bodyPr>
          <a:lstStyle/>
          <a:p>
            <a:r>
              <a:rPr lang="km-KH" sz="2800" dirty="0"/>
              <a:t>អ្នកអាចស្នើសុំបន្ថែមណាមួយនៅក្នុងប្រអប់អត្ថបទសេរី។</a:t>
            </a:r>
            <a:r>
              <a:rPr lang="en-US" sz="2800" dirty="0"/>
              <a:t>  </a:t>
            </a:r>
          </a:p>
          <a:p>
            <a:r>
              <a:rPr lang="km-KH" sz="2800" dirty="0"/>
              <a:t>ឧទាហរណ៍ អ្នកអាចចង់បានផែនការអានរបស់អ្នកក្នុងទ្រង់ទ្រាយច្រើន ឬទ្រង់ទ្រាយផ្សេងពីដែលបានរាយបញ្ជាក់។យើងនឹងបំពេញតម្រូវការណាមួយប្រសិនបើអាចធ្វើបាន។</a:t>
            </a:r>
            <a:r>
              <a:rPr lang="en-US" sz="2800" dirty="0"/>
              <a:t> </a:t>
            </a:r>
          </a:p>
          <a:p>
            <a:r>
              <a:rPr lang="km-KH" sz="2800" dirty="0"/>
              <a:t>អ្នកអាចចង់លាយបញ្ចូលគ្នា។ជ្រើសរើសព្រះគម្ពីរចាស់ពីកំណែមួយ និងព្រះគម្ពីរថ្មីពីកំណែផ្សេងទៀត ឧទាហរណ៍។</a:t>
            </a:r>
            <a:endParaRPr lang="en-US" sz="2800" dirty="0"/>
          </a:p>
          <a:p>
            <a:pPr lvl="1"/>
            <a:r>
              <a:rPr lang="km-KH" sz="2400" dirty="0"/>
              <a:t>អាចធ្វើបានតាមសំណើបន្ថែម ឬផ្ញើកំណត់សម្គាល់មកយើងតាមទំព័រទំនាក់ទំនងរបស់យើង</a:t>
            </a:r>
            <a:endParaRPr lang="en-US" sz="2400" dirty="0"/>
          </a:p>
          <a:p>
            <a:pPr lvl="1"/>
            <a:r>
              <a:rPr lang="km-KH" sz="2400" dirty="0"/>
              <a:t>សំណើបែបនេះនឹងចំណាយពេលបន្តិចក្នុងការដំណើរការពីផ្នែកយើង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92F501-043C-4471-8501-0A53D3C621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46657" r="17890" b="41134"/>
          <a:stretch/>
        </p:blipFill>
        <p:spPr>
          <a:xfrm>
            <a:off x="2589212" y="1609723"/>
            <a:ext cx="7922759" cy="161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6673"/>
          </a:xfrm>
        </p:spPr>
        <p:txBody>
          <a:bodyPr>
            <a:normAutofit fontScale="90000"/>
          </a:bodyPr>
          <a:lstStyle/>
          <a:p>
            <a:r>
              <a:rPr lang="km-KH" sz="4000" dirty="0"/>
              <a:t>សូមប្រាប់យើងថាអ្នកបានឮអំពីយើងយ៉ាងដូចម្តេច និងបើនេះជាលើកដំបូងដែលអ្នកអានព្រះគម្ពីរ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1"/>
            <a:ext cx="8911687" cy="7766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m-KH" sz="3200" dirty="0"/>
              <a:t>ព័ត៌មាននេះនឹងជួយឲ្យយើងឈានដល់មនុស្សច្រើនបំផុតដែលអាចធ្វើទៅបាន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20E448-F25F-4105-A67E-A4A57D7BFD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75" t="56831" r="42187" b="22702"/>
          <a:stretch/>
        </p:blipFill>
        <p:spPr>
          <a:xfrm>
            <a:off x="2592925" y="1400783"/>
            <a:ext cx="8221176" cy="220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7152"/>
          </a:xfrm>
        </p:spPr>
        <p:txBody>
          <a:bodyPr>
            <a:normAutofit fontScale="90000"/>
          </a:bodyPr>
          <a:lstStyle/>
          <a:p>
            <a:r>
              <a:rPr lang="km-KH" sz="4900" dirty="0"/>
              <a:t>ចុច ដាក់ស្នើ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km-KH" sz="2800" dirty="0"/>
              <a:t>បើអ្នកបានបំពេញសំណុំបែបបទពេញលេញដោយមិនខកខានការជ្រើសរើសបាច់បាច់ អ្នកនឹងត្រូវបញ្ជូនទៅទំព័របញ្ជាក់</a:t>
            </a:r>
            <a:endParaRPr lang="en-US" sz="2800" dirty="0"/>
          </a:p>
          <a:p>
            <a:r>
              <a:rPr lang="km-KH" sz="2800" dirty="0"/>
              <a:t>បើអ្នកខកខានជម្រើសណាមួយ អ្នកនឹងត្រូវបានស្នើឲ្យបំពេញវាល ឬជ្រើសរើស។</a:t>
            </a:r>
            <a:r>
              <a:rPr lang="en-US" sz="2800" dirty="0"/>
              <a:t>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824DCF-4E0E-4917-9F2D-479A51179B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75" t="78439" r="73437" b="14773"/>
          <a:stretch/>
        </p:blipFill>
        <p:spPr>
          <a:xfrm>
            <a:off x="2559049" y="1455498"/>
            <a:ext cx="2862814" cy="10781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7E67EA-FBA6-4F5F-8B6A-73601D3288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4082" r="17500" b="31371"/>
          <a:stretch/>
        </p:blipFill>
        <p:spPr>
          <a:xfrm>
            <a:off x="2973421" y="4193181"/>
            <a:ext cx="7477710" cy="179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4095" y="143465"/>
            <a:ext cx="1371600" cy="595837"/>
          </a:xfrm>
        </p:spPr>
        <p:txBody>
          <a:bodyPr>
            <a:normAutofit/>
          </a:bodyPr>
          <a:lstStyle/>
          <a:p>
            <a:r>
              <a:rPr lang="km-KH" sz="3100" dirty="0"/>
              <a:t>ទំព័របញ្ជាក់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2F94D0-911C-4FD6-A9AD-FFF4D0FCD9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203" t="13517" r="38359" b="4361"/>
          <a:stretch/>
        </p:blipFill>
        <p:spPr>
          <a:xfrm>
            <a:off x="4000499" y="228599"/>
            <a:ext cx="3400425" cy="6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km-KH" sz="4400" dirty="0"/>
              <a:t>ទំព័របញ្ជាក់បន្ត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km-KH" sz="2800" dirty="0"/>
              <a:t>បើអ្នកពេញចិត្តជាមួយជម្រើសរបស់អ្នក សូមចុច បញ្ជាក់ និងផ្ញើសំណើ</a:t>
            </a:r>
            <a:endParaRPr lang="en-US" sz="2800" dirty="0"/>
          </a:p>
          <a:p>
            <a:r>
              <a:rPr lang="km-KH" sz="2800" dirty="0"/>
              <a:t>បើមិនដូច្នោះទេ អ្នកអាចត្រឡប់ទៅកែសម្រួលវិញ</a:t>
            </a:r>
            <a:r>
              <a:rPr lang="en-US" sz="2800" dirty="0"/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5F8071-8FEE-45B2-9553-F0958CE6FB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75" t="85174" r="52265" b="6686"/>
          <a:stretch/>
        </p:blipFill>
        <p:spPr>
          <a:xfrm>
            <a:off x="2401643" y="1190624"/>
            <a:ext cx="549507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>
            <a:normAutofit fontScale="90000"/>
          </a:bodyPr>
          <a:lstStyle/>
          <a:p>
            <a:r>
              <a:rPr lang="km-KH" sz="4800" dirty="0"/>
              <a:t>ទំព័រដាក់ស្នើជោគជ័យ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 fontScale="92500" lnSpcReduction="20000"/>
          </a:bodyPr>
          <a:lstStyle/>
          <a:p>
            <a:r>
              <a:rPr lang="km-KH" sz="2800" dirty="0"/>
              <a:t>វាសំខាន់ណាស់ដែលអ្នកត្រូវបន្ថែម </a:t>
            </a:r>
            <a:r>
              <a:rPr lang="en-US" sz="2800" dirty="0"/>
              <a:t>gary@worldbibleplans.com </a:t>
            </a:r>
            <a:r>
              <a:rPr lang="km-KH" sz="2800" dirty="0"/>
              <a:t>ទៅក្នុងបញ្ជីអ្នកផ្ញើដែលមានសុវត្ថិភាពរបស់អ្នក</a:t>
            </a:r>
            <a:endParaRPr lang="en-US" sz="2800" dirty="0"/>
          </a:p>
          <a:p>
            <a:pPr lvl="1"/>
            <a:r>
              <a:rPr lang="km-KH" sz="2400" dirty="0"/>
              <a:t>បើមិនដូច្នោះទេ ឯកសារភ្ជាប់ ឬតំណភ្ជាប់របស់អ្នកអាចចូលទៅក្នុងថតសារឥតបានការ ឬស្ពាម</a:t>
            </a:r>
            <a:endParaRPr lang="en-US" sz="2400" dirty="0"/>
          </a:p>
          <a:p>
            <a:r>
              <a:rPr lang="km-KH" sz="2800" dirty="0"/>
              <a:t>ពេលវេលាឆ្លើយតបសំណើតិចជាង 24 ម៉ោង លុះត្រាតែមានស្ថានភាពបន្ថយទោស</a:t>
            </a:r>
            <a:endParaRPr lang="en-US" sz="2800" dirty="0"/>
          </a:p>
          <a:p>
            <a:pPr lvl="1"/>
            <a:r>
              <a:rPr lang="km-KH" sz="2400" dirty="0"/>
              <a:t>បើអ្នកមិនទទួលបានអ៊ីមែលពី </a:t>
            </a:r>
            <a:r>
              <a:rPr lang="en-US" sz="2400" dirty="0"/>
              <a:t>gary@worldbibleplans.com </a:t>
            </a:r>
            <a:r>
              <a:rPr lang="km-KH" sz="2400" dirty="0"/>
              <a:t>ក្នុងរយៈពេល 24 ម៉ោង សូមពិនិត្យថតសារឥតបានការ ឬស្ពាមរបស់អ្នក</a:t>
            </a:r>
            <a:r>
              <a:rPr lang="en-US" sz="2400" dirty="0"/>
              <a:t>.</a:t>
            </a:r>
          </a:p>
          <a:p>
            <a:pPr lvl="2"/>
            <a:r>
              <a:rPr lang="km-KH" sz="2000" dirty="0"/>
              <a:t>បើអ្នកនៅតែមិនទទួលបានអ៊ីមែលពីយើងទេ សូមផ្ញើសារមកយើងតាមទំព័រទំនាក់ទំនងរបស់យើង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02D06C-9200-4265-899D-74EEDDE492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96" t="29722" r="13011" b="51806"/>
          <a:stretch/>
        </p:blipFill>
        <p:spPr>
          <a:xfrm>
            <a:off x="2592925" y="1392449"/>
            <a:ext cx="8084954" cy="203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0640"/>
            <a:ext cx="8911687" cy="525421"/>
          </a:xfrm>
        </p:spPr>
        <p:txBody>
          <a:bodyPr>
            <a:normAutofit fontScale="90000"/>
          </a:bodyPr>
          <a:lstStyle/>
          <a:p>
            <a:r>
              <a:rPr lang="km-KH" sz="4000" dirty="0"/>
              <a:t>នេះគឺជាសំណុំបែបបទស្នើសុំ – យើងនឹងបំបែកវានៅក្នុងស្លាយខាងក្រោម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B8DB55-010B-44F9-9D88-0905ECB54D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31" t="20089" r="33458" b="8213"/>
          <a:stretch/>
        </p:blipFill>
        <p:spPr>
          <a:xfrm>
            <a:off x="3677053" y="661481"/>
            <a:ext cx="5016088" cy="576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 fontScale="90000"/>
          </a:bodyPr>
          <a:lstStyle/>
          <a:p>
            <a:r>
              <a:rPr lang="km-KH" sz="4400" dirty="0"/>
              <a:t>មេកានិចនៃទម្រង់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229100"/>
            <a:ext cx="7784932" cy="2321310"/>
          </a:xfrm>
        </p:spPr>
        <p:txBody>
          <a:bodyPr>
            <a:normAutofit/>
          </a:bodyPr>
          <a:lstStyle/>
          <a:p>
            <a:r>
              <a:rPr lang="km-KH" sz="2800" dirty="0"/>
              <a:t>វាសំខាន់ណាស់ដែលអ្នកត្រូវបំពេញសំណុំបែបបទពីឆ្វេងទៅស្តាំ និងពីលើទៅក្រោម</a:t>
            </a:r>
            <a:endParaRPr lang="en-US" u="sng" dirty="0"/>
          </a:p>
          <a:p>
            <a:pPr lvl="1"/>
            <a:r>
              <a:rPr lang="km-KH" sz="2400" dirty="0"/>
              <a:t>បើអ្នកបំពេញផ្នែកមួយនៃទម្រង់ ហើយបន្ទាប់មកធ្វើការផ្លាស់ប្តូរទៅលើវាលដែលអ្នកបានជ្រើសរួចហើយ ការជ្រើសរើសទាំងអស់នឹងត្រឡប់ទៅលំនាំដើម ហើយអ្នកនឹងបាត់បង់ការជ្រើសរើសដែលបានធ្វើ។</a:t>
            </a:r>
            <a:endParaRPr lang="en-US" dirty="0"/>
          </a:p>
          <a:p>
            <a:pPr lvl="2"/>
            <a:r>
              <a:rPr lang="km-KH" sz="2000" dirty="0"/>
              <a:t>ឧទាហរណ៍ ប្រសិនបើអ្នកជ្រើសរើសកំណែ ហើយបំពេញសំណុំបែបបទនៅសល់ បន្ទាប់មកត្រឡប់ទៅកែប្រែកំណែ អ្នកនឹងត្រូវបំពេញវាលបន្ទាប់ទាំងអស់ម្តងទៀត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1D8717-C8D3-4C2E-A8CB-A4354B9AA1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15" t="30071" r="14674" b="28085"/>
          <a:stretch/>
        </p:blipFill>
        <p:spPr>
          <a:xfrm>
            <a:off x="2592924" y="720968"/>
            <a:ext cx="5929359" cy="342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 fontScale="90000"/>
          </a:bodyPr>
          <a:lstStyle/>
          <a:p>
            <a:r>
              <a:rPr lang="km-KH" sz="4400" dirty="0"/>
              <a:t>ច្បាប់តុល្យភាពនៃទម្រង់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km-KH" sz="2800" dirty="0"/>
              <a:t>អាស្រ័យលើជម្រើសរបស់អ្នក ជម្រើសខ្លះនឹងមិនអាចប្រើបាន</a:t>
            </a:r>
            <a:endParaRPr lang="en-US" dirty="0"/>
          </a:p>
          <a:p>
            <a:pPr lvl="1"/>
            <a:r>
              <a:rPr lang="km-KH" sz="2400" dirty="0"/>
              <a:t>ខ្លះពេលជ្រើសរើសទាំងមូល</a:t>
            </a:r>
            <a:endParaRPr lang="en-US" dirty="0"/>
          </a:p>
          <a:p>
            <a:pPr lvl="1"/>
            <a:r>
              <a:rPr lang="km-KH" sz="2400" dirty="0"/>
              <a:t>ខ្លះពេលមានតែជម្រើសនៅក្នុងបញ្ជីទម្លាក់ចុះប៉ុណ្ណោះ</a:t>
            </a:r>
            <a:endParaRPr lang="en-US" sz="2400" dirty="0"/>
          </a:p>
          <a:p>
            <a:pPr lvl="2"/>
            <a:r>
              <a:rPr lang="km-KH" sz="2000" dirty="0"/>
              <a:t>ឧទាហរណ៍៖ ប្រសិនបើអ្នកជ្រើសរើសកំណែដែលមានសិទ្ធិគ្រប់គ្រង យើងមិនអាចផ្តល់ព្រះគម្ពីរបានទេ មានតែមគ្គុទេសក៍ប៉ុណ្ណោះ។</a:t>
            </a:r>
            <a:endParaRPr lang="en-US" sz="2000" dirty="0"/>
          </a:p>
          <a:p>
            <a:pPr lvl="3"/>
            <a:r>
              <a:rPr lang="km-KH" sz="1800" dirty="0"/>
              <a:t>សៀវភៅជ្រើសរើសនឹងត្រូវបានចាក់សោ</a:t>
            </a:r>
            <a:endParaRPr lang="en-US" sz="1800" dirty="0"/>
          </a:p>
          <a:p>
            <a:pPr lvl="3"/>
            <a:r>
              <a:rPr lang="km-KH" sz="1800" dirty="0"/>
              <a:t>បញ្ចូលព្រះគម្ពីរនឹងត្រូវបានចាក់សោ</a:t>
            </a:r>
            <a:r>
              <a:rPr lang="en-US" sz="1800" dirty="0"/>
              <a:t> </a:t>
            </a:r>
          </a:p>
          <a:p>
            <a:pPr lvl="4"/>
            <a:r>
              <a:rPr lang="km-KH" sz="1800" dirty="0"/>
              <a:t>ទេ.ផ្តល់មគ្គុទេសក៍ តែប៉ុណ្ណោះនឹងលំនាំដើម</a:t>
            </a:r>
            <a:endParaRPr lang="en-US" sz="1800" dirty="0"/>
          </a:p>
          <a:p>
            <a:pPr lvl="3"/>
            <a:r>
              <a:rPr lang="km-KH" sz="1800" dirty="0"/>
              <a:t>ការរួមបញ្ចូលយោងឆ្លងនឹងត្រូវបានចាក់សោ</a:t>
            </a:r>
            <a:endParaRPr lang="en-US" sz="1800" dirty="0"/>
          </a:p>
          <a:p>
            <a:pPr lvl="3"/>
            <a:r>
              <a:rPr lang="km-KH" sz="1800" dirty="0"/>
              <a:t>ជ្រើសរើសកថាខណ្ឌ/វាក្យសម្ព័ន្ធនឹងត្រូវបានចាក់សោ</a:t>
            </a:r>
            <a:endParaRPr lang="en-US" sz="1800" dirty="0"/>
          </a:p>
          <a:p>
            <a:pPr lvl="3"/>
            <a:r>
              <a:rPr lang="km-KH" sz="1800" dirty="0"/>
              <a:t>ទ្រង់ទ្រាយសៀវភៅអេឡិចត្រូនិចដែលបានជ្រើសរើសនឹងត្រូវបានចាក់សោ</a:t>
            </a:r>
            <a:endParaRPr lang="en-US" sz="1800" dirty="0"/>
          </a:p>
          <a:p>
            <a:pPr lvl="4"/>
            <a:r>
              <a:rPr lang="km-KH" sz="1800" dirty="0"/>
              <a:t>តារាង </a:t>
            </a:r>
            <a:r>
              <a:rPr lang="en-US" sz="1800" dirty="0"/>
              <a:t>PDF </a:t>
            </a:r>
            <a:r>
              <a:rPr lang="km-KH" sz="1800" dirty="0"/>
              <a:t>នឹងលំនាំដើម</a:t>
            </a:r>
            <a:endParaRPr lang="en-US" sz="1800" dirty="0"/>
          </a:p>
          <a:p>
            <a:pPr lvl="3"/>
            <a:r>
              <a:rPr lang="km-KH" sz="1800" dirty="0"/>
              <a:t>ពុម្ពអក្សរជាជម្រើសសម្រាប់វចនៈដែលព្រះយេស៊ូវនិយាយនឹងត្រូវចាក់សោ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 fontScale="90000"/>
          </a:bodyPr>
          <a:lstStyle/>
          <a:p>
            <a:r>
              <a:rPr lang="km-KH" sz="4900" dirty="0"/>
              <a:t>ច្បាប់តុល្យភាពនៃទម្រង់បន្ត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83577"/>
          </a:xfrm>
        </p:spPr>
        <p:txBody>
          <a:bodyPr>
            <a:normAutofit fontScale="92500" lnSpcReduction="10000"/>
          </a:bodyPr>
          <a:lstStyle/>
          <a:p>
            <a:r>
              <a:rPr lang="km-KH" sz="2800" dirty="0"/>
              <a:t>ឧទាហរណ៍មួយទៀត៖ ប្រសិនបើអ្នកជ្រើសរើសប្រធានបទពីក្រុមទីពីរ...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m-KH" sz="2800" dirty="0"/>
              <a:t>រយៈពេលជំពូកនៅក្នុងបញ្ជីជ្រើសរើសរយៈពេលនឹងត្រូវបានបិទពណ៌ប្រផេះ និងមិនអាចជ្រើសរើសបាន។</a:t>
            </a:r>
            <a:endParaRPr lang="en-US" sz="2800" dirty="0"/>
          </a:p>
          <a:p>
            <a:r>
              <a:rPr lang="km-KH" sz="2800" dirty="0"/>
              <a:t>ការពិពណ៌នានឹងត្រូវបិទ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900A87-B6A3-4E4F-8E57-8F2895BB9B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90" r="4902" b="19198"/>
          <a:stretch/>
        </p:blipFill>
        <p:spPr>
          <a:xfrm>
            <a:off x="2337083" y="1422025"/>
            <a:ext cx="5357497" cy="39494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BD6350-115F-4E6C-88B0-3D58FF7A8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7229" y="1353234"/>
            <a:ext cx="2402731" cy="408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 fontScale="90000"/>
          </a:bodyPr>
          <a:lstStyle/>
          <a:p>
            <a:r>
              <a:rPr lang="km-KH" sz="4400" dirty="0"/>
              <a:t>ច្បាប់តុល្យភាពនៃទម្រង់បន្ត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km-KH" sz="2800" dirty="0"/>
              <a:t>ខ្លះពេល ការជ្រើសរើសច្រើនកំណត់ថាតើការជ្រើសរើសផ្សេងទៀតត្រូវបានចាក់សោរឬអត់</a:t>
            </a:r>
            <a:endParaRPr lang="en-US" sz="2800" dirty="0"/>
          </a:p>
          <a:p>
            <a:pPr lvl="1"/>
            <a:r>
              <a:rPr lang="km-KH" sz="2400" dirty="0"/>
              <a:t>ដើម្បីឲ្យការពិពណ៌នាអាចជ្រើសរើសបាន៖</a:t>
            </a:r>
            <a:endParaRPr lang="en-US" sz="2400" dirty="0"/>
          </a:p>
          <a:p>
            <a:pPr lvl="2"/>
            <a:r>
              <a:rPr lang="km-KH" sz="2000" dirty="0"/>
              <a:t>កំណែមិនអាចរក្សាសិទ្ធិបានទេ</a:t>
            </a:r>
            <a:endParaRPr lang="en-US" sz="2000" dirty="0"/>
          </a:p>
          <a:p>
            <a:pPr lvl="2"/>
            <a:r>
              <a:rPr lang="km-KH" sz="2000" dirty="0"/>
              <a:t>ប្រធានបទត្រូវតែស្ថិតនៅក្នុងក្រុមប្រធានបទដំបូង</a:t>
            </a:r>
            <a:endParaRPr lang="en-US" sz="2000" dirty="0"/>
          </a:p>
          <a:p>
            <a:pPr lvl="2"/>
            <a:r>
              <a:rPr lang="km-KH" sz="2000" dirty="0"/>
              <a:t>រយៈពេលត្រូវតែជារយៈពេលជំពូក</a:t>
            </a:r>
            <a:endParaRPr lang="en-US" sz="2000" dirty="0"/>
          </a:p>
          <a:p>
            <a:pPr lvl="2"/>
            <a:endParaRPr lang="en-US" sz="2000" dirty="0"/>
          </a:p>
          <a:p>
            <a:pPr lvl="1"/>
            <a:r>
              <a:rPr lang="km-KH" sz="2400" dirty="0"/>
              <a:t>ដើម្បីឲ្យ ជ្រើសរើសទ្រង់ទ្រាយកថាខណ្ឌ ឬកថាខណ្ឌ</a:t>
            </a:r>
            <a:r>
              <a:rPr lang="en-US" sz="2400" dirty="0"/>
              <a:t> </a:t>
            </a:r>
            <a:r>
              <a:rPr lang="km-KH" sz="2400" dirty="0"/>
              <a:t>អាចជ្រើសរើសបាន៖</a:t>
            </a:r>
            <a:endParaRPr lang="en-US" sz="2400" dirty="0"/>
          </a:p>
          <a:p>
            <a:pPr lvl="2"/>
            <a:r>
              <a:rPr lang="km-KH" sz="2000" dirty="0"/>
              <a:t>កំណែមិនអាចរក្សាសិទ្ធិបានទេ</a:t>
            </a:r>
            <a:endParaRPr lang="en-US" sz="2000" dirty="0"/>
          </a:p>
          <a:p>
            <a:pPr lvl="2"/>
            <a:r>
              <a:rPr lang="km-KH" sz="2000" dirty="0"/>
              <a:t>បញ្ចូលព្រះគម្ពីរត្រូវតែបាទ/ចាស</a:t>
            </a:r>
            <a:endParaRPr lang="en-US" sz="2000" dirty="0"/>
          </a:p>
          <a:p>
            <a:pPr lvl="2"/>
            <a:r>
              <a:rPr lang="km-KH" sz="2000" dirty="0"/>
              <a:t>រួមបញ្ចូល ត្រូវរំលងយោងឆ្លង ឬមិនជ្រើសរើសយោងឆ្លងទេ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1493</TotalTime>
  <Words>3920</Words>
  <Application>Microsoft Office PowerPoint</Application>
  <PresentationFormat>Widescreen</PresentationFormat>
  <Paragraphs>265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worldbibleplans.com/languages/khmer/index.html</vt:lpstr>
      <vt:lpstr>PowerPoint Presentation</vt:lpstr>
      <vt:lpstr>សូមស្វាគមន៍មកកាន់ផែនការព្រះគម្ពីរពិភពលោក</vt:lpstr>
      <vt:lpstr>ទៅកាន់ទំព័រសំណើសៀវភៅអេឡិចត្រូនិច</vt:lpstr>
      <vt:lpstr>នេះគឺជាសំណុំបែបបទស្នើសុំ – យើងនឹងបំបែកវានៅក្នុងស្លាយខាងក្រោម</vt:lpstr>
      <vt:lpstr>មេកានិចនៃទម្រង់</vt:lpstr>
      <vt:lpstr>ច្បាប់តុល្យភាពនៃទម្រង់</vt:lpstr>
      <vt:lpstr>ច្បាប់តុល្យភាពនៃទម្រង់បន្ត</vt:lpstr>
      <vt:lpstr>ច្បាប់តុល្យភាពនៃទម្រង់បន្ត</vt:lpstr>
      <vt:lpstr>ប្រាប់យើងថាអ្នកជានរណា</vt:lpstr>
      <vt:lpstr>ជ្រើសរើសប្រទេសដែលអ្នករស់នៅពីបញ្ជីទម្លាក់ចុះ</vt:lpstr>
      <vt:lpstr>បញ្ចូលអាសយដ្ឋានអ៊ីមែលរបស់អ្នក</vt:lpstr>
      <vt:lpstr>ជ្រើសរើសភាសារបស់អ្នក</vt:lpstr>
      <vt:lpstr>បញ្ជីកំណែដែលទាក់ទងនឹងជម្រើសភាសារបស់អ្នកនឹងបំពេញដោយស្វ័យប្រវត្តិ</vt:lpstr>
      <vt:lpstr>នេះជាឧទាហរណ៍នៃអ្វីដែលអ្នកអាចឃើញ</vt:lpstr>
      <vt:lpstr>ស្វែងរកនៅក្នុងបញ្ជី</vt:lpstr>
      <vt:lpstr>កំណែដែលមានសិទ្ធិគ្រប់គ្រង  វាលខ្លះនៅលើបែបបទនឹងត្រូវចាក់សោបើអ្នកជ្រើសរើសកំណែព្រះគម្ពីរដែលមានសិទ្ធិគ្រប់គ្រង។តាមច្បាប់ យើងអាចផ្តល់មគ្គុទេសក៍សម្រាប់កំណែដែលមានសិទ្ធិគ្រប់គ្រងតែប៉ុណ្ណោះ។អ្នកនឹងឃើញនិមិត្តសញ្ញាសិទ្ធិច្បាប់នៅចុងការពិពណ៌នាកំណែ ©។</vt:lpstr>
      <vt:lpstr>ចុចប៊ូតុងរង្វង់នៅដើមជម្រើសរបស់អ្នក</vt:lpstr>
      <vt:lpstr>បញ្ជីទម្លាក់ចុះនឹងបិទ ហើយសំណុំបែបបទនឹងបង្ហាញកំណែដែលអ្នកបានជ្រើស</vt:lpstr>
      <vt:lpstr>ប្រធានបទ</vt:lpstr>
      <vt:lpstr>ប្រធានបទបន្ត </vt:lpstr>
      <vt:lpstr>ប្រធានបទបន្ត </vt:lpstr>
      <vt:lpstr>ប្រធានបទបន្ត </vt:lpstr>
      <vt:lpstr>ប្រធានបទបន្ត </vt:lpstr>
      <vt:lpstr>បើអ្នកបានជ្រើសរើសប្រធានបទ ១ សៀវភៅជ្រៅ សូមជ្រើសរើសសៀវភៅមួយ។បើមិនដូច្នោះទេ ជម្រើសនេះនឹងត្រូវបានចាក់សោ</vt:lpstr>
      <vt:lpstr>បញ្ចូលព្រះគម្ពីរ</vt:lpstr>
      <vt:lpstr>ជ្រើសរើសបន្ថែមយោងឆ្លងជាជម្រើស</vt:lpstr>
      <vt:lpstr>រួមបញ្ចូលយោងឆ្លង – ឧទាហរណ៍អក្សរកាត់</vt:lpstr>
      <vt:lpstr>រួមបញ្ចូលយោងឆ្លង – ឧទាហរណ៍អត្ថបទពេញលេញ</vt:lpstr>
      <vt:lpstr>រយៈពេលអាន</vt:lpstr>
      <vt:lpstr>ជ្រើសរើសប្រេកង់អាន</vt:lpstr>
      <vt:lpstr>ជ្រើសរើសចំនួនអានក្នុងមួយថ្ងៃ</vt:lpstr>
      <vt:lpstr>ជ្រើសរើសទ្រង់ទ្រាយកថាខណ្ឌ ឬកថាខណ្ឌ</vt:lpstr>
      <vt:lpstr>រួមបញ្ចូលការពិពណ៌នា - ជ្រើសរើសការពិពណ៌នាតាមជំពូកដើម្បីបញ្ចូលក្នុងផែនការរបស់អ្នក។</vt:lpstr>
      <vt:lpstr>ជ្រើសរើសតាមថ្ងៃ កាលបរិច្ឆេទ ឬទាំងពីរ</vt:lpstr>
      <vt:lpstr>ចុចលើប្រតិទិនដើម្បីជ្រើសកាលបរិច្ឆេទចាប់ផ្តើមអាន។បើអ្នកបានជ្រើសរយៈពេលផ្ទាល់ខ្លួន សូមជ្រើសកាលបរិច្ឆេទបញ្ចប់អាន</vt:lpstr>
      <vt:lpstr>ជ្រើសរើសទ្រង់ទ្រាយសៀវភៅអេឡិចត្រូនិច</vt:lpstr>
      <vt:lpstr>ពុម្ពអក្សរជាជម្រើសសម្រាប់វចនានុក្រមដែលព្រះយេស៊ូវនិយាយ</vt:lpstr>
      <vt:lpstr>ជាជម្រើស៖ ជ្រើស No ប្រសិនបើអ្នកមិនចង់ទទួលអ៊ីមែលពី WBP នៅពេលអនាគត</vt:lpstr>
      <vt:lpstr>ជាជម្រើស៖ បញ្ចូលសំណើបន្ថែមនៅទីនេះ</vt:lpstr>
      <vt:lpstr>សូមប្រាប់យើងថាអ្នកបានឮអំពីយើងយ៉ាងដូចម្តេច និងបើនេះជាលើកដំបូងដែលអ្នកអានព្រះគម្ពីរ</vt:lpstr>
      <vt:lpstr>ចុច ដាក់ស្នើ</vt:lpstr>
      <vt:lpstr>ទំព័របញ្ជាក់</vt:lpstr>
      <vt:lpstr>ទំព័របញ្ជាក់បន្ត</vt:lpstr>
      <vt:lpstr>ទំព័រដាក់ស្នើជោគជ័យ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230</cp:revision>
  <dcterms:created xsi:type="dcterms:W3CDTF">2024-04-27T16:46:20Z</dcterms:created>
  <dcterms:modified xsi:type="dcterms:W3CDTF">2026-09-01T18:49:21Z</dcterms:modified>
</cp:coreProperties>
</file>