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8/31/2026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8/31/2026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8/31/2026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8/31/2026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0"/>
            <a:ext cx="8915399" cy="1126283"/>
          </a:xfrm>
        </p:spPr>
        <p:txBody>
          <a:bodyPr>
            <a:normAutofit/>
          </a:bodyPr>
          <a:lstStyle/>
          <a:p>
            <a:r>
              <a:rPr lang="en-US" sz="2400" dirty="0"/>
              <a:t>worldbibleplans.com/languages/</a:t>
            </a:r>
            <a:r>
              <a:rPr lang="en-US" sz="2400" dirty="0" err="1"/>
              <a:t>italian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err="1"/>
              <a:t>Istruzioni</a:t>
            </a:r>
            <a:r>
              <a:rPr lang="en-US" sz="2400" dirty="0"/>
              <a:t> </a:t>
            </a:r>
            <a:r>
              <a:rPr lang="en-US" sz="2400" dirty="0" err="1"/>
              <a:t>passo</a:t>
            </a:r>
            <a:r>
              <a:rPr lang="en-US" sz="2400" dirty="0"/>
              <a:t> dopo </a:t>
            </a:r>
            <a:r>
              <a:rPr lang="en-US" sz="2400" dirty="0" err="1"/>
              <a:t>passo</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en-US" sz="3200" dirty="0" err="1"/>
              <a:t>Dicci</a:t>
            </a:r>
            <a:r>
              <a:rPr lang="en-US" sz="3200" dirty="0"/>
              <a:t> chi è</a:t>
            </a:r>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Questi</a:t>
            </a:r>
            <a:r>
              <a:rPr lang="en-US" dirty="0"/>
              <a:t> </a:t>
            </a:r>
            <a:r>
              <a:rPr lang="en-US" dirty="0" err="1"/>
              <a:t>campi</a:t>
            </a:r>
            <a:r>
              <a:rPr lang="en-US" dirty="0"/>
              <a:t> </a:t>
            </a:r>
            <a:r>
              <a:rPr lang="en-US" dirty="0" err="1"/>
              <a:t>sono</a:t>
            </a:r>
            <a:r>
              <a:rPr lang="en-US" dirty="0"/>
              <a:t> </a:t>
            </a:r>
            <a:r>
              <a:rPr lang="en-US" dirty="0" err="1"/>
              <a:t>obbligatori</a:t>
            </a:r>
            <a:endParaRPr lang="en-US" dirty="0"/>
          </a:p>
          <a:p>
            <a:pPr lvl="1"/>
            <a:r>
              <a:rPr lang="it-IT" dirty="0"/>
              <a:t>Qualsiasi campo obbligatorio non compilato o selezionato causerà un errore quando invii il campo e dovrai compilare il campo</a:t>
            </a:r>
            <a:endParaRPr lang="en-US" dirty="0"/>
          </a:p>
        </p:txBody>
      </p:sp>
      <p:pic>
        <p:nvPicPr>
          <p:cNvPr id="7" name="Picture 6">
            <a:extLst>
              <a:ext uri="{FF2B5EF4-FFF2-40B4-BE49-F238E27FC236}">
                <a16:creationId xmlns:a16="http://schemas.microsoft.com/office/drawing/2014/main" id="{C9A2C9A2-05B2-4382-A805-849106403582}"/>
              </a:ext>
            </a:extLst>
          </p:cNvPr>
          <p:cNvPicPr>
            <a:picLocks noChangeAspect="1"/>
          </p:cNvPicPr>
          <p:nvPr/>
        </p:nvPicPr>
        <p:blipFill rotWithShape="1">
          <a:blip r:embed="rId2"/>
          <a:srcRect l="16196" t="31668" r="17581" b="56485"/>
          <a:stretch/>
        </p:blipFill>
        <p:spPr>
          <a:xfrm>
            <a:off x="1721794" y="1516797"/>
            <a:ext cx="9516457" cy="915117"/>
          </a:xfrm>
          <a:prstGeom prst="rect">
            <a:avLst/>
          </a:prstGeom>
        </p:spPr>
      </p:pic>
      <p:pic>
        <p:nvPicPr>
          <p:cNvPr id="9" name="Picture 8">
            <a:extLst>
              <a:ext uri="{FF2B5EF4-FFF2-40B4-BE49-F238E27FC236}">
                <a16:creationId xmlns:a16="http://schemas.microsoft.com/office/drawing/2014/main" id="{1AD08826-5998-4CDF-82C5-8F462BE69EF1}"/>
              </a:ext>
            </a:extLst>
          </p:cNvPr>
          <p:cNvPicPr>
            <a:picLocks noChangeAspect="1"/>
          </p:cNvPicPr>
          <p:nvPr/>
        </p:nvPicPr>
        <p:blipFill rotWithShape="1">
          <a:blip r:embed="rId3"/>
          <a:srcRect l="50000" t="52449" r="17660" b="32707"/>
          <a:stretch/>
        </p:blipFill>
        <p:spPr>
          <a:xfrm>
            <a:off x="2963691" y="4193181"/>
            <a:ext cx="7016174" cy="1730964"/>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750A2A-EDEA-4409-ADCC-D097B829B31A}"/>
              </a:ext>
            </a:extLst>
          </p:cNvPr>
          <p:cNvPicPr>
            <a:picLocks noChangeAspect="1"/>
          </p:cNvPicPr>
          <p:nvPr/>
        </p:nvPicPr>
        <p:blipFill rotWithShape="1">
          <a:blip r:embed="rId2"/>
          <a:srcRect l="17517" t="24098" r="48378" b="28550"/>
          <a:stretch/>
        </p:blipFill>
        <p:spPr>
          <a:xfrm>
            <a:off x="2135725" y="2227836"/>
            <a:ext cx="4732003" cy="3531444"/>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it-IT" sz="2700" dirty="0"/>
              <a:t>Seleziona il tuo Paese di Residenza dal menu a tendina</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it-IT" dirty="0"/>
              <a:t>Clicca sul paese di residenza che scegli</a:t>
            </a:r>
            <a:endParaRPr lang="en-US" dirty="0"/>
          </a:p>
          <a:p>
            <a:pPr lvl="2"/>
            <a:r>
              <a:rPr lang="en-US" dirty="0" err="1"/>
              <a:t>L'Italia</a:t>
            </a:r>
            <a:r>
              <a:rPr lang="en-US" dirty="0"/>
              <a:t> in </a:t>
            </a:r>
            <a:r>
              <a:rPr lang="en-US" dirty="0" err="1"/>
              <a:t>questo</a:t>
            </a:r>
            <a:r>
              <a:rPr lang="en-US" dirty="0"/>
              <a:t> </a:t>
            </a:r>
            <a:r>
              <a:rPr lang="en-US" dirty="0" err="1"/>
              <a:t>esempio</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it-IT" dirty="0"/>
              <a:t>Clicca sul menu a tendina per vedere l'elenco del paese di residenza</a:t>
            </a:r>
            <a:endParaRPr lang="en-US" dirty="0"/>
          </a:p>
          <a:p>
            <a:pPr lvl="1"/>
            <a:r>
              <a:rPr lang="it-IT" dirty="0"/>
              <a:t>Scorri fino al paese di residenza che scegli o</a:t>
            </a:r>
            <a:endParaRPr lang="en-US" dirty="0"/>
          </a:p>
          <a:p>
            <a:pPr lvl="1"/>
            <a:r>
              <a:rPr lang="it-IT" dirty="0"/>
              <a:t>Inizia a digitare per arrivare più rapidamente al paese di residenza che scegli</a:t>
            </a:r>
            <a:endParaRPr lang="en-US" dirty="0"/>
          </a:p>
        </p:txBody>
      </p:sp>
      <p:sp>
        <p:nvSpPr>
          <p:cNvPr id="7" name="Oval 6">
            <a:extLst>
              <a:ext uri="{FF2B5EF4-FFF2-40B4-BE49-F238E27FC236}">
                <a16:creationId xmlns:a16="http://schemas.microsoft.com/office/drawing/2014/main" id="{E72E5A3D-2187-4C54-AD77-3EA92AAAE400}"/>
              </a:ext>
            </a:extLst>
          </p:cNvPr>
          <p:cNvSpPr/>
          <p:nvPr/>
        </p:nvSpPr>
        <p:spPr>
          <a:xfrm>
            <a:off x="1697980" y="3703361"/>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it-IT" sz="3200" dirty="0"/>
              <a:t>Inserisci il tuo indirizzo email</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it-IT" dirty="0"/>
              <a:t>Abbiamo bisogno del tuo indirizzo email per inviarti un piano di lettura o un link per scaricare il tuo piano di lettura biblico personalizzato. A meno che tu non ci chieda di non farlo quando invii la tua richiesta, WBP invierà occasionalmente email con aggiornamenti, nuove traduzioni e nuovi piani</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it-IT" dirty="0"/>
              <a:t>Non condivideremo mai il tuo indirizzo email con nessuno, per nessun motivo</a:t>
            </a:r>
            <a:endParaRPr lang="en-US" dirty="0"/>
          </a:p>
        </p:txBody>
      </p:sp>
      <p:pic>
        <p:nvPicPr>
          <p:cNvPr id="4" name="Picture 3">
            <a:extLst>
              <a:ext uri="{FF2B5EF4-FFF2-40B4-BE49-F238E27FC236}">
                <a16:creationId xmlns:a16="http://schemas.microsoft.com/office/drawing/2014/main" id="{261B588B-B33C-4683-B0F0-32E7F9BBAA09}"/>
              </a:ext>
            </a:extLst>
          </p:cNvPr>
          <p:cNvPicPr>
            <a:picLocks noChangeAspect="1"/>
          </p:cNvPicPr>
          <p:nvPr/>
        </p:nvPicPr>
        <p:blipFill rotWithShape="1">
          <a:blip r:embed="rId2"/>
          <a:srcRect l="49388" t="23652" r="17580" b="66551"/>
          <a:stretch/>
        </p:blipFill>
        <p:spPr>
          <a:xfrm>
            <a:off x="2589212" y="2786974"/>
            <a:ext cx="8125685" cy="1295400"/>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DF4944-CA9B-42D3-B0E1-E0806CAE6DA9}"/>
              </a:ext>
            </a:extLst>
          </p:cNvPr>
          <p:cNvPicPr>
            <a:picLocks noChangeAspect="1"/>
          </p:cNvPicPr>
          <p:nvPr/>
        </p:nvPicPr>
        <p:blipFill rotWithShape="1">
          <a:blip r:embed="rId2"/>
          <a:srcRect l="17393" t="24287" r="45505" b="28402"/>
          <a:stretch/>
        </p:blipFill>
        <p:spPr>
          <a:xfrm>
            <a:off x="2144853" y="2172044"/>
            <a:ext cx="4683964" cy="3210485"/>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Seleziona</a:t>
            </a:r>
            <a:r>
              <a:rPr lang="en-US" dirty="0"/>
              <a:t> la </a:t>
            </a:r>
            <a:r>
              <a:rPr lang="en-US" dirty="0" err="1"/>
              <a:t>tua</a:t>
            </a:r>
            <a:r>
              <a:rPr lang="en-US" dirty="0"/>
              <a:t> lingua</a:t>
            </a:r>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en-US" dirty="0" err="1"/>
              <a:t>Clicca</a:t>
            </a:r>
            <a:r>
              <a:rPr lang="en-US" dirty="0"/>
              <a:t> </a:t>
            </a:r>
            <a:r>
              <a:rPr lang="en-US" dirty="0" err="1"/>
              <a:t>sulla</a:t>
            </a:r>
            <a:r>
              <a:rPr lang="en-US" dirty="0"/>
              <a:t> lingua </a:t>
            </a:r>
            <a:r>
              <a:rPr lang="en-US" dirty="0" err="1"/>
              <a:t>scelta</a:t>
            </a:r>
            <a:endParaRPr lang="en-US" dirty="0"/>
          </a:p>
          <a:p>
            <a:pPr lvl="2"/>
            <a:r>
              <a:rPr lang="en-US" dirty="0" err="1"/>
              <a:t>Italiano</a:t>
            </a:r>
            <a:r>
              <a:rPr lang="en-US" dirty="0"/>
              <a:t> in </a:t>
            </a:r>
            <a:r>
              <a:rPr lang="en-US" dirty="0" err="1"/>
              <a:t>questo</a:t>
            </a:r>
            <a:r>
              <a:rPr lang="en-US" dirty="0"/>
              <a:t> </a:t>
            </a:r>
            <a:r>
              <a:rPr lang="en-US" dirty="0" err="1"/>
              <a:t>esempio</a:t>
            </a:r>
            <a:endParaRPr lang="en-US" dirty="0"/>
          </a:p>
          <a:p>
            <a:pPr marL="0" indent="0">
              <a:buNone/>
            </a:pPr>
            <a:r>
              <a:rPr lang="it-IT" dirty="0"/>
              <a:t>La lingua che scegli determinerà l'elenco delle versioni della Bibbia da cui puoi scegliere</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023256" y="3519951"/>
            <a:ext cx="1245237"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it-IT" dirty="0"/>
              <a:t>Clicca sul menu a tendina per vedere l'elenco delle lingue</a:t>
            </a:r>
            <a:endParaRPr lang="en-US" dirty="0"/>
          </a:p>
          <a:p>
            <a:pPr lvl="1"/>
            <a:r>
              <a:rPr lang="it-IT" dirty="0"/>
              <a:t>Scorri fino alla lingua che scegli o</a:t>
            </a:r>
            <a:endParaRPr lang="en-US" dirty="0"/>
          </a:p>
          <a:p>
            <a:pPr lvl="1"/>
            <a:r>
              <a:rPr lang="it-IT" dirty="0"/>
              <a:t>Inizia a digitare per arrivare più velocemente alla scelta della lingua</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1945533" y="447941"/>
            <a:ext cx="9559080" cy="1280890"/>
          </a:xfrm>
        </p:spPr>
        <p:txBody>
          <a:bodyPr>
            <a:normAutofit fontScale="90000"/>
          </a:bodyPr>
          <a:lstStyle/>
          <a:p>
            <a:r>
              <a:rPr lang="it-IT" dirty="0"/>
              <a:t>La lista delle versioni associata alla tua scelta linguistica si popolerà automaticamente</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it-IT" dirty="0"/>
              <a:t>La lista delle versioni è alfabetica all'interno della lingua che hai scelto. La descrizione della traduzione specifica ti dirà se la traduzione è</a:t>
            </a:r>
            <a:r>
              <a:rPr lang="en-US" dirty="0"/>
              <a:t>:</a:t>
            </a:r>
          </a:p>
          <a:p>
            <a:pPr lvl="1"/>
            <a:r>
              <a:rPr lang="it-IT" dirty="0"/>
              <a:t>Bibbia completa – 66 libri (Antico e Nuovo Testamento)</a:t>
            </a:r>
            <a:endParaRPr lang="en-US" dirty="0"/>
          </a:p>
          <a:p>
            <a:pPr lvl="1"/>
            <a:r>
              <a:rPr lang="it-IT" dirty="0"/>
              <a:t>Bibbia completa con x Libri Apocrifi (Antico e Nuovo Testamento con alcuni Libri Apocrifi. La x rappresenta il numero di libri.</a:t>
            </a:r>
            <a:endParaRPr lang="en-US" dirty="0"/>
          </a:p>
          <a:p>
            <a:pPr lvl="1"/>
            <a:r>
              <a:rPr lang="it-IT" dirty="0"/>
              <a:t>Solo Nuovo Testamento – I 27 libri del Nuovo Testamento</a:t>
            </a:r>
            <a:endParaRPr lang="en-US" dirty="0"/>
          </a:p>
          <a:p>
            <a:pPr lvl="1"/>
            <a:r>
              <a:rPr lang="it-IT" dirty="0"/>
              <a:t>Nuovo Testamento con altri libri - I 27 libri del Nuovo Testamento più un certo numero di libri dell'Antico Testamento</a:t>
            </a:r>
            <a:endParaRPr lang="en-US" dirty="0"/>
          </a:p>
          <a:p>
            <a:pPr lvl="1"/>
            <a:r>
              <a:rPr lang="it-IT" dirty="0"/>
              <a:t>Solo Antico Testamento – I 39 libri dell'Antico Testamento</a:t>
            </a:r>
            <a:endParaRPr lang="en-US" dirty="0"/>
          </a:p>
          <a:p>
            <a:pPr lvl="1"/>
            <a:r>
              <a:rPr lang="it-IT" dirty="0"/>
              <a:t>Libri mancanti x – Alcune traduzioni sono libri mancanti. La x rappresenta il numero di libri mancanti</a:t>
            </a:r>
            <a:endParaRPr lang="en-US" dirty="0"/>
          </a:p>
          <a:p>
            <a:pPr lvl="1"/>
            <a:r>
              <a:rPr lang="it-IT" dirty="0"/>
              <a:t>x Libri – Alcune traduzioni hanno un numero limitato di libri. La x rappresenta il numero di libri nella traduzione</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A3A828-DECA-43C7-82CB-60EA933EEB13}"/>
              </a:ext>
            </a:extLst>
          </p:cNvPr>
          <p:cNvPicPr>
            <a:picLocks noChangeAspect="1"/>
          </p:cNvPicPr>
          <p:nvPr/>
        </p:nvPicPr>
        <p:blipFill rotWithShape="1">
          <a:blip r:embed="rId2"/>
          <a:srcRect l="16731" t="23800" r="27633" b="12370"/>
          <a:stretch/>
        </p:blipFill>
        <p:spPr>
          <a:xfrm>
            <a:off x="2360828" y="1070850"/>
            <a:ext cx="8100612" cy="4995303"/>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926077" y="246605"/>
            <a:ext cx="9578535" cy="875241"/>
          </a:xfrm>
        </p:spPr>
        <p:txBody>
          <a:bodyPr>
            <a:normAutofit fontScale="90000"/>
          </a:bodyPr>
          <a:lstStyle/>
          <a:p>
            <a:r>
              <a:rPr lang="it-IT" dirty="0"/>
              <a:t>Questo è un esempio di ciò che potresti vedere</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212869"/>
            <a:ext cx="8915400" cy="533400"/>
          </a:xfrm>
        </p:spPr>
        <p:txBody>
          <a:bodyPr/>
          <a:lstStyle/>
          <a:p>
            <a:r>
              <a:rPr lang="it-IT" dirty="0"/>
              <a:t>Il (IC xxxx) è un codice interno che utilizziamo per elaborare la tua richiesta</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6898086" y="323235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077739" y="3671740"/>
            <a:ext cx="2912279" cy="254112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926328"/>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3294431"/>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it-IT" dirty="0"/>
              <a:t>Cerca all'interno della Lista per restringere le opzioni</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671770"/>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9B0F77-0F57-4CD4-9419-21FAA4F1EC39}"/>
              </a:ext>
            </a:extLst>
          </p:cNvPr>
          <p:cNvPicPr>
            <a:picLocks noChangeAspect="1"/>
          </p:cNvPicPr>
          <p:nvPr/>
        </p:nvPicPr>
        <p:blipFill rotWithShape="1">
          <a:blip r:embed="rId2"/>
          <a:srcRect l="16731" t="24542" r="27473" b="12965"/>
          <a:stretch/>
        </p:blipFill>
        <p:spPr>
          <a:xfrm>
            <a:off x="2385299" y="927289"/>
            <a:ext cx="7645058" cy="4602508"/>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dirty="0" err="1"/>
              <a:t>Cerca</a:t>
            </a:r>
            <a:r>
              <a:rPr lang="en-US" dirty="0"/>
              <a:t> </a:t>
            </a:r>
            <a:r>
              <a:rPr lang="en-US" dirty="0" err="1"/>
              <a:t>all'interno</a:t>
            </a:r>
            <a:r>
              <a:rPr lang="en-US" dirty="0"/>
              <a:t> </a:t>
            </a:r>
            <a:r>
              <a:rPr lang="en-US" dirty="0" err="1"/>
              <a:t>della</a:t>
            </a:r>
            <a:r>
              <a:rPr lang="en-US" dirty="0"/>
              <a:t> Lista</a:t>
            </a:r>
          </a:p>
        </p:txBody>
      </p: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it-IT" dirty="0"/>
              <a:t>Cerca all'interno della Lista per restringere le opzioni</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it-IT" dirty="0"/>
              <a:t>In questo esempio, ho cercato all'interno della lista</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353244"/>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n-US" sz="3200" dirty="0" err="1"/>
              <a:t>Versioni</a:t>
            </a:r>
            <a:r>
              <a:rPr lang="en-US" sz="3200" dirty="0"/>
              <a:t> </a:t>
            </a:r>
            <a:r>
              <a:rPr lang="en-US" sz="3200" dirty="0" err="1"/>
              <a:t>protette</a:t>
            </a:r>
            <a:r>
              <a:rPr lang="en-US" sz="3200" dirty="0"/>
              <a:t> da copyright</a:t>
            </a:r>
            <a:br>
              <a:rPr lang="en-US" sz="1200" dirty="0"/>
            </a:br>
            <a:br>
              <a:rPr lang="en-US" sz="1200" dirty="0"/>
            </a:br>
            <a:r>
              <a:rPr lang="it-IT" sz="1600" b="1" dirty="0">
                <a:solidFill>
                  <a:srgbClr val="2F4858"/>
                </a:solidFill>
                <a:latin typeface="Philosopher"/>
              </a:rPr>
              <a:t>Alcuni campi del modulo saranno bloccati se scegli una versione biblica protetta da copyright. Per legge, possiamo fornire una guida solo per le versioni protette. Vedrai il simbolo © del copyright alla fine della descrizione della versione.</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it-IT" dirty="0">
                <a:cs typeface="Times New Roman" panose="02020603050405020304" pitchFamily="18" charset="0"/>
              </a:rPr>
              <a:t>Per legge, non ci è permesso fornire il testo scritturale per le versioni bibliche sotto un copyright vigente. Qualsiasi versione soggetta a un copyright attuale avrà il simbolo © alla fine. Per queste versioni, possiamo fornire solo una guida.</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655304"/>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57939BB-06B9-40EA-9BE3-09EB5F5C67C7}"/>
              </a:ext>
            </a:extLst>
          </p:cNvPr>
          <p:cNvPicPr>
            <a:picLocks noChangeAspect="1"/>
          </p:cNvPicPr>
          <p:nvPr/>
        </p:nvPicPr>
        <p:blipFill rotWithShape="1">
          <a:blip r:embed="rId2"/>
          <a:srcRect l="16731" t="37443" r="27473" b="25838"/>
          <a:stretch/>
        </p:blipFill>
        <p:spPr>
          <a:xfrm>
            <a:off x="2443665" y="1748238"/>
            <a:ext cx="7645058" cy="2704291"/>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it-IT" dirty="0"/>
              <a:t>Clicca sul pulsante radiale all'inizio della tua scelta</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5157823"/>
            <a:ext cx="8915400" cy="1534166"/>
          </a:xfrm>
        </p:spPr>
        <p:txBody>
          <a:bodyPr>
            <a:normAutofit/>
          </a:bodyPr>
          <a:lstStyle/>
          <a:p>
            <a:r>
              <a:rPr lang="it-IT" dirty="0"/>
              <a:t>In questo esempio, ho scelto il</a:t>
            </a:r>
            <a:r>
              <a:rPr lang="en-US" dirty="0"/>
              <a:t> </a:t>
            </a:r>
            <a:r>
              <a:rPr lang="it-IT" dirty="0"/>
              <a:t>Giovanni Diodati Bible (GDB) (1603) (Complete Bible) Diodati (IC 1312)</a:t>
            </a:r>
            <a:endParaRPr lang="en-US" dirty="0"/>
          </a:p>
          <a:p>
            <a:pPr lvl="1"/>
            <a:r>
              <a:rPr lang="it-IT" dirty="0"/>
              <a:t>Nota: Puoi fare una sola scelta per richiesta. Se vuoi più versioni, devi inviare più richieste</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478673" y="3038582"/>
            <a:ext cx="390986" cy="34664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743200" y="3385229"/>
            <a:ext cx="768486" cy="177259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it-IT" sz="2400" dirty="0"/>
              <a:t>La lista a tendina si chiuderà e il modulo mostrerà la versione scelta</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it-IT" dirty="0"/>
              <a:t>Puoi cambiare la tua selezione cliccando su Torna alle versioni</a:t>
            </a:r>
            <a:endParaRPr lang="en-US" dirty="0"/>
          </a:p>
          <a:p>
            <a:pPr lvl="1"/>
            <a:r>
              <a:rPr lang="it-IT" dirty="0"/>
              <a:t>Se lo fai dopo aver compilato il resto del modulo, dovrai compilare di nuovo il modulo</a:t>
            </a:r>
            <a:endParaRPr lang="en-US" dirty="0"/>
          </a:p>
        </p:txBody>
      </p:sp>
      <p:pic>
        <p:nvPicPr>
          <p:cNvPr id="5" name="Picture 4">
            <a:extLst>
              <a:ext uri="{FF2B5EF4-FFF2-40B4-BE49-F238E27FC236}">
                <a16:creationId xmlns:a16="http://schemas.microsoft.com/office/drawing/2014/main" id="{1136F157-8144-4900-B679-9E7A838664B0}"/>
              </a:ext>
            </a:extLst>
          </p:cNvPr>
          <p:cNvPicPr>
            <a:picLocks noChangeAspect="1"/>
          </p:cNvPicPr>
          <p:nvPr/>
        </p:nvPicPr>
        <p:blipFill rotWithShape="1">
          <a:blip r:embed="rId2"/>
          <a:srcRect l="16572" t="34042" r="46383" b="51411"/>
          <a:stretch/>
        </p:blipFill>
        <p:spPr>
          <a:xfrm>
            <a:off x="2020384" y="1343416"/>
            <a:ext cx="8475413" cy="1788890"/>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360727"/>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Come cristiano, hai mai letto l'intera Bibbia?</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623406" y="853658"/>
            <a:ext cx="35439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a:stCxn id="4" idx="2"/>
          </p:cNvCxnSpPr>
          <p:nvPr/>
        </p:nvCxnSpPr>
        <p:spPr>
          <a:xfrm rot="5400000">
            <a:off x="4894843" y="493308"/>
            <a:ext cx="357496" cy="208891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344707"/>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È stato benefico per la tua vita?</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34470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08145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92701"/>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Perché no?  Un semplice piano di lettura avrebbe contribuito ad aggiungere benefici?</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36647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35407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359287"/>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Hai usato un piano di lettura?</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347812"/>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Pensi che sia importante come cristiano leggere l'intera Bibbia</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11943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508244"/>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Cosa ti impedisce di leggere l'intera Bibbia?</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085214"/>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90261"/>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Ci </a:t>
            </a:r>
            <a:r>
              <a:rPr lang="en-US" sz="1200" dirty="0" err="1">
                <a:solidFill>
                  <a:schemeClr val="tx1"/>
                </a:solidFill>
              </a:rPr>
              <a:t>vuole</a:t>
            </a:r>
            <a:r>
              <a:rPr lang="en-US" sz="1200" dirty="0">
                <a:solidFill>
                  <a:schemeClr val="tx1"/>
                </a:solidFill>
              </a:rPr>
              <a:t> </a:t>
            </a:r>
            <a:r>
              <a:rPr lang="en-US" sz="1200" dirty="0" err="1">
                <a:solidFill>
                  <a:schemeClr val="tx1"/>
                </a:solidFill>
              </a:rPr>
              <a:t>troppo</a:t>
            </a:r>
            <a:r>
              <a:rPr lang="en-US" sz="1200" dirty="0">
                <a:solidFill>
                  <a:schemeClr val="tx1"/>
                </a:solidFill>
              </a:rPr>
              <a:t> tempo?</a:t>
            </a: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36025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713408"/>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344707"/>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Perché</a:t>
            </a:r>
            <a:r>
              <a:rPr lang="en-US" sz="1200" dirty="0">
                <a:solidFill>
                  <a:schemeClr val="tx1"/>
                </a:solidFill>
              </a:rPr>
              <a:t> no?</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3" y="2506369"/>
            <a:ext cx="1913539" cy="8404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È troppo scoraggiante?  È un libro grande e difficile da leggere?</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865115"/>
            <a:ext cx="2330172" cy="12636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WBP ha piani di lettura della Bibbia GRATUITI che supportano qualsiasi impegno di tempo da 5 minuti a 60 minuti al giorno o qualsiasi numero di giorni alla settimana.</a:t>
            </a:r>
            <a:endParaRPr lang="en-US" sz="1200" dirty="0"/>
          </a:p>
        </p:txBody>
      </p:sp>
      <p:sp>
        <p:nvSpPr>
          <p:cNvPr id="50" name="Rectangle 49">
            <a:extLst>
              <a:ext uri="{FF2B5EF4-FFF2-40B4-BE49-F238E27FC236}">
                <a16:creationId xmlns:a16="http://schemas.microsoft.com/office/drawing/2014/main" id="{8A8C0B91-4541-4320-B481-3EA157A2CEF4}"/>
              </a:ext>
            </a:extLst>
          </p:cNvPr>
          <p:cNvSpPr/>
          <p:nvPr/>
        </p:nvSpPr>
        <p:spPr>
          <a:xfrm>
            <a:off x="4728786" y="4862669"/>
            <a:ext cx="2607098" cy="12665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WBP offre piani GRATUITI in traduzioni di facile lettura.  Anche le attività più grandi diventano fattibili se suddivise in piccoli passaggi facili da gestire.</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20037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506369"/>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Il piano di lettura ha reso il compito più gestibile?</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457277" y="2498914"/>
            <a:ext cx="1635602"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Un piano di lettura personalizzato avrebbe reso l'attività più gestibile?</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08903" y="270973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865114"/>
            <a:ext cx="2039615" cy="12587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Noi di WBP crediamo che la lettura della Bibbia aggiunga un enorme beneficio a tutte le nostre vite.</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638783"/>
            <a:ext cx="1459718"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862671"/>
            <a:ext cx="1483801" cy="12579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Che piano hai usato?  WBP ha un'enorme varietà tra cui scegliere.</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721484"/>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865776"/>
            <a:ext cx="823913" cy="12541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Prova un piano GRATUITO su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9565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82421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84805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91" name="Rectangle 90">
            <a:extLst>
              <a:ext uri="{FF2B5EF4-FFF2-40B4-BE49-F238E27FC236}">
                <a16:creationId xmlns:a16="http://schemas.microsoft.com/office/drawing/2014/main" id="{0C0DD4B1-EFBD-4271-9763-3B54FD6F5087}"/>
              </a:ext>
            </a:extLst>
          </p:cNvPr>
          <p:cNvSpPr/>
          <p:nvPr/>
        </p:nvSpPr>
        <p:spPr>
          <a:xfrm>
            <a:off x="93133" y="4862670"/>
            <a:ext cx="2166425" cy="12616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WBP offre piani GRATUITI con più temi come Chronological, M'Cheyne, ecc. per aggiungere un po' di varietà</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9937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È </a:t>
            </a:r>
            <a:r>
              <a:rPr lang="en-US" sz="1200" dirty="0" err="1">
                <a:solidFill>
                  <a:schemeClr val="tx1"/>
                </a:solidFill>
              </a:rPr>
              <a:t>troppo</a:t>
            </a:r>
            <a:r>
              <a:rPr lang="en-US" sz="1200" dirty="0">
                <a:solidFill>
                  <a:schemeClr val="tx1"/>
                </a:solidFill>
              </a:rPr>
              <a:t> </a:t>
            </a:r>
            <a:r>
              <a:rPr lang="en-US" sz="1200" dirty="0" err="1">
                <a:solidFill>
                  <a:schemeClr val="tx1"/>
                </a:solidFill>
              </a:rPr>
              <a:t>noioso</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831535"/>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785297" y="4064829"/>
            <a:ext cx="1290727" cy="31116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957188" y="3787522"/>
            <a:ext cx="1515862" cy="63443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Se hai provato a leggere la Bibbia senza riuscirci, vieni a trovarci a https://worldbibleplans.com/languages/italian/index.html e crea un piano di lettura della Bibbia personalizzato GRATUITO.  Scegli tra una varietà di lingue, traduzioni, impegni di tempo, temi e formati di ebook.  È così semplice.  Crea un piano, WBP lo crea e in meno di 1 giorno ottieni un link per scaricare il tuo piano di lettura della Bibbia personalizzato GRATUITO con o senza scritture.  Abbiamo già detto che tutto è GRATUITO!</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713407"/>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a:endCxn id="59" idx="1"/>
          </p:cNvCxnSpPr>
          <p:nvPr/>
        </p:nvCxnSpPr>
        <p:spPr>
          <a:xfrm>
            <a:off x="10176581" y="2984041"/>
            <a:ext cx="280696" cy="5294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8716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62448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32766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573076"/>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223894"/>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91133"/>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368697"/>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cxnSpLocks/>
            <a:stCxn id="26" idx="2"/>
            <a:endCxn id="59" idx="0"/>
          </p:cNvCxnSpPr>
          <p:nvPr/>
        </p:nvCxnSpPr>
        <p:spPr>
          <a:xfrm rot="5400000">
            <a:off x="11082966" y="2288801"/>
            <a:ext cx="402225" cy="180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12501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81764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SÌ</a:t>
            </a: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94611"/>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I piani che includono le scritture sono troppo costosi?</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165372"/>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836234"/>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215590"/>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Connector: Elbow 64">
            <a:extLst>
              <a:ext uri="{FF2B5EF4-FFF2-40B4-BE49-F238E27FC236}">
                <a16:creationId xmlns:a16="http://schemas.microsoft.com/office/drawing/2014/main" id="{5D66408C-895B-43E9-8490-EAE517B4EF62}"/>
              </a:ext>
            </a:extLst>
          </p:cNvPr>
          <p:cNvCxnSpPr>
            <a:cxnSpLocks/>
            <a:stCxn id="31" idx="3"/>
            <a:endCxn id="45" idx="1"/>
          </p:cNvCxnSpPr>
          <p:nvPr/>
        </p:nvCxnSpPr>
        <p:spPr>
          <a:xfrm>
            <a:off x="4035637" y="2836442"/>
            <a:ext cx="405496" cy="9014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8789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it-IT" sz="2400" dirty="0"/>
              <a:t>I temi offrono modi diversi di leggere le scritture</a:t>
            </a:r>
            <a:endParaRPr lang="en-US" sz="2400" dirty="0"/>
          </a:p>
          <a:p>
            <a:pPr lvl="1"/>
            <a:r>
              <a:rPr lang="it-IT" sz="2200" dirty="0"/>
              <a:t>Alcuni temi forniscono un ordine di lettura</a:t>
            </a:r>
            <a:endParaRPr lang="en-US" sz="2200" dirty="0"/>
          </a:p>
          <a:p>
            <a:pPr lvl="2"/>
            <a:r>
              <a:rPr lang="en-US" sz="2000" dirty="0" err="1"/>
              <a:t>Esempi</a:t>
            </a:r>
            <a:r>
              <a:rPr lang="en-US" sz="2000" dirty="0"/>
              <a:t>:</a:t>
            </a:r>
          </a:p>
          <a:p>
            <a:pPr lvl="3"/>
            <a:r>
              <a:rPr lang="en-US" sz="1800" dirty="0" err="1"/>
              <a:t>Etero</a:t>
            </a:r>
            <a:r>
              <a:rPr lang="en-US" sz="1800" dirty="0"/>
              <a:t> (</a:t>
            </a:r>
            <a:r>
              <a:rPr lang="en-US" sz="1800" dirty="0" err="1"/>
              <a:t>Genesi</a:t>
            </a:r>
            <a:r>
              <a:rPr lang="en-US" sz="1800" dirty="0"/>
              <a:t> </a:t>
            </a:r>
            <a:r>
              <a:rPr lang="en-US" sz="1800" dirty="0" err="1"/>
              <a:t>all'Apocalisse</a:t>
            </a:r>
            <a:r>
              <a:rPr lang="en-US" sz="1800" dirty="0"/>
              <a:t>)</a:t>
            </a:r>
          </a:p>
          <a:p>
            <a:pPr lvl="3"/>
            <a:r>
              <a:rPr lang="en-US" sz="1800" dirty="0" err="1"/>
              <a:t>Ordine</a:t>
            </a:r>
            <a:r>
              <a:rPr lang="en-US" sz="1800" dirty="0"/>
              <a:t> </a:t>
            </a:r>
            <a:r>
              <a:rPr lang="en-US" sz="1800" dirty="0" err="1"/>
              <a:t>cronologico</a:t>
            </a:r>
            <a:endParaRPr lang="en-US" sz="1600" dirty="0"/>
          </a:p>
          <a:p>
            <a:pPr lvl="1"/>
            <a:r>
              <a:rPr lang="it-IT" sz="2200" dirty="0"/>
              <a:t>Altri temi ti mantengono concentrato su un'idea singola o presentano le scritture in modo significativo</a:t>
            </a:r>
            <a:endParaRPr lang="en-US" sz="2200" dirty="0"/>
          </a:p>
          <a:p>
            <a:pPr lvl="2"/>
            <a:r>
              <a:rPr lang="en-US" sz="2000" dirty="0" err="1"/>
              <a:t>Esempi</a:t>
            </a:r>
            <a:r>
              <a:rPr lang="en-US" sz="2000" dirty="0"/>
              <a:t>:</a:t>
            </a:r>
            <a:endParaRPr lang="en-US" sz="2200" dirty="0"/>
          </a:p>
          <a:p>
            <a:pPr lvl="3"/>
            <a:r>
              <a:rPr lang="en-US" sz="1800" dirty="0" err="1"/>
              <a:t>Basato</a:t>
            </a:r>
            <a:r>
              <a:rPr lang="en-US" sz="1800" dirty="0"/>
              <a:t> </a:t>
            </a:r>
            <a:r>
              <a:rPr lang="en-US" sz="1800" dirty="0" err="1"/>
              <a:t>sul</a:t>
            </a:r>
            <a:r>
              <a:rPr lang="en-US" sz="1800" dirty="0"/>
              <a:t> </a:t>
            </a:r>
            <a:r>
              <a:rPr lang="en-US" sz="1800" dirty="0" err="1"/>
              <a:t>genere</a:t>
            </a:r>
            <a:endParaRPr lang="en-US" sz="1800" dirty="0"/>
          </a:p>
          <a:p>
            <a:pPr lvl="3"/>
            <a:r>
              <a:rPr lang="en-US" sz="1800" dirty="0"/>
              <a:t>M'Cheyne</a:t>
            </a:r>
          </a:p>
          <a:p>
            <a:pPr lvl="1"/>
            <a:r>
              <a:rPr lang="it-IT" sz="2200" dirty="0"/>
              <a:t>Alcuni temi ti fanno concentrarti su un singolo libro o su una selezione di libri</a:t>
            </a:r>
            <a:endParaRPr lang="en-US" sz="2200" dirty="0"/>
          </a:p>
          <a:p>
            <a:pPr lvl="2"/>
            <a:r>
              <a:rPr lang="en-US" sz="2000" dirty="0" err="1"/>
              <a:t>Esempi</a:t>
            </a:r>
            <a:r>
              <a:rPr lang="en-US" sz="2000" dirty="0"/>
              <a:t>:</a:t>
            </a:r>
          </a:p>
          <a:p>
            <a:pPr lvl="3"/>
            <a:r>
              <a:rPr lang="en-US" sz="1800" dirty="0"/>
              <a:t>1 </a:t>
            </a:r>
            <a:r>
              <a:rPr lang="en-US" sz="1800" dirty="0" err="1"/>
              <a:t>Approfondimento</a:t>
            </a:r>
            <a:r>
              <a:rPr lang="en-US" sz="1800" dirty="0"/>
              <a:t> del </a:t>
            </a:r>
            <a:r>
              <a:rPr lang="en-US" sz="1800" dirty="0" err="1"/>
              <a:t>libro</a:t>
            </a:r>
            <a:endParaRPr lang="en-US" sz="1800" dirty="0"/>
          </a:p>
          <a:p>
            <a:pPr lvl="3"/>
            <a:r>
              <a:rPr lang="en-US" sz="1800" dirty="0"/>
              <a:t>Apostoli e Paolo</a:t>
            </a:r>
          </a:p>
          <a:p>
            <a:pPr lvl="2"/>
            <a:endParaRPr lang="en-US" sz="2000" dirty="0"/>
          </a:p>
          <a:p>
            <a:pPr marL="0" indent="0">
              <a:buNone/>
            </a:pPr>
            <a:r>
              <a:rPr lang="it-IT" sz="2400" dirty="0"/>
              <a:t>Tutti i temi sono spiegati in dettaglio nella pagina Piani di Lettura, accessibile tramite il menu</a:t>
            </a:r>
            <a:endParaRPr lang="en-US" sz="2400" dirty="0"/>
          </a:p>
          <a:p>
            <a:pPr marL="0" indent="0">
              <a:buNone/>
            </a:pPr>
            <a:endParaRPr lang="en-US" sz="2400" dirty="0"/>
          </a:p>
          <a:p>
            <a:pPr marL="0" indent="0">
              <a:buNone/>
            </a:pPr>
            <a:r>
              <a:rPr lang="it-IT" sz="2400" dirty="0"/>
              <a:t>Scopri il tema che funziona meglio per te</a:t>
            </a:r>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Temi</a:t>
            </a:r>
            <a:r>
              <a:rPr lang="en-US" dirty="0"/>
              <a:t> </a:t>
            </a:r>
            <a:r>
              <a:rPr lang="en-US" dirty="0" err="1"/>
              <a:t>continuati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it-IT" dirty="0"/>
              <a:t>I temi sono suddivisi in quattro gruppi in base alla flessibilità della durata (durata della lettura) e alla frequenza (quanti giorni a settimana si legge).</a:t>
            </a:r>
            <a:endParaRPr lang="en-US" dirty="0"/>
          </a:p>
          <a:p>
            <a:pPr lvl="1"/>
            <a:r>
              <a:rPr lang="it-IT" dirty="0"/>
              <a:t>Gruppo 1 - Per questo primo gruppo, puoi selezionare Tempo (30 giorni, 12 mesi, ecc.) oppure 1-6 Capitoli al giorno per la durata della giornata di lettura</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1773117" y="6154615"/>
            <a:ext cx="10034953"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it-IT" b="1" dirty="0"/>
              <a:t>I commenti sono disponibili solo con questo gruppo di temi e solo se si seleziona la durata di un capitolo.</a:t>
            </a:r>
            <a:endParaRPr lang="en-US" sz="2000" dirty="0"/>
          </a:p>
          <a:p>
            <a:pPr lvl="1"/>
            <a:endParaRPr lang="en-US" dirty="0"/>
          </a:p>
        </p:txBody>
      </p:sp>
      <p:pic>
        <p:nvPicPr>
          <p:cNvPr id="7" name="Picture 6">
            <a:extLst>
              <a:ext uri="{FF2B5EF4-FFF2-40B4-BE49-F238E27FC236}">
                <a16:creationId xmlns:a16="http://schemas.microsoft.com/office/drawing/2014/main" id="{86425488-94E5-4247-9232-0EAAFAF84122}"/>
              </a:ext>
            </a:extLst>
          </p:cNvPr>
          <p:cNvPicPr>
            <a:picLocks noChangeAspect="1"/>
          </p:cNvPicPr>
          <p:nvPr/>
        </p:nvPicPr>
        <p:blipFill rotWithShape="1">
          <a:blip r:embed="rId2"/>
          <a:srcRect t="7812" r="33693" b="11669"/>
          <a:stretch/>
        </p:blipFill>
        <p:spPr>
          <a:xfrm>
            <a:off x="2022472" y="2403231"/>
            <a:ext cx="3804395" cy="3556185"/>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Temi</a:t>
            </a:r>
            <a:r>
              <a:rPr lang="en-US" dirty="0"/>
              <a:t> </a:t>
            </a:r>
            <a:r>
              <a:rPr lang="en-US" dirty="0" err="1"/>
              <a:t>continuati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078869"/>
          </a:xfrm>
        </p:spPr>
        <p:txBody>
          <a:bodyPr>
            <a:normAutofit/>
          </a:bodyPr>
          <a:lstStyle/>
          <a:p>
            <a:r>
              <a:rPr lang="it-IT" dirty="0"/>
              <a:t>Gruppo 2 - Per il secondo gruppo, sono consentite solo durate di tempo (30 giorni, 12 mesi, ecc.)</a:t>
            </a:r>
            <a:r>
              <a:rPr lang="en-US" dirty="0"/>
              <a:t>.</a:t>
            </a:r>
          </a:p>
          <a:p>
            <a:pPr lvl="1"/>
            <a:r>
              <a:rPr lang="it-IT" dirty="0"/>
              <a:t>La durata dei capitoli sarà in grigio e non selezionabile.</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it-IT" b="1" dirty="0"/>
              <a:t>I commenti non sono disponibili con questo gruppo</a:t>
            </a: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B1F7BAF4-C805-4A96-B69A-2E114B34C878}"/>
              </a:ext>
            </a:extLst>
          </p:cNvPr>
          <p:cNvPicPr>
            <a:picLocks noChangeAspect="1"/>
          </p:cNvPicPr>
          <p:nvPr/>
        </p:nvPicPr>
        <p:blipFill rotWithShape="1">
          <a:blip r:embed="rId2"/>
          <a:srcRect t="15061" r="14577" b="5037"/>
          <a:stretch/>
        </p:blipFill>
        <p:spPr>
          <a:xfrm>
            <a:off x="2022473" y="2205145"/>
            <a:ext cx="5485293" cy="3949470"/>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Temi</a:t>
            </a:r>
            <a:r>
              <a:rPr lang="en-US" dirty="0"/>
              <a:t> </a:t>
            </a:r>
            <a:r>
              <a:rPr lang="en-US" dirty="0" err="1"/>
              <a:t>continuati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it-IT" dirty="0"/>
              <a:t>Gruppo 3 - Per il terzo gruppo, sono disponibili solo durate di 1-6 capitoli</a:t>
            </a:r>
            <a:r>
              <a:rPr lang="en-US" dirty="0"/>
              <a:t>.</a:t>
            </a:r>
          </a:p>
          <a:p>
            <a:pPr lvl="1"/>
            <a:r>
              <a:rPr lang="it-IT" dirty="0"/>
              <a:t>Le durate temporali saranno sfumate e non selezionabili.</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it-IT" b="1" dirty="0"/>
              <a:t>I commenti non sono disponibili con questo gruppo</a:t>
            </a: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035549BF-A194-49A2-B970-19B80DF5027A}"/>
              </a:ext>
            </a:extLst>
          </p:cNvPr>
          <p:cNvPicPr>
            <a:picLocks noChangeAspect="1"/>
          </p:cNvPicPr>
          <p:nvPr/>
        </p:nvPicPr>
        <p:blipFill rotWithShape="1">
          <a:blip r:embed="rId2"/>
          <a:srcRect t="6732" r="2110" b="62109"/>
          <a:stretch/>
        </p:blipFill>
        <p:spPr>
          <a:xfrm>
            <a:off x="1840523" y="2121876"/>
            <a:ext cx="9285182" cy="2275025"/>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Temi</a:t>
            </a:r>
            <a:r>
              <a:rPr lang="en-US" dirty="0"/>
              <a:t> </a:t>
            </a:r>
            <a:r>
              <a:rPr lang="en-US" dirty="0" err="1"/>
              <a:t>continuati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r>
              <a:rPr lang="it-IT" dirty="0"/>
              <a:t>Gruppo 4 - Il quarto e ultimo gruppo ha durate e frequenze prestabilite</a:t>
            </a:r>
            <a:r>
              <a:rPr lang="en-US" dirty="0"/>
              <a:t>.</a:t>
            </a:r>
          </a:p>
          <a:p>
            <a:pPr lvl="1"/>
            <a:r>
              <a:rPr lang="it-IT" dirty="0"/>
              <a:t>Questi temi sono sempre più frequenti di ogni giorno, salvo diversa indicazione</a:t>
            </a:r>
            <a:r>
              <a:rPr lang="en-US" dirty="0"/>
              <a:t>.</a:t>
            </a:r>
          </a:p>
          <a:p>
            <a:pPr lvl="1"/>
            <a:r>
              <a:rPr lang="it-IT" dirty="0"/>
              <a:t>Per questi temi, la durata e la frequenza delle selezioni saranno grigiate e non selezionabili</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it-IT" b="1" dirty="0">
                <a:solidFill>
                  <a:prstClr val="black">
                    <a:lumMod val="75000"/>
                    <a:lumOff val="25000"/>
                  </a:prstClr>
                </a:solidFill>
              </a:rPr>
              <a:t>I commenti non sono disponibili con questo gruppo</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7126684" y="3377618"/>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it-IT" dirty="0"/>
              <a:t>Questa è solo una lista parziale</a:t>
            </a:r>
            <a:endParaRPr lang="en-US" dirty="0"/>
          </a:p>
        </p:txBody>
      </p:sp>
      <p:pic>
        <p:nvPicPr>
          <p:cNvPr id="7" name="Picture 6">
            <a:extLst>
              <a:ext uri="{FF2B5EF4-FFF2-40B4-BE49-F238E27FC236}">
                <a16:creationId xmlns:a16="http://schemas.microsoft.com/office/drawing/2014/main" id="{727E0808-25C8-41FA-9B4E-EA0824AFF7FA}"/>
              </a:ext>
            </a:extLst>
          </p:cNvPr>
          <p:cNvPicPr>
            <a:picLocks noChangeAspect="1"/>
          </p:cNvPicPr>
          <p:nvPr/>
        </p:nvPicPr>
        <p:blipFill rotWithShape="1">
          <a:blip r:embed="rId2"/>
          <a:srcRect t="7967" r="22651"/>
          <a:stretch/>
        </p:blipFill>
        <p:spPr>
          <a:xfrm>
            <a:off x="2286001" y="2327901"/>
            <a:ext cx="4173165" cy="3822210"/>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it-IT" sz="2200" dirty="0"/>
              <a:t>Se hai scelto il tema 1 libro Deep Dive, seleziona un libro. Altrimenti, questa opzione sarà bloccata</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it-IT" dirty="0"/>
              <a:t>Si può scegliere un solo libro</a:t>
            </a:r>
            <a:endParaRPr lang="en-US" dirty="0"/>
          </a:p>
          <a:p>
            <a:r>
              <a:rPr lang="it-IT" dirty="0"/>
              <a:t>I libri disponibili dipendono dalla tua versione</a:t>
            </a:r>
            <a:endParaRPr lang="en-US" dirty="0"/>
          </a:p>
          <a:p>
            <a:pPr lvl="1"/>
            <a:r>
              <a:rPr lang="it-IT" dirty="0"/>
              <a:t>Lo schermo non è abbastanza intelligente da conoscere i libri disponibili in ogni versione.</a:t>
            </a:r>
            <a:r>
              <a:rPr lang="en-US" dirty="0"/>
              <a:t>  </a:t>
            </a:r>
          </a:p>
          <a:p>
            <a:pPr lvl="1"/>
            <a:r>
              <a:rPr lang="it-IT" dirty="0"/>
              <a:t>Sta a te scegliere un libro disponibile nella versione che scegli</a:t>
            </a:r>
            <a:endParaRPr lang="en-US" dirty="0"/>
          </a:p>
          <a:p>
            <a:pPr lvl="2"/>
            <a:r>
              <a:rPr lang="it-IT" dirty="0"/>
              <a:t>Quindi, ad esempio, se scegli una versione che è solo Nuovo Testamento, non selezionare qui la Genesi</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it-IT" dirty="0"/>
              <a:t>I libri apocrifi non sono inclusi nella lista. Solo dalla Genesi all'Apocalisse</a:t>
            </a:r>
            <a:endParaRPr lang="en-US" dirty="0"/>
          </a:p>
        </p:txBody>
      </p:sp>
      <p:pic>
        <p:nvPicPr>
          <p:cNvPr id="7" name="Picture 6">
            <a:extLst>
              <a:ext uri="{FF2B5EF4-FFF2-40B4-BE49-F238E27FC236}">
                <a16:creationId xmlns:a16="http://schemas.microsoft.com/office/drawing/2014/main" id="{0CEFC495-2E54-44CF-98D5-1E2B7BAF42CA}"/>
              </a:ext>
            </a:extLst>
          </p:cNvPr>
          <p:cNvPicPr>
            <a:picLocks noChangeAspect="1"/>
          </p:cNvPicPr>
          <p:nvPr/>
        </p:nvPicPr>
        <p:blipFill rotWithShape="1">
          <a:blip r:embed="rId2"/>
          <a:srcRect l="50585" t="23652" r="18139" b="11776"/>
          <a:stretch/>
        </p:blipFill>
        <p:spPr>
          <a:xfrm>
            <a:off x="2589212" y="1084218"/>
            <a:ext cx="3563817" cy="3954745"/>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Includere</a:t>
            </a:r>
            <a:r>
              <a:rPr lang="en-US" sz="3200" dirty="0"/>
              <a:t> le </a:t>
            </a:r>
            <a:r>
              <a:rPr lang="en-US" sz="3200" dirty="0" err="1"/>
              <a:t>Scritture</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it-IT" dirty="0"/>
              <a:t>Questa selezione è disponibile solo per le versioni non protette da copyright</a:t>
            </a:r>
            <a:endParaRPr lang="en-US" dirty="0"/>
          </a:p>
          <a:p>
            <a:r>
              <a:rPr lang="en-US" dirty="0" err="1"/>
              <a:t>Scegli</a:t>
            </a:r>
            <a:r>
              <a:rPr lang="en-US" dirty="0"/>
              <a:t> </a:t>
            </a:r>
            <a:r>
              <a:rPr lang="en-US" dirty="0" err="1"/>
              <a:t>tra</a:t>
            </a:r>
            <a:endParaRPr lang="en-US" dirty="0"/>
          </a:p>
          <a:p>
            <a:pPr lvl="1"/>
            <a:r>
              <a:rPr lang="it-IT" dirty="0"/>
              <a:t>Sì. Fornisci le Scritture – Includi le Scritture nel tuo piano di lettura</a:t>
            </a:r>
            <a:endParaRPr lang="en-US" dirty="0"/>
          </a:p>
          <a:p>
            <a:pPr lvl="1"/>
            <a:r>
              <a:rPr lang="it-IT" dirty="0"/>
              <a:t>No. Fornisci solo una guida – Non includere le scritture</a:t>
            </a:r>
            <a:endParaRPr lang="en-US" dirty="0"/>
          </a:p>
          <a:p>
            <a:pPr lvl="2"/>
            <a:r>
              <a:rPr lang="it-IT" dirty="0"/>
              <a:t>Questa opzione include solo le intestazioni giornaliere (disponibili in formato pdf)</a:t>
            </a:r>
            <a:endParaRPr lang="en-US" dirty="0"/>
          </a:p>
          <a:p>
            <a:pPr lvl="2"/>
            <a:r>
              <a:rPr lang="it-IT" dirty="0"/>
              <a:t>Questa opzione è per chi desidera utilizzare la propria Bibbia cartacea o per versioni bibliche sotto copyright attuale</a:t>
            </a:r>
            <a:endParaRPr lang="en-US" dirty="0"/>
          </a:p>
        </p:txBody>
      </p:sp>
      <p:pic>
        <p:nvPicPr>
          <p:cNvPr id="6" name="Picture 5">
            <a:extLst>
              <a:ext uri="{FF2B5EF4-FFF2-40B4-BE49-F238E27FC236}">
                <a16:creationId xmlns:a16="http://schemas.microsoft.com/office/drawing/2014/main" id="{0474E1C4-9B95-4AA2-9590-4C04AAE4E0F1}"/>
              </a:ext>
            </a:extLst>
          </p:cNvPr>
          <p:cNvPicPr>
            <a:picLocks noChangeAspect="1"/>
          </p:cNvPicPr>
          <p:nvPr/>
        </p:nvPicPr>
        <p:blipFill rotWithShape="1">
          <a:blip r:embed="rId2"/>
          <a:srcRect l="17553" t="33894" r="62101" b="47254"/>
          <a:stretch/>
        </p:blipFill>
        <p:spPr>
          <a:xfrm>
            <a:off x="2589212" y="844062"/>
            <a:ext cx="4828884" cy="2404976"/>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it-IT" sz="2000" dirty="0"/>
              <a:t>Opzionalmente, seleziona di includere i Riferimenti Incrociati</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0000" lnSpcReduction="20000"/>
          </a:bodyPr>
          <a:lstStyle/>
          <a:p>
            <a:r>
              <a:rPr lang="it-IT" altLang="en-US" dirty="0">
                <a:solidFill>
                  <a:srgbClr val="676768"/>
                </a:solidFill>
                <a:latin typeface="Poppins" panose="00000500000000000000" pitchFamily="2" charset="0"/>
                <a:cs typeface="Poppins" panose="00000500000000000000" pitchFamily="2" charset="0"/>
              </a:rPr>
              <a:t>Scegli tra abbreviazioni e riferimenti incrociati scritturali</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it-IT" altLang="en-US" dirty="0">
                <a:solidFill>
                  <a:srgbClr val="676768"/>
                </a:solidFill>
                <a:latin typeface="Poppins" panose="00000500000000000000" pitchFamily="2" charset="0"/>
                <a:cs typeface="Poppins" panose="00000500000000000000" pitchFamily="2" charset="0"/>
              </a:rPr>
              <a:t>Per il testo integrale dei versi, WBP offre riferimenti al Nuovo Testamento per versetti dell'Antico Testamento e viceversa.</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it-IT" altLang="en-US" dirty="0">
                <a:solidFill>
                  <a:srgbClr val="676768"/>
                </a:solidFill>
                <a:latin typeface="Poppins" panose="00000500000000000000" pitchFamily="2" charset="0"/>
                <a:cs typeface="Poppins" panose="00000500000000000000" pitchFamily="2" charset="0"/>
              </a:rPr>
              <a:t>Per le abbreviazioni, WBP offre tutti i riferimenti incrociati o riferimenti al Nuovo Testamento per i versetti dell'Antico Testamento e viceversa.</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it-IT" altLang="en-US" dirty="0">
                <a:solidFill>
                  <a:srgbClr val="676768"/>
                </a:solidFill>
                <a:latin typeface="Poppins" panose="00000500000000000000" pitchFamily="2" charset="0"/>
                <a:cs typeface="Poppins" panose="00000500000000000000" pitchFamily="2" charset="0"/>
              </a:rPr>
              <a:t>I riferimenti incrociati non sono disponibili per le versioni protette da copyright.</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it-IT" altLang="en-US" dirty="0">
                <a:solidFill>
                  <a:srgbClr val="676768"/>
                </a:solidFill>
                <a:latin typeface="Poppins" panose="00000500000000000000" pitchFamily="2" charset="0"/>
                <a:cs typeface="Poppins" panose="00000500000000000000" pitchFamily="2" charset="0"/>
              </a:rPr>
              <a:t>Includere le Scritture deve essere Sì.</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it-IT" altLang="en-US" dirty="0">
                <a:solidFill>
                  <a:srgbClr val="676768"/>
                </a:solidFill>
                <a:latin typeface="Poppins" panose="00000500000000000000" pitchFamily="2" charset="0"/>
                <a:cs typeface="Poppins" panose="00000500000000000000" pitchFamily="2" charset="0"/>
              </a:rPr>
              <a:t>Se scegli di avere Riferimenti Incrociati, la selezione Paragrafo/Verso sarà bloccata</a:t>
            </a:r>
            <a:endParaRPr lang="en-US" altLang="en-US" dirty="0">
              <a:solidFill>
                <a:srgbClr val="676768"/>
              </a:solidFill>
              <a:latin typeface="Poppins" panose="00000500000000000000" pitchFamily="2" charset="0"/>
              <a:cs typeface="Poppins" panose="00000500000000000000" pitchFamily="2" charset="0"/>
            </a:endParaRPr>
          </a:p>
          <a:p>
            <a:pPr lvl="1"/>
            <a:r>
              <a:rPr lang="it-IT" altLang="en-US" dirty="0">
                <a:solidFill>
                  <a:srgbClr val="676768"/>
                </a:solidFill>
                <a:latin typeface="Poppins" panose="00000500000000000000" pitchFamily="2" charset="0"/>
                <a:cs typeface="Poppins" panose="00000500000000000000" pitchFamily="2" charset="0"/>
              </a:rPr>
              <a:t>Funziona solo con il formato versifo.</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it-IT" sz="1100" dirty="0"/>
              <a:t>Google AI - Un riferimento incrociato biblico è una nota che indirizza il lettore a un altro versetto o passo della Bibbia con un tema, parola o idea correlata, aiutando a collegare diverse parti delle Scritture e ad approfondire la comprensione. Questi riferimenti collegano concetti, profezie ed eventi correlati, permettendo a un passaggio di illuminare un altro.</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a:t>See the following pages for examples</a:t>
            </a:r>
          </a:p>
        </p:txBody>
      </p:sp>
      <p:pic>
        <p:nvPicPr>
          <p:cNvPr id="6" name="Picture 5">
            <a:extLst>
              <a:ext uri="{FF2B5EF4-FFF2-40B4-BE49-F238E27FC236}">
                <a16:creationId xmlns:a16="http://schemas.microsoft.com/office/drawing/2014/main" id="{66D90EB1-D12F-4377-8ED3-DC6CF300AC0D}"/>
              </a:ext>
            </a:extLst>
          </p:cNvPr>
          <p:cNvPicPr>
            <a:picLocks noChangeAspect="1"/>
          </p:cNvPicPr>
          <p:nvPr/>
        </p:nvPicPr>
        <p:blipFill>
          <a:blip r:embed="rId2"/>
          <a:stretch>
            <a:fillRect/>
          </a:stretch>
        </p:blipFill>
        <p:spPr>
          <a:xfrm>
            <a:off x="1918595" y="638465"/>
            <a:ext cx="3869112" cy="3078282"/>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6863800" cy="577675"/>
          </a:xfrm>
        </p:spPr>
        <p:txBody>
          <a:bodyPr>
            <a:normAutofit fontScale="90000"/>
          </a:bodyPr>
          <a:lstStyle/>
          <a:p>
            <a:r>
              <a:rPr lang="it-IT" sz="2000" dirty="0"/>
              <a:t>Includere Esempi di Riferimento Incrociato – Abbreviazioni</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1200" dirty="0"/>
              <a:t>Esempio 2 – Abbreviazione solo per Testamento opposto. In questo esempio, ci sono solo riferimenti all'Antico Testamento</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1200" dirty="0"/>
              <a:t>Esempio 1 – Tutte le abbreviazioni. In questo esempio, ci sono riferimenti all'Antico e al Nuovo Testamento</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fontScale="90000"/>
          </a:bodyPr>
          <a:lstStyle/>
          <a:p>
            <a:r>
              <a:rPr lang="it-IT" sz="2000" dirty="0"/>
              <a:t>Includere Cross Reference – Esempi di testo completo</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1200" dirty="0"/>
              <a:t>Esempio 4 – Riferimenti incrociati in versi completi. In questo esempio, ci sono solo riferimenti all'Antico Testamento in formato versetto</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1200" dirty="0"/>
              <a:t>Esempio 3 – Riferimenti incrociati a versi completi. In questo esempio, ci sono solo riferimenti all'Antico Testamento in formato paragrafo</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Benvenuti</a:t>
            </a:r>
            <a:r>
              <a:rPr lang="en-US" dirty="0"/>
              <a:t> a World Bible Plans</a:t>
            </a:r>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it-IT" dirty="0"/>
              <a:t>Istruzioni semplici da seguire passo dopo passo, in formato diapositiva, per creare il tuo Piano di Lettura della Bibbia personalizzato.</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01D5B6-0D74-4025-A0B3-841C49791B57}"/>
              </a:ext>
            </a:extLst>
          </p:cNvPr>
          <p:cNvPicPr>
            <a:picLocks noChangeAspect="1"/>
          </p:cNvPicPr>
          <p:nvPr/>
        </p:nvPicPr>
        <p:blipFill rotWithShape="1">
          <a:blip r:embed="rId2"/>
          <a:srcRect l="61755" t="23949" r="15346" b="5245"/>
          <a:stretch/>
        </p:blipFill>
        <p:spPr>
          <a:xfrm>
            <a:off x="8472791" y="1108953"/>
            <a:ext cx="2949867" cy="4902741"/>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n-US" sz="3200" dirty="0" err="1"/>
              <a:t>Durata</a:t>
            </a:r>
            <a:r>
              <a:rPr lang="en-US" sz="3200" dirty="0"/>
              <a:t> </a:t>
            </a:r>
            <a:r>
              <a:rPr lang="en-US" sz="3200" dirty="0" err="1"/>
              <a:t>della</a:t>
            </a:r>
            <a:r>
              <a:rPr lang="en-US" sz="3200" dirty="0"/>
              <a:t> </a:t>
            </a:r>
            <a:r>
              <a:rPr lang="en-US" sz="3200" dirty="0" err="1"/>
              <a:t>lettura</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it-IT" dirty="0"/>
              <a:t>Scegli tra Durata e Durata dei Capitoli</a:t>
            </a:r>
            <a:endParaRPr lang="en-US" dirty="0"/>
          </a:p>
          <a:p>
            <a:pPr lvl="1"/>
            <a:r>
              <a:rPr lang="it-IT" dirty="0"/>
              <a:t>Scegli tra un periodo di 30 giorni o un periodo di 3 anni.</a:t>
            </a:r>
            <a:endParaRPr lang="en-US" dirty="0"/>
          </a:p>
          <a:p>
            <a:pPr lvl="1"/>
            <a:r>
              <a:rPr lang="it-IT" dirty="0"/>
              <a:t>Oppure scegli tra 1 e 6 capitoli al giorno</a:t>
            </a:r>
            <a:endParaRPr lang="en-US" dirty="0"/>
          </a:p>
          <a:p>
            <a:pPr lvl="2"/>
            <a:r>
              <a:rPr lang="it-IT" dirty="0"/>
              <a:t>La durata dei capitoli dipende dalla traduzione che scegli. Ci sono 1189 capitoli in una Bibbia media di 66 libri</a:t>
            </a:r>
            <a:endParaRPr lang="en-US" dirty="0"/>
          </a:p>
          <a:p>
            <a:pPr lvl="3"/>
            <a:r>
              <a:rPr lang="it-IT" dirty="0"/>
              <a:t>1 capitolo al giorno = 1189 giorni = 3,27 anni (3 anni, 3 mesi)</a:t>
            </a:r>
            <a:endParaRPr lang="en-US" dirty="0"/>
          </a:p>
          <a:p>
            <a:pPr lvl="3"/>
            <a:r>
              <a:rPr lang="it-IT" dirty="0"/>
              <a:t>2 Capitoli al giorno = 595 giorni = 1,63 anni (1 anno, 7 mesi e mezzo)</a:t>
            </a:r>
            <a:endParaRPr lang="en-US" dirty="0"/>
          </a:p>
          <a:p>
            <a:pPr lvl="3"/>
            <a:r>
              <a:rPr lang="it-IT" dirty="0"/>
              <a:t>3 Capitoli al giorno = 396 giorni = 1,1 anni (1 anno, 1 mese)</a:t>
            </a:r>
            <a:endParaRPr lang="en-US" dirty="0"/>
          </a:p>
          <a:p>
            <a:pPr lvl="3"/>
            <a:r>
              <a:rPr lang="it-IT" dirty="0"/>
              <a:t>4 capitoli al giorno = 297 giorni = 0,81 anni (10 mesi)</a:t>
            </a:r>
            <a:endParaRPr lang="en-US" dirty="0"/>
          </a:p>
          <a:p>
            <a:pPr lvl="3"/>
            <a:r>
              <a:rPr lang="it-IT" dirty="0"/>
              <a:t>5 capitoli al giorno = 237 giorni = 0,65 anni (8 mesi)</a:t>
            </a:r>
            <a:endParaRPr lang="en-US" dirty="0"/>
          </a:p>
          <a:p>
            <a:pPr lvl="3"/>
            <a:r>
              <a:rPr lang="it-IT" dirty="0"/>
              <a:t>6 Capitoli al giorno = 198 giorni = 0,54 anni (6 mesi e mezzo)</a:t>
            </a:r>
            <a:r>
              <a:rPr lang="en-US" dirty="0"/>
              <a:t> </a:t>
            </a:r>
          </a:p>
          <a:p>
            <a:pPr lvl="1"/>
            <a:r>
              <a:rPr lang="it-IT" dirty="0"/>
              <a:t>Oppure scegli Personalizzato se vuoi selezionare la tua data di inizio e fine</a:t>
            </a:r>
            <a:endParaRPr lang="en-US" dirty="0"/>
          </a:p>
          <a:p>
            <a:pPr lvl="1"/>
            <a:endParaRPr lang="en-US" b="1" dirty="0"/>
          </a:p>
          <a:p>
            <a:pPr lvl="1"/>
            <a:r>
              <a:rPr lang="it-IT" b="1" dirty="0"/>
              <a:t>I commenti sono disponibili solo con la durata dei capitoli</a:t>
            </a:r>
            <a:endParaRPr lang="en-US" b="1" dirty="0"/>
          </a:p>
          <a:p>
            <a:pPr lvl="1"/>
            <a:r>
              <a:rPr lang="it-IT" b="1" dirty="0"/>
              <a:t>Le possibili scelte di durata dipendono dal tema che scegli</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772400" y="4220308"/>
            <a:ext cx="949569" cy="62406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Frequenza</a:t>
            </a:r>
            <a:r>
              <a:rPr lang="en-US" dirty="0"/>
              <a:t> di </a:t>
            </a:r>
            <a:r>
              <a:rPr lang="en-US" dirty="0" err="1"/>
              <a:t>lettura</a:t>
            </a:r>
            <a:r>
              <a:rPr lang="en-US" dirty="0"/>
              <a:t> </a:t>
            </a:r>
            <a:r>
              <a:rPr lang="en-US" dirty="0" err="1"/>
              <a:t>selezionata</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Scegli</a:t>
            </a:r>
            <a:r>
              <a:rPr lang="en-US" dirty="0"/>
              <a:t> da:</a:t>
            </a:r>
          </a:p>
          <a:p>
            <a:pPr lvl="1"/>
            <a:r>
              <a:rPr lang="en-US" dirty="0" err="1"/>
              <a:t>Ogni</a:t>
            </a:r>
            <a:r>
              <a:rPr lang="en-US" dirty="0"/>
              <a:t> </a:t>
            </a:r>
            <a:r>
              <a:rPr lang="en-US" dirty="0" err="1"/>
              <a:t>giorno</a:t>
            </a:r>
            <a:endParaRPr lang="en-US" dirty="0"/>
          </a:p>
          <a:p>
            <a:pPr lvl="1"/>
            <a:r>
              <a:rPr lang="en-US" dirty="0"/>
              <a:t>A </a:t>
            </a:r>
            <a:r>
              <a:rPr lang="en-US" dirty="0" err="1"/>
              <a:t>giorni</a:t>
            </a:r>
            <a:r>
              <a:rPr lang="en-US" dirty="0"/>
              <a:t> </a:t>
            </a:r>
            <a:r>
              <a:rPr lang="en-US" dirty="0" err="1"/>
              <a:t>alterni</a:t>
            </a:r>
            <a:endParaRPr lang="en-US" dirty="0"/>
          </a:p>
          <a:p>
            <a:pPr lvl="1"/>
            <a:r>
              <a:rPr lang="en-US" dirty="0"/>
              <a:t>1-6 </a:t>
            </a:r>
            <a:r>
              <a:rPr lang="en-US" dirty="0" err="1"/>
              <a:t>giorni</a:t>
            </a:r>
            <a:r>
              <a:rPr lang="en-US" dirty="0"/>
              <a:t> a </a:t>
            </a:r>
            <a:r>
              <a:rPr lang="en-US" dirty="0" err="1"/>
              <a:t>settimana</a:t>
            </a:r>
            <a:endParaRPr lang="en-US" dirty="0"/>
          </a:p>
          <a:p>
            <a:pPr lvl="2"/>
            <a:r>
              <a:rPr lang="en-US" dirty="0" err="1"/>
              <a:t>Questi</a:t>
            </a:r>
            <a:r>
              <a:rPr lang="en-US" dirty="0"/>
              <a:t> </a:t>
            </a:r>
            <a:r>
              <a:rPr lang="en-US" dirty="0" err="1"/>
              <a:t>saranno</a:t>
            </a:r>
            <a:r>
              <a:rPr lang="en-US" dirty="0"/>
              <a:t> </a:t>
            </a:r>
            <a:r>
              <a:rPr lang="en-US" dirty="0" err="1"/>
              <a:t>giorni</a:t>
            </a:r>
            <a:r>
              <a:rPr lang="en-US" dirty="0"/>
              <a:t> </a:t>
            </a:r>
            <a:r>
              <a:rPr lang="en-US" dirty="0" err="1"/>
              <a:t>consecutivi</a:t>
            </a:r>
            <a:endParaRPr lang="en-US" dirty="0"/>
          </a:p>
          <a:p>
            <a:pPr lvl="3"/>
            <a:r>
              <a:rPr lang="it-IT" dirty="0"/>
              <a:t>Se scegli 3 giorni a settimana, leggerai per tre giorni consecutivi e avrai 4 giorni di riposo</a:t>
            </a:r>
            <a:endParaRPr lang="en-US" dirty="0"/>
          </a:p>
        </p:txBody>
      </p:sp>
      <p:pic>
        <p:nvPicPr>
          <p:cNvPr id="6" name="Picture 5">
            <a:extLst>
              <a:ext uri="{FF2B5EF4-FFF2-40B4-BE49-F238E27FC236}">
                <a16:creationId xmlns:a16="http://schemas.microsoft.com/office/drawing/2014/main" id="{985F8720-58A1-41A9-B80E-4D01B2BC83B9}"/>
              </a:ext>
            </a:extLst>
          </p:cNvPr>
          <p:cNvPicPr>
            <a:picLocks noChangeAspect="1"/>
          </p:cNvPicPr>
          <p:nvPr/>
        </p:nvPicPr>
        <p:blipFill rotWithShape="1">
          <a:blip r:embed="rId2"/>
          <a:srcRect l="17473" t="34042" r="51569" b="27214"/>
          <a:stretch/>
        </p:blipFill>
        <p:spPr>
          <a:xfrm>
            <a:off x="2665378" y="1001949"/>
            <a:ext cx="4685377" cy="3151762"/>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Letture</a:t>
            </a:r>
            <a:r>
              <a:rPr lang="en-US" dirty="0"/>
              <a:t> </a:t>
            </a:r>
            <a:r>
              <a:rPr lang="en-US" dirty="0" err="1"/>
              <a:t>selezionate</a:t>
            </a:r>
            <a:r>
              <a:rPr lang="en-US" dirty="0"/>
              <a:t> al </a:t>
            </a:r>
            <a:r>
              <a:rPr lang="en-US" dirty="0" err="1"/>
              <a:t>giorno</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Scegli</a:t>
            </a:r>
            <a:r>
              <a:rPr lang="en-US" dirty="0"/>
              <a:t> da:</a:t>
            </a:r>
          </a:p>
          <a:p>
            <a:pPr lvl="1"/>
            <a:r>
              <a:rPr lang="it-IT" dirty="0"/>
              <a:t>Una volta al giorno (mattina o pomeriggio)</a:t>
            </a:r>
            <a:endParaRPr lang="en-US" dirty="0"/>
          </a:p>
          <a:p>
            <a:pPr lvl="1"/>
            <a:r>
              <a:rPr lang="it-IT" dirty="0"/>
              <a:t>Due volte al giorno (mattina e pomeriggio)</a:t>
            </a:r>
            <a:endParaRPr lang="en-US" dirty="0"/>
          </a:p>
          <a:p>
            <a:pPr lvl="2"/>
            <a:r>
              <a:rPr lang="it-IT" dirty="0"/>
              <a:t>Le letture giornaliere saranno equamente suddivise tra mattina e sera</a:t>
            </a:r>
            <a:endParaRPr lang="en-US" dirty="0"/>
          </a:p>
          <a:p>
            <a:pPr lvl="2"/>
            <a:endParaRPr lang="en-US" dirty="0"/>
          </a:p>
        </p:txBody>
      </p:sp>
      <p:pic>
        <p:nvPicPr>
          <p:cNvPr id="5" name="Picture 4">
            <a:extLst>
              <a:ext uri="{FF2B5EF4-FFF2-40B4-BE49-F238E27FC236}">
                <a16:creationId xmlns:a16="http://schemas.microsoft.com/office/drawing/2014/main" id="{60F3EB49-233F-426E-8EEA-147E9AE01C66}"/>
              </a:ext>
            </a:extLst>
          </p:cNvPr>
          <p:cNvPicPr>
            <a:picLocks noChangeAspect="1"/>
          </p:cNvPicPr>
          <p:nvPr/>
        </p:nvPicPr>
        <p:blipFill rotWithShape="1">
          <a:blip r:embed="rId2"/>
          <a:srcRect l="50000" t="34339" r="18458" b="46215"/>
          <a:stretch/>
        </p:blipFill>
        <p:spPr>
          <a:xfrm>
            <a:off x="2589212" y="1410511"/>
            <a:ext cx="7544556" cy="2500008"/>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it-IT" sz="3000" dirty="0"/>
              <a:t>Seleziona il formato del paragrafo o del verso</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en-US" dirty="0" err="1"/>
              <a:t>Esempio</a:t>
            </a:r>
            <a:r>
              <a:rPr lang="en-US" dirty="0"/>
              <a:t> di </a:t>
            </a:r>
            <a:r>
              <a:rPr lang="en-US" dirty="0" err="1"/>
              <a:t>paragrafo</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Esempio</a:t>
            </a:r>
            <a:r>
              <a:rPr lang="en-US" dirty="0"/>
              <a:t> di </a:t>
            </a:r>
            <a:r>
              <a:rPr lang="en-US" dirty="0" err="1"/>
              <a:t>versi</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it-IT" dirty="0"/>
              <a:t>Se scegli di avere riferimenti incrociati, il formato del verso verrà automaticamente selezionato</a:t>
            </a:r>
            <a:endParaRPr lang="en-US" dirty="0"/>
          </a:p>
        </p:txBody>
      </p:sp>
      <p:pic>
        <p:nvPicPr>
          <p:cNvPr id="5" name="Picture 4">
            <a:extLst>
              <a:ext uri="{FF2B5EF4-FFF2-40B4-BE49-F238E27FC236}">
                <a16:creationId xmlns:a16="http://schemas.microsoft.com/office/drawing/2014/main" id="{C40EE9EF-D504-413E-BAEC-CF9A16960124}"/>
              </a:ext>
            </a:extLst>
          </p:cNvPr>
          <p:cNvPicPr>
            <a:picLocks noChangeAspect="1"/>
          </p:cNvPicPr>
          <p:nvPr/>
        </p:nvPicPr>
        <p:blipFill rotWithShape="1">
          <a:blip r:embed="rId4"/>
          <a:srcRect l="17313" t="25285" r="51688" b="55998"/>
          <a:stretch/>
        </p:blipFill>
        <p:spPr>
          <a:xfrm>
            <a:off x="3269392" y="855543"/>
            <a:ext cx="5936404" cy="1926568"/>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it-IT" sz="2400" dirty="0"/>
              <a:t>Includi un Commento - Seleziona un commento capitolo per capitolo da includere nel tuo piano.</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it-IT" sz="1200" dirty="0"/>
              <a:t>I commenti capitolo per capitolo sono disponibili solo con il primo gruppo di temi e solo se selezioni la durata di un capitolo</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it-IT" dirty="0"/>
              <a:t>I commentari sono raggruppati alfabeticamente per lingua</a:t>
            </a:r>
            <a:endParaRPr lang="en-US" dirty="0"/>
          </a:p>
          <a:p>
            <a:r>
              <a:rPr lang="it-IT" dirty="0"/>
              <a:t>Seleziona tra 155 commentari in 15 lingue</a:t>
            </a:r>
            <a:endParaRPr lang="en-US" dirty="0"/>
          </a:p>
          <a:p>
            <a:pPr lvl="1"/>
            <a:r>
              <a:rPr lang="it-IT" dirty="0"/>
              <a:t>Questo è opzionale. Se non desiderate un commento, lasciate come Nessuno</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it-IT" dirty="0"/>
              <a:t>Seleziona per giorno, data o entrambi</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it-IT" dirty="0"/>
              <a:t>Per giorno – Esempio – Giorno 1, Giorno 2, ecc.</a:t>
            </a:r>
            <a:endParaRPr lang="en-US" dirty="0"/>
          </a:p>
          <a:p>
            <a:r>
              <a:rPr lang="it-IT" dirty="0"/>
              <a:t>Per data – Esempio – 1 gennaio, 2 gennaio, ecc.</a:t>
            </a:r>
            <a:endParaRPr lang="en-US" dirty="0"/>
          </a:p>
          <a:p>
            <a:r>
              <a:rPr lang="it-IT" dirty="0"/>
              <a:t>Per giorno e per data – L'intestazione mostrerà entrambi con il giorno per primo</a:t>
            </a:r>
            <a:endParaRPr lang="en-US" dirty="0"/>
          </a:p>
          <a:p>
            <a:r>
              <a:rPr lang="it-IT" dirty="0"/>
              <a:t>Per data e giorno - L'intestazione mostrerà entrambi con la data per primo</a:t>
            </a:r>
            <a:endParaRPr lang="en-US" dirty="0"/>
          </a:p>
        </p:txBody>
      </p:sp>
      <p:pic>
        <p:nvPicPr>
          <p:cNvPr id="6" name="Picture 5">
            <a:extLst>
              <a:ext uri="{FF2B5EF4-FFF2-40B4-BE49-F238E27FC236}">
                <a16:creationId xmlns:a16="http://schemas.microsoft.com/office/drawing/2014/main" id="{A8EADD0A-57DA-43E1-A74A-C83ED4E1395D}"/>
              </a:ext>
            </a:extLst>
          </p:cNvPr>
          <p:cNvPicPr>
            <a:picLocks noChangeAspect="1"/>
          </p:cNvPicPr>
          <p:nvPr/>
        </p:nvPicPr>
        <p:blipFill rotWithShape="1">
          <a:blip r:embed="rId2"/>
          <a:srcRect l="17234" t="34636" r="55080" b="39177"/>
          <a:stretch/>
        </p:blipFill>
        <p:spPr>
          <a:xfrm>
            <a:off x="3210127" y="1342416"/>
            <a:ext cx="4917529" cy="2500009"/>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it-IT" sz="2000" dirty="0"/>
              <a:t>Clicca sul calendario per scegliere la data di inizio della lettura. Se hai scelto Durata Personalizzata, scegli una data di fine lettura</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it-IT" dirty="0"/>
              <a:t>Inserisci un valore solo se hai scelto Durata personalizzata</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2000" dirty="0"/>
              <a:t>La Data di Fine della Lettura non sarà selezionabile a meno che tu non selezioni Durata Personalizzata nel menu a tendina Durata</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it-IT" dirty="0"/>
              <a:t>La data di inizio è obbligatoria anche se scegli un'intestazione Day</a:t>
            </a:r>
            <a:endParaRPr lang="en-US" dirty="0"/>
          </a:p>
        </p:txBody>
      </p:sp>
      <p:pic>
        <p:nvPicPr>
          <p:cNvPr id="4" name="Picture 3">
            <a:extLst>
              <a:ext uri="{FF2B5EF4-FFF2-40B4-BE49-F238E27FC236}">
                <a16:creationId xmlns:a16="http://schemas.microsoft.com/office/drawing/2014/main" id="{A470BBF7-14A1-42FB-838B-57AD09922FBE}"/>
              </a:ext>
            </a:extLst>
          </p:cNvPr>
          <p:cNvPicPr>
            <a:picLocks noChangeAspect="1"/>
          </p:cNvPicPr>
          <p:nvPr/>
        </p:nvPicPr>
        <p:blipFill rotWithShape="1">
          <a:blip r:embed="rId4"/>
          <a:srcRect l="38936" t="35082" r="40399" b="55469"/>
          <a:stretch/>
        </p:blipFill>
        <p:spPr>
          <a:xfrm>
            <a:off x="1583930" y="1241977"/>
            <a:ext cx="3785738" cy="930490"/>
          </a:xfrm>
          <a:prstGeom prst="rect">
            <a:avLst/>
          </a:prstGeom>
        </p:spPr>
      </p:pic>
      <p:pic>
        <p:nvPicPr>
          <p:cNvPr id="7" name="Picture 6">
            <a:extLst>
              <a:ext uri="{FF2B5EF4-FFF2-40B4-BE49-F238E27FC236}">
                <a16:creationId xmlns:a16="http://schemas.microsoft.com/office/drawing/2014/main" id="{120D7427-1485-42F4-A345-F45B81E0834E}"/>
              </a:ext>
            </a:extLst>
          </p:cNvPr>
          <p:cNvPicPr>
            <a:picLocks noChangeAspect="1"/>
          </p:cNvPicPr>
          <p:nvPr/>
        </p:nvPicPr>
        <p:blipFill rotWithShape="1">
          <a:blip r:embed="rId4"/>
          <a:srcRect l="61197" t="34636" r="17979" b="54077"/>
          <a:stretch/>
        </p:blipFill>
        <p:spPr>
          <a:xfrm>
            <a:off x="6296310" y="1103530"/>
            <a:ext cx="3814971" cy="1111408"/>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n-US" dirty="0" err="1"/>
              <a:t>Seleziona</a:t>
            </a:r>
            <a:r>
              <a:rPr lang="en-US" dirty="0"/>
              <a:t> il </a:t>
            </a:r>
            <a:r>
              <a:rPr lang="en-US" dirty="0" err="1"/>
              <a:t>formato</a:t>
            </a:r>
            <a:r>
              <a:rPr lang="en-US" dirty="0"/>
              <a:t> eBook</a:t>
            </a:r>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it-IT" dirty="0"/>
              <a:t>Selezionabile solo se Include le Scritture è Sì</a:t>
            </a:r>
            <a:endParaRPr lang="en-US" dirty="0"/>
          </a:p>
          <a:p>
            <a:r>
              <a:rPr lang="it-IT" dirty="0"/>
              <a:t>La tua scelta dipende dall'eReader che desideri utilizzare.</a:t>
            </a:r>
            <a:r>
              <a:rPr lang="en-US" dirty="0"/>
              <a:t>  </a:t>
            </a:r>
          </a:p>
          <a:p>
            <a:pPr lvl="1"/>
            <a:r>
              <a:rPr lang="it-IT" dirty="0"/>
              <a:t>PDF – Un formato universale utilizzato dai browser web e dalla maggior parte degli altri e-reader</a:t>
            </a:r>
            <a:endParaRPr lang="en-US" dirty="0"/>
          </a:p>
          <a:p>
            <a:pPr lvl="1"/>
            <a:r>
              <a:rPr lang="it-IT" dirty="0"/>
              <a:t>EPUB – Questa selezione è utilizzata nell'app Barnes and Noble Nook, nell'app Amazon Kindle e nella maggior parte delle altre app di e-reader</a:t>
            </a:r>
            <a:endParaRPr lang="en-US" dirty="0"/>
          </a:p>
          <a:p>
            <a:pPr lvl="2"/>
            <a:r>
              <a:rPr lang="it-IT" dirty="0"/>
              <a:t>Il file eBook EPUB è significativamente più piccolo nelle dimensioni</a:t>
            </a:r>
            <a:endParaRPr lang="en-US" dirty="0"/>
          </a:p>
          <a:p>
            <a:pPr marL="0" indent="0">
              <a:buNone/>
            </a:pPr>
            <a:endParaRPr lang="en-US" dirty="0"/>
          </a:p>
          <a:p>
            <a:pPr marL="0" indent="0">
              <a:buNone/>
            </a:pPr>
            <a:r>
              <a:rPr lang="it-IT" dirty="0"/>
              <a:t>Puoi scegliere solo una di queste. Se desideri avere il tuo piano di lettura in un altro formato (come txt, docx, mobi, ecc.), faccelo sapere nella casella di testo Inserisci Eventuali Richieste Aggiuntive Qui e cercheremo di adattarci.</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it-IT" dirty="0"/>
              <a:t>Se includi le scritture, scegli tra PDF ed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it-IT" dirty="0"/>
              <a:t>Se la tua versione è protetta da copyright o se hai selezionato una guida, questa selezione sarà bloccata con PDF Chart come predefinito</a:t>
            </a:r>
            <a:endParaRPr lang="en-US" dirty="0"/>
          </a:p>
        </p:txBody>
      </p:sp>
      <p:pic>
        <p:nvPicPr>
          <p:cNvPr id="5" name="Picture 4">
            <a:extLst>
              <a:ext uri="{FF2B5EF4-FFF2-40B4-BE49-F238E27FC236}">
                <a16:creationId xmlns:a16="http://schemas.microsoft.com/office/drawing/2014/main" id="{A4C9B4F4-4FA1-409C-A57D-F73BDCFE73F6}"/>
              </a:ext>
            </a:extLst>
          </p:cNvPr>
          <p:cNvPicPr>
            <a:picLocks noChangeAspect="1"/>
          </p:cNvPicPr>
          <p:nvPr/>
        </p:nvPicPr>
        <p:blipFill rotWithShape="1">
          <a:blip r:embed="rId2"/>
          <a:srcRect l="17553" t="34394" r="51250" b="43691"/>
          <a:stretch/>
        </p:blipFill>
        <p:spPr>
          <a:xfrm>
            <a:off x="1987064" y="941264"/>
            <a:ext cx="3596614" cy="1358022"/>
          </a:xfrm>
          <a:prstGeom prst="rect">
            <a:avLst/>
          </a:prstGeom>
        </p:spPr>
      </p:pic>
      <p:pic>
        <p:nvPicPr>
          <p:cNvPr id="9" name="Picture 8">
            <a:extLst>
              <a:ext uri="{FF2B5EF4-FFF2-40B4-BE49-F238E27FC236}">
                <a16:creationId xmlns:a16="http://schemas.microsoft.com/office/drawing/2014/main" id="{6C365CFF-1E2D-4257-98DC-083E62D7FF41}"/>
              </a:ext>
            </a:extLst>
          </p:cNvPr>
          <p:cNvPicPr>
            <a:picLocks noChangeAspect="1"/>
          </p:cNvPicPr>
          <p:nvPr/>
        </p:nvPicPr>
        <p:blipFill rotWithShape="1">
          <a:blip r:embed="rId3"/>
          <a:srcRect l="17314" t="34394" r="50931" b="54986"/>
          <a:stretch/>
        </p:blipFill>
        <p:spPr>
          <a:xfrm>
            <a:off x="5583678" y="1254868"/>
            <a:ext cx="5985533" cy="1075948"/>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it-IT" sz="2800" dirty="0"/>
              <a:t>Fonte opzionale per versetti in cui Gesù parla</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r>
              <a:rPr lang="it-IT" dirty="0"/>
              <a:t>L'intero versetto, in cui Gesù parla, può opzionalmente essere scritto in rosso o in grassetto, corsivo</a:t>
            </a:r>
            <a:r>
              <a:rPr lang="en-US" dirty="0"/>
              <a:t>.</a:t>
            </a:r>
          </a:p>
          <a:p>
            <a:pPr lvl="1"/>
            <a:r>
              <a:rPr lang="it-IT" dirty="0"/>
              <a:t>Bypassa questa selezione oppure seleziona Nessuno per usare il font predefinito</a:t>
            </a:r>
            <a:endParaRPr lang="en-US" dirty="0"/>
          </a:p>
          <a:p>
            <a:r>
              <a:rPr lang="it-IT" dirty="0"/>
              <a:t>Questa opzione è disponibile solo se includi le Scritture</a:t>
            </a:r>
            <a:endParaRPr lang="en-US" dirty="0"/>
          </a:p>
          <a:p>
            <a:r>
              <a:rPr lang="it-IT" dirty="0"/>
              <a:t>Il testo di riferimento incrociato è escluso dai font opzionali</a:t>
            </a:r>
            <a:endParaRPr lang="en-US" dirty="0"/>
          </a:p>
        </p:txBody>
      </p:sp>
      <p:pic>
        <p:nvPicPr>
          <p:cNvPr id="6" name="Picture 5">
            <a:extLst>
              <a:ext uri="{FF2B5EF4-FFF2-40B4-BE49-F238E27FC236}">
                <a16:creationId xmlns:a16="http://schemas.microsoft.com/office/drawing/2014/main" id="{1E610B3D-14D5-4AD9-BFEB-35683A1BE443}"/>
              </a:ext>
            </a:extLst>
          </p:cNvPr>
          <p:cNvPicPr>
            <a:picLocks noChangeAspect="1"/>
          </p:cNvPicPr>
          <p:nvPr/>
        </p:nvPicPr>
        <p:blipFill rotWithShape="1">
          <a:blip r:embed="rId2"/>
          <a:srcRect l="50000" t="35675" r="18378" b="42059"/>
          <a:stretch/>
        </p:blipFill>
        <p:spPr>
          <a:xfrm>
            <a:off x="2701047" y="1177047"/>
            <a:ext cx="7350948" cy="2782110"/>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it-IT" dirty="0"/>
              <a:t>Opzionale: Seleziona No se desideri non ricevere email da WBP in futuro</a:t>
            </a:r>
            <a:endParaRPr lang="en-US" dirty="0"/>
          </a:p>
        </p:txBody>
      </p:sp>
      <p:pic>
        <p:nvPicPr>
          <p:cNvPr id="4" name="Picture 3">
            <a:extLst>
              <a:ext uri="{FF2B5EF4-FFF2-40B4-BE49-F238E27FC236}">
                <a16:creationId xmlns:a16="http://schemas.microsoft.com/office/drawing/2014/main" id="{A8AD057F-2F4B-40AD-A451-650AEFC87D4B}"/>
              </a:ext>
            </a:extLst>
          </p:cNvPr>
          <p:cNvPicPr>
            <a:picLocks noChangeAspect="1"/>
          </p:cNvPicPr>
          <p:nvPr/>
        </p:nvPicPr>
        <p:blipFill rotWithShape="1">
          <a:blip r:embed="rId2"/>
          <a:srcRect l="17314" t="45473" r="51410" b="34981"/>
          <a:stretch/>
        </p:blipFill>
        <p:spPr>
          <a:xfrm>
            <a:off x="2840477" y="1851415"/>
            <a:ext cx="7375264" cy="2477393"/>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2B1B09-5B21-4E79-A6EA-A5A34169609C}"/>
              </a:ext>
            </a:extLst>
          </p:cNvPr>
          <p:cNvPicPr>
            <a:picLocks noChangeAspect="1"/>
          </p:cNvPicPr>
          <p:nvPr/>
        </p:nvPicPr>
        <p:blipFill rotWithShape="1">
          <a:blip r:embed="rId2"/>
          <a:srcRect l="2233" t="13113" r="16463" b="57347"/>
          <a:stretch/>
        </p:blipFill>
        <p:spPr>
          <a:xfrm>
            <a:off x="408535" y="1732975"/>
            <a:ext cx="11374930" cy="2221405"/>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it-IT" dirty="0"/>
              <a:t>Naviga alla pagina Richiesta eBook</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7006444" y="194851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784207" y="1338917"/>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it-IT" dirty="0"/>
              <a:t>Opzionale: Inserisci qui eventuali richieste aggiuntive</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a:bodyPr>
          <a:lstStyle/>
          <a:p>
            <a:r>
              <a:rPr lang="it-IT" dirty="0"/>
              <a:t>Puoi fare qualsiasi richiesta aggiuntiva nella casella di testo libera</a:t>
            </a:r>
            <a:r>
              <a:rPr lang="en-US" dirty="0"/>
              <a:t>.  </a:t>
            </a:r>
          </a:p>
          <a:p>
            <a:r>
              <a:rPr lang="it-IT" dirty="0"/>
              <a:t>Ad esempio, potresti volere il tuo piano di lettura in più formati o in un formato diverso da quello indicato. Accogleremo qualsiasi richiesta se possibile</a:t>
            </a:r>
            <a:r>
              <a:rPr lang="en-US" dirty="0"/>
              <a:t>. </a:t>
            </a:r>
          </a:p>
          <a:p>
            <a:r>
              <a:rPr lang="it-IT" dirty="0"/>
              <a:t>Potresti voler combinare e combinare. Seleziona ad esempio l'Antico Testamento da una versione e il Nuovo Testamento da un'altra</a:t>
            </a:r>
            <a:r>
              <a:rPr lang="en-US" dirty="0"/>
              <a:t>.</a:t>
            </a:r>
          </a:p>
          <a:p>
            <a:pPr lvl="1"/>
            <a:r>
              <a:rPr lang="it-IT" dirty="0"/>
              <a:t>Questo può essere fatto tramite una richiesta aggiuntiva oppure inviarci una nota dalla nostra pagina Contattaci</a:t>
            </a:r>
            <a:endParaRPr lang="en-US" dirty="0"/>
          </a:p>
          <a:p>
            <a:pPr lvl="1"/>
            <a:r>
              <a:rPr lang="it-IT" dirty="0"/>
              <a:t>Questo tipo di richiesta richiederà un po' più di tempo per essere elaborata da parte nostra</a:t>
            </a:r>
            <a:r>
              <a:rPr lang="en-US" dirty="0"/>
              <a:t> </a:t>
            </a:r>
          </a:p>
        </p:txBody>
      </p:sp>
      <p:pic>
        <p:nvPicPr>
          <p:cNvPr id="5" name="Picture 4">
            <a:extLst>
              <a:ext uri="{FF2B5EF4-FFF2-40B4-BE49-F238E27FC236}">
                <a16:creationId xmlns:a16="http://schemas.microsoft.com/office/drawing/2014/main" id="{CCDEA397-8A91-42FD-ACE9-8155B83F856A}"/>
              </a:ext>
            </a:extLst>
          </p:cNvPr>
          <p:cNvPicPr>
            <a:picLocks noChangeAspect="1"/>
          </p:cNvPicPr>
          <p:nvPr/>
        </p:nvPicPr>
        <p:blipFill rotWithShape="1">
          <a:blip r:embed="rId2"/>
          <a:srcRect l="50000" t="44879" r="18218" b="42949"/>
          <a:stretch/>
        </p:blipFill>
        <p:spPr>
          <a:xfrm>
            <a:off x="2589212" y="1869331"/>
            <a:ext cx="7576437" cy="1559668"/>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it-IT" dirty="0"/>
              <a:t>Per favore, facci sapere come hai sentito parlare di noi e se è la prima volta che leggi la Bibbia</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850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2000" dirty="0"/>
              <a:t>Queste informazioni ci aiuteranno a raggiungere il maggior numero possibile di persone</a:t>
            </a:r>
            <a:endParaRPr lang="en-US" sz="2000" dirty="0"/>
          </a:p>
        </p:txBody>
      </p:sp>
      <p:pic>
        <p:nvPicPr>
          <p:cNvPr id="5" name="Picture 4">
            <a:extLst>
              <a:ext uri="{FF2B5EF4-FFF2-40B4-BE49-F238E27FC236}">
                <a16:creationId xmlns:a16="http://schemas.microsoft.com/office/drawing/2014/main" id="{14FF2317-028F-46F4-BD14-CB5F15A99BA9}"/>
              </a:ext>
            </a:extLst>
          </p:cNvPr>
          <p:cNvPicPr>
            <a:picLocks noChangeAspect="1"/>
          </p:cNvPicPr>
          <p:nvPr/>
        </p:nvPicPr>
        <p:blipFill rotWithShape="1">
          <a:blip r:embed="rId2"/>
          <a:srcRect l="16675" t="55567" r="48298" b="24887"/>
          <a:stretch/>
        </p:blipFill>
        <p:spPr>
          <a:xfrm>
            <a:off x="2592924" y="2247089"/>
            <a:ext cx="7491715" cy="2247089"/>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en-US" dirty="0" err="1"/>
              <a:t>Clicca</a:t>
            </a:r>
            <a:r>
              <a:rPr lang="en-US" dirty="0"/>
              <a:t> </a:t>
            </a:r>
            <a:r>
              <a:rPr lang="en-US" dirty="0" err="1"/>
              <a:t>su</a:t>
            </a:r>
            <a:r>
              <a:rPr lang="en-US" dirty="0"/>
              <a:t> </a:t>
            </a:r>
            <a:r>
              <a:rPr lang="en-US" dirty="0" err="1"/>
              <a:t>Invia</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it-IT" dirty="0"/>
              <a:t>Se hai compilato completamente il modulo senza saltare una selezione obbligatoria, verrai indirizzato alla pagina di conferma</a:t>
            </a:r>
            <a:endParaRPr lang="en-US" dirty="0"/>
          </a:p>
          <a:p>
            <a:r>
              <a:rPr lang="it-IT" dirty="0"/>
              <a:t>Se hai saltato una selezione, ti verrà chiesto di compilare il campo o di effettuare una selezione</a:t>
            </a:r>
            <a:r>
              <a:rPr lang="en-US" dirty="0"/>
              <a:t>.  </a:t>
            </a:r>
          </a:p>
        </p:txBody>
      </p:sp>
      <p:pic>
        <p:nvPicPr>
          <p:cNvPr id="7" name="Picture 6">
            <a:extLst>
              <a:ext uri="{FF2B5EF4-FFF2-40B4-BE49-F238E27FC236}">
                <a16:creationId xmlns:a16="http://schemas.microsoft.com/office/drawing/2014/main" id="{2F511AD7-6CC5-4B87-B7D3-C5B5B03CF622}"/>
              </a:ext>
            </a:extLst>
          </p:cNvPr>
          <p:cNvPicPr>
            <a:picLocks noChangeAspect="1"/>
          </p:cNvPicPr>
          <p:nvPr/>
        </p:nvPicPr>
        <p:blipFill rotWithShape="1">
          <a:blip r:embed="rId2"/>
          <a:srcRect l="16994" t="76051" r="73511" b="16778"/>
          <a:stretch/>
        </p:blipFill>
        <p:spPr>
          <a:xfrm>
            <a:off x="2589212" y="1352148"/>
            <a:ext cx="2971240" cy="1206225"/>
          </a:xfrm>
          <a:prstGeom prst="rect">
            <a:avLst/>
          </a:prstGeom>
        </p:spPr>
      </p:pic>
      <p:pic>
        <p:nvPicPr>
          <p:cNvPr id="8" name="Picture 7">
            <a:extLst>
              <a:ext uri="{FF2B5EF4-FFF2-40B4-BE49-F238E27FC236}">
                <a16:creationId xmlns:a16="http://schemas.microsoft.com/office/drawing/2014/main" id="{AF295E42-C1FA-409E-A510-9B956F6C8D58}"/>
              </a:ext>
            </a:extLst>
          </p:cNvPr>
          <p:cNvPicPr>
            <a:picLocks noChangeAspect="1"/>
          </p:cNvPicPr>
          <p:nvPr/>
        </p:nvPicPr>
        <p:blipFill rotWithShape="1">
          <a:blip r:embed="rId3"/>
          <a:srcRect l="50000" t="52449" r="17660" b="32707"/>
          <a:stretch/>
        </p:blipFill>
        <p:spPr>
          <a:xfrm>
            <a:off x="2963691" y="4193181"/>
            <a:ext cx="7016174" cy="1730964"/>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en-US" sz="2000" dirty="0" err="1"/>
              <a:t>Pagina</a:t>
            </a:r>
            <a:r>
              <a:rPr lang="en-US" sz="2000" dirty="0"/>
              <a:t> di </a:t>
            </a:r>
            <a:r>
              <a:rPr lang="en-US" sz="2000" dirty="0" err="1"/>
              <a:t>conferma</a:t>
            </a:r>
            <a:endParaRPr lang="en-US" sz="2000" dirty="0"/>
          </a:p>
        </p:txBody>
      </p:sp>
      <p:pic>
        <p:nvPicPr>
          <p:cNvPr id="4" name="Picture 3">
            <a:extLst>
              <a:ext uri="{FF2B5EF4-FFF2-40B4-BE49-F238E27FC236}">
                <a16:creationId xmlns:a16="http://schemas.microsoft.com/office/drawing/2014/main" id="{48D6A7A6-A4E0-4D9C-848D-EF8648C08F16}"/>
              </a:ext>
            </a:extLst>
          </p:cNvPr>
          <p:cNvPicPr>
            <a:picLocks noChangeAspect="1"/>
          </p:cNvPicPr>
          <p:nvPr/>
        </p:nvPicPr>
        <p:blipFill rotWithShape="1">
          <a:blip r:embed="rId2"/>
          <a:srcRect l="38218" t="10886" r="39042" b="198"/>
          <a:stretch/>
        </p:blipFill>
        <p:spPr>
          <a:xfrm>
            <a:off x="4036977" y="252919"/>
            <a:ext cx="3005849" cy="6317556"/>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dirty="0" err="1"/>
              <a:t>Pagina</a:t>
            </a:r>
            <a:r>
              <a:rPr lang="en-US" sz="3200" dirty="0"/>
              <a:t> di </a:t>
            </a:r>
            <a:r>
              <a:rPr lang="en-US" sz="3200" dirty="0" err="1"/>
              <a:t>conferma</a:t>
            </a:r>
            <a:r>
              <a:rPr lang="en-US" sz="3200" dirty="0"/>
              <a:t> continua</a:t>
            </a:r>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it-IT" dirty="0"/>
              <a:t>Se sei soddisfatto delle tue scelte, clicca su Conferma e Invia Richiesta</a:t>
            </a:r>
            <a:endParaRPr lang="en-US" dirty="0"/>
          </a:p>
          <a:p>
            <a:r>
              <a:rPr lang="it-IT" dirty="0"/>
              <a:t>Se no, puoi tornare indietro e modificare</a:t>
            </a:r>
            <a:endParaRPr lang="en-US" dirty="0"/>
          </a:p>
        </p:txBody>
      </p:sp>
      <p:pic>
        <p:nvPicPr>
          <p:cNvPr id="6" name="Picture 5">
            <a:extLst>
              <a:ext uri="{FF2B5EF4-FFF2-40B4-BE49-F238E27FC236}">
                <a16:creationId xmlns:a16="http://schemas.microsoft.com/office/drawing/2014/main" id="{5A995BE5-B16F-4DFD-B03F-B7258D33BCAB}"/>
              </a:ext>
            </a:extLst>
          </p:cNvPr>
          <p:cNvPicPr>
            <a:picLocks noChangeAspect="1"/>
          </p:cNvPicPr>
          <p:nvPr/>
        </p:nvPicPr>
        <p:blipFill rotWithShape="1">
          <a:blip r:embed="rId2"/>
          <a:srcRect l="26729" t="84661" r="48457" b="5839"/>
          <a:stretch/>
        </p:blipFill>
        <p:spPr>
          <a:xfrm>
            <a:off x="2592925" y="944036"/>
            <a:ext cx="7797396" cy="1604611"/>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it-IT" dirty="0"/>
              <a:t>La pagina di invio con successo</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r>
              <a:rPr lang="it-IT" dirty="0"/>
              <a:t>È fondamentale che tu aggiunga gary@worldbibleplans.com alla tua lista dei mittenti sicuri</a:t>
            </a:r>
            <a:endParaRPr lang="en-US" dirty="0"/>
          </a:p>
          <a:p>
            <a:pPr lvl="1"/>
            <a:r>
              <a:rPr lang="it-IT" dirty="0"/>
              <a:t>Altrimenti, il tuo allegato o link potrebbe finire nella cartella di spam o di spam</a:t>
            </a:r>
            <a:endParaRPr lang="en-US" dirty="0"/>
          </a:p>
          <a:p>
            <a:r>
              <a:rPr lang="it-IT" dirty="0"/>
              <a:t>Il tempo di consegna della richiesta è inferiore a 24 ore, salvo circostanze attenuanti</a:t>
            </a:r>
            <a:endParaRPr lang="en-US" dirty="0"/>
          </a:p>
          <a:p>
            <a:pPr lvl="1"/>
            <a:r>
              <a:rPr lang="it-IT" dirty="0"/>
              <a:t>Se non ricevi un'email da gary@worldbibleplans.com entro 24 ore, controlla la cartella di spam o indesiderati</a:t>
            </a:r>
            <a:r>
              <a:rPr lang="en-US" dirty="0"/>
              <a:t>.</a:t>
            </a:r>
          </a:p>
          <a:p>
            <a:pPr lvl="2"/>
            <a:r>
              <a:rPr lang="it-IT" dirty="0"/>
              <a:t>Se non hai ancora ricevuto una nostra email, inviaci una nota dalla nostra pagina Contattaci.</a:t>
            </a:r>
            <a:endParaRPr lang="en-US" dirty="0"/>
          </a:p>
        </p:txBody>
      </p:sp>
      <p:pic>
        <p:nvPicPr>
          <p:cNvPr id="5" name="Picture 4">
            <a:extLst>
              <a:ext uri="{FF2B5EF4-FFF2-40B4-BE49-F238E27FC236}">
                <a16:creationId xmlns:a16="http://schemas.microsoft.com/office/drawing/2014/main" id="{42B4398F-3E17-4495-8016-D7FC178DCECA}"/>
              </a:ext>
            </a:extLst>
          </p:cNvPr>
          <p:cNvPicPr>
            <a:picLocks noChangeAspect="1"/>
          </p:cNvPicPr>
          <p:nvPr/>
        </p:nvPicPr>
        <p:blipFill rotWithShape="1">
          <a:blip r:embed="rId2"/>
          <a:srcRect l="6011" t="30354" r="12866" b="51490"/>
          <a:stretch/>
        </p:blipFill>
        <p:spPr>
          <a:xfrm>
            <a:off x="2592925" y="1406769"/>
            <a:ext cx="8467213" cy="2163282"/>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it-IT" sz="2000" dirty="0"/>
              <a:t>Questo è il Modulo di Richiesta – Lo spiegheremo nelle seguenti slide</a:t>
            </a:r>
            <a:endParaRPr lang="en-US" sz="2000" dirty="0"/>
          </a:p>
        </p:txBody>
      </p:sp>
      <p:pic>
        <p:nvPicPr>
          <p:cNvPr id="4" name="Picture 3">
            <a:extLst>
              <a:ext uri="{FF2B5EF4-FFF2-40B4-BE49-F238E27FC236}">
                <a16:creationId xmlns:a16="http://schemas.microsoft.com/office/drawing/2014/main" id="{361E9D16-5CE6-466A-BF39-FE9C45E7DF6F}"/>
              </a:ext>
            </a:extLst>
          </p:cNvPr>
          <p:cNvPicPr>
            <a:picLocks noChangeAspect="1"/>
          </p:cNvPicPr>
          <p:nvPr/>
        </p:nvPicPr>
        <p:blipFill rotWithShape="1">
          <a:blip r:embed="rId2"/>
          <a:srcRect l="32713" t="20386" r="33616" b="6729"/>
          <a:stretch/>
        </p:blipFill>
        <p:spPr>
          <a:xfrm>
            <a:off x="3871608" y="644429"/>
            <a:ext cx="5047759" cy="5873103"/>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a:t>La </a:t>
            </a:r>
            <a:r>
              <a:rPr lang="en-US" sz="3200" dirty="0" err="1"/>
              <a:t>meccanica</a:t>
            </a:r>
            <a:r>
              <a:rPr lang="en-US" sz="3200" dirty="0"/>
              <a:t> </a:t>
            </a:r>
            <a:r>
              <a:rPr lang="en-US" sz="3200" dirty="0" err="1"/>
              <a:t>della</a:t>
            </a:r>
            <a:r>
              <a:rPr lang="en-US" sz="3200" dirty="0"/>
              <a:t> forma</a:t>
            </a:r>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it-IT" dirty="0"/>
              <a:t>È importante compilare il modulo da sinistra a destra e dall'alto verso il basso</a:t>
            </a:r>
            <a:endParaRPr lang="en-US" u="sng" dirty="0"/>
          </a:p>
          <a:p>
            <a:pPr lvl="1"/>
            <a:r>
              <a:rPr lang="it-IT" dirty="0"/>
              <a:t>Se compili una sezione del modulo e poi modifichi un campo già selezionato, tutte le selezioni torneranno al valore predefinito e perderai quelle fatte.</a:t>
            </a:r>
            <a:endParaRPr lang="en-US" dirty="0"/>
          </a:p>
          <a:p>
            <a:pPr lvl="2"/>
            <a:r>
              <a:rPr lang="it-IT" dirty="0"/>
              <a:t>Ad esempio, se selezioni una versione e compili il resto del modulo e poi torni indietro a cambiare la versione, dovrai compilare di nuovo tutti i campi successivi</a:t>
            </a:r>
            <a:endParaRPr lang="en-US" dirty="0"/>
          </a:p>
        </p:txBody>
      </p:sp>
      <p:pic>
        <p:nvPicPr>
          <p:cNvPr id="6" name="Picture 5">
            <a:extLst>
              <a:ext uri="{FF2B5EF4-FFF2-40B4-BE49-F238E27FC236}">
                <a16:creationId xmlns:a16="http://schemas.microsoft.com/office/drawing/2014/main" id="{D70D7D04-215D-4CD4-945F-0426AAD61A6E}"/>
              </a:ext>
            </a:extLst>
          </p:cNvPr>
          <p:cNvPicPr>
            <a:picLocks noChangeAspect="1"/>
          </p:cNvPicPr>
          <p:nvPr/>
        </p:nvPicPr>
        <p:blipFill rotWithShape="1">
          <a:blip r:embed="rId2"/>
          <a:srcRect l="14282" t="28550" r="16543" b="42356"/>
          <a:stretch/>
        </p:blipFill>
        <p:spPr>
          <a:xfrm>
            <a:off x="1702340" y="1099226"/>
            <a:ext cx="9337507" cy="2110902"/>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Regole</a:t>
            </a:r>
            <a:r>
              <a:rPr lang="en-US" sz="3200" dirty="0"/>
              <a:t> </a:t>
            </a:r>
            <a:r>
              <a:rPr lang="en-US" sz="3200" dirty="0" err="1"/>
              <a:t>logiche</a:t>
            </a:r>
            <a:r>
              <a:rPr lang="en-US" sz="3200" dirty="0"/>
              <a:t> </a:t>
            </a:r>
            <a:r>
              <a:rPr lang="en-US" sz="3200" dirty="0" err="1"/>
              <a:t>della</a:t>
            </a:r>
            <a:r>
              <a:rPr lang="en-US" sz="3200" dirty="0"/>
              <a:t> forma</a:t>
            </a:r>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it-IT" dirty="0"/>
              <a:t>A seconda delle tue scelte, alcune opzioni diventeranno non disponibili</a:t>
            </a:r>
            <a:endParaRPr lang="en-US" dirty="0"/>
          </a:p>
          <a:p>
            <a:pPr lvl="1"/>
            <a:r>
              <a:rPr lang="it-IT" dirty="0"/>
              <a:t>A volte l'intero menu a discesa</a:t>
            </a:r>
            <a:endParaRPr lang="en-US" dirty="0"/>
          </a:p>
          <a:p>
            <a:pPr lvl="1"/>
            <a:r>
              <a:rPr lang="it-IT" dirty="0"/>
              <a:t>A volte solo selezioni all'interno del menu a tendina</a:t>
            </a:r>
            <a:endParaRPr lang="en-US" dirty="0"/>
          </a:p>
          <a:p>
            <a:pPr lvl="2"/>
            <a:r>
              <a:rPr lang="it-IT" dirty="0"/>
              <a:t>Ad esempio: se selezioni una versione protetta da copyright, non possiamo fornire le scritture, solo una guida.</a:t>
            </a:r>
            <a:endParaRPr lang="en-US" dirty="0"/>
          </a:p>
          <a:p>
            <a:pPr lvl="3"/>
            <a:r>
              <a:rPr lang="en-US" dirty="0" err="1"/>
              <a:t>Seleziona</a:t>
            </a:r>
            <a:r>
              <a:rPr lang="en-US" dirty="0"/>
              <a:t> Libro </a:t>
            </a:r>
            <a:r>
              <a:rPr lang="en-US" dirty="0" err="1"/>
              <a:t>sarà</a:t>
            </a:r>
            <a:r>
              <a:rPr lang="en-US" dirty="0"/>
              <a:t> </a:t>
            </a:r>
            <a:r>
              <a:rPr lang="en-US" dirty="0" err="1"/>
              <a:t>bloccato</a:t>
            </a:r>
            <a:endParaRPr lang="en-US" dirty="0"/>
          </a:p>
          <a:p>
            <a:pPr lvl="3"/>
            <a:r>
              <a:rPr lang="it-IT" dirty="0"/>
              <a:t>Includere le Scritture sarà bloccato</a:t>
            </a:r>
            <a:r>
              <a:rPr lang="en-US" dirty="0"/>
              <a:t> </a:t>
            </a:r>
          </a:p>
          <a:p>
            <a:pPr lvl="4"/>
            <a:r>
              <a:rPr lang="it-IT" dirty="0"/>
              <a:t>No. Fornire solo una guida sarà predefinito</a:t>
            </a:r>
            <a:endParaRPr lang="en-US" dirty="0"/>
          </a:p>
          <a:p>
            <a:pPr lvl="3"/>
            <a:r>
              <a:rPr lang="it-IT" dirty="0"/>
              <a:t>Include Cross References sarà bloccato</a:t>
            </a:r>
            <a:endParaRPr lang="en-US" dirty="0"/>
          </a:p>
          <a:p>
            <a:pPr lvl="3"/>
            <a:r>
              <a:rPr lang="it-IT" dirty="0"/>
              <a:t>Seleziona Paragrafo/Versetto sarà bloccato</a:t>
            </a:r>
            <a:endParaRPr lang="en-US" dirty="0"/>
          </a:p>
          <a:p>
            <a:pPr lvl="3"/>
            <a:r>
              <a:rPr lang="it-IT" dirty="0"/>
              <a:t>Seleziona il formato eBook sarà bloccato</a:t>
            </a:r>
            <a:endParaRPr lang="en-US" dirty="0"/>
          </a:p>
          <a:p>
            <a:pPr lvl="4"/>
            <a:r>
              <a:rPr lang="it-IT" dirty="0"/>
              <a:t>La tabella PDF sarà predefinita</a:t>
            </a:r>
            <a:endParaRPr lang="en-US" dirty="0"/>
          </a:p>
          <a:p>
            <a:pPr lvl="3"/>
            <a:r>
              <a:rPr lang="it-IT" dirty="0"/>
              <a:t>Il font opzionale per i versetti in cui Gesù parla sarà bloccato</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it-IT" sz="3200" dirty="0"/>
              <a:t>Le regole logiche della forma continuarono</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it-IT" dirty="0"/>
              <a:t>Un altro esempio: se selezioni un tema dal secondo gruppo...</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it-IT" dirty="0"/>
              <a:t>La durata dei capitoli nel menu a tendina Durata sarà in grigio e non selezionabile</a:t>
            </a:r>
            <a:r>
              <a:rPr lang="en-US" dirty="0"/>
              <a:t>.</a:t>
            </a:r>
          </a:p>
          <a:p>
            <a:r>
              <a:rPr lang="en-US" dirty="0"/>
              <a:t>I </a:t>
            </a:r>
            <a:r>
              <a:rPr lang="en-US" dirty="0" err="1"/>
              <a:t>commenti</a:t>
            </a:r>
            <a:r>
              <a:rPr lang="en-US" dirty="0"/>
              <a:t> </a:t>
            </a:r>
            <a:r>
              <a:rPr lang="en-US" dirty="0" err="1"/>
              <a:t>saranno</a:t>
            </a:r>
            <a:r>
              <a:rPr lang="en-US" dirty="0"/>
              <a:t> </a:t>
            </a:r>
            <a:r>
              <a:rPr lang="en-US" dirty="0" err="1"/>
              <a:t>bloccati</a:t>
            </a:r>
            <a:endParaRPr lang="en-US" dirty="0"/>
          </a:p>
        </p:txBody>
      </p:sp>
      <p:pic>
        <p:nvPicPr>
          <p:cNvPr id="7" name="Picture 6">
            <a:extLst>
              <a:ext uri="{FF2B5EF4-FFF2-40B4-BE49-F238E27FC236}">
                <a16:creationId xmlns:a16="http://schemas.microsoft.com/office/drawing/2014/main" id="{779AF739-23BF-4FD3-B3ED-8A4027EC1F59}"/>
              </a:ext>
            </a:extLst>
          </p:cNvPr>
          <p:cNvPicPr>
            <a:picLocks noChangeAspect="1"/>
          </p:cNvPicPr>
          <p:nvPr/>
        </p:nvPicPr>
        <p:blipFill rotWithShape="1">
          <a:blip r:embed="rId2"/>
          <a:srcRect t="15061" r="14577" b="5037"/>
          <a:stretch/>
        </p:blipFill>
        <p:spPr>
          <a:xfrm>
            <a:off x="1898001" y="1422025"/>
            <a:ext cx="5485293" cy="3949470"/>
          </a:xfrm>
          <a:prstGeom prst="rect">
            <a:avLst/>
          </a:prstGeom>
        </p:spPr>
      </p:pic>
      <p:pic>
        <p:nvPicPr>
          <p:cNvPr id="10" name="Picture 9">
            <a:extLst>
              <a:ext uri="{FF2B5EF4-FFF2-40B4-BE49-F238E27FC236}">
                <a16:creationId xmlns:a16="http://schemas.microsoft.com/office/drawing/2014/main" id="{EBA74AA9-6760-442E-933E-129C0DF1611B}"/>
              </a:ext>
            </a:extLst>
          </p:cNvPr>
          <p:cNvPicPr>
            <a:picLocks noChangeAspect="1"/>
          </p:cNvPicPr>
          <p:nvPr/>
        </p:nvPicPr>
        <p:blipFill>
          <a:blip r:embed="rId3"/>
          <a:stretch>
            <a:fillRect/>
          </a:stretch>
        </p:blipFill>
        <p:spPr>
          <a:xfrm>
            <a:off x="7839831" y="1357600"/>
            <a:ext cx="2839586" cy="4081904"/>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it-IT" sz="3200" dirty="0"/>
              <a:t>Le regole logiche della forma continuarono</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it-IT" dirty="0"/>
              <a:t>A volte, più selezioni determinano se un'altra selezione è bloccata</a:t>
            </a:r>
            <a:endParaRPr lang="en-US" dirty="0"/>
          </a:p>
          <a:p>
            <a:pPr lvl="1"/>
            <a:r>
              <a:rPr lang="it-IT" dirty="0"/>
              <a:t>Per poter selezionare il Commento:</a:t>
            </a:r>
            <a:endParaRPr lang="en-US" dirty="0"/>
          </a:p>
          <a:p>
            <a:pPr lvl="2"/>
            <a:r>
              <a:rPr lang="it-IT" dirty="0"/>
              <a:t>La versione non può essere protetta da copyright</a:t>
            </a:r>
            <a:endParaRPr lang="en-US" dirty="0"/>
          </a:p>
          <a:p>
            <a:pPr lvl="2"/>
            <a:r>
              <a:rPr lang="it-IT" dirty="0"/>
              <a:t>Il tema deve essere nel primo gruppo di temi</a:t>
            </a:r>
            <a:endParaRPr lang="en-US" dirty="0"/>
          </a:p>
          <a:p>
            <a:pPr lvl="2"/>
            <a:r>
              <a:rPr lang="it-IT" dirty="0"/>
              <a:t>La durata deve essere una durata di capitolo</a:t>
            </a:r>
            <a:endParaRPr lang="en-US" dirty="0"/>
          </a:p>
          <a:p>
            <a:pPr lvl="2"/>
            <a:endParaRPr lang="en-US" dirty="0"/>
          </a:p>
          <a:p>
            <a:pPr lvl="1"/>
            <a:r>
              <a:rPr lang="it-IT" dirty="0"/>
              <a:t>Per selezionare il formato di paragrafo o versetto:</a:t>
            </a:r>
            <a:endParaRPr lang="en-US" dirty="0"/>
          </a:p>
          <a:p>
            <a:pPr lvl="2"/>
            <a:r>
              <a:rPr lang="it-IT" dirty="0"/>
              <a:t>La versione non può essere protetta da copyright</a:t>
            </a:r>
            <a:endParaRPr lang="en-US" dirty="0"/>
          </a:p>
          <a:p>
            <a:pPr lvl="2"/>
            <a:r>
              <a:rPr lang="it-IT" dirty="0"/>
              <a:t>Includere le Scritture devono essere Sì</a:t>
            </a:r>
            <a:endParaRPr lang="en-US" dirty="0"/>
          </a:p>
          <a:p>
            <a:pPr lvl="2"/>
            <a:r>
              <a:rPr lang="it-IT" dirty="0"/>
              <a:t>Includere i riferimenti incrociati devono essere bypassati oppure nessun riferimento incrociato deve essere selezionato</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1465</TotalTime>
  <Words>3046</Words>
  <Application>Microsoft Office PowerPoint</Application>
  <PresentationFormat>Widescreen</PresentationFormat>
  <Paragraphs>264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worldbibleplans.com/languages/italian/index.html</vt:lpstr>
      <vt:lpstr>PowerPoint Presentation</vt:lpstr>
      <vt:lpstr>Benvenuti a World Bible Plans</vt:lpstr>
      <vt:lpstr>Naviga alla pagina Richiesta eBook</vt:lpstr>
      <vt:lpstr>Questo è il Modulo di Richiesta – Lo spiegheremo nelle seguenti slide</vt:lpstr>
      <vt:lpstr>La meccanica della forma</vt:lpstr>
      <vt:lpstr>Regole logiche della forma</vt:lpstr>
      <vt:lpstr>Le regole logiche della forma continuarono</vt:lpstr>
      <vt:lpstr>Le regole logiche della forma continuarono</vt:lpstr>
      <vt:lpstr>Dicci chi è</vt:lpstr>
      <vt:lpstr>Seleziona il tuo Paese di Residenza dal menu a tendina</vt:lpstr>
      <vt:lpstr>Inserisci il tuo indirizzo email</vt:lpstr>
      <vt:lpstr>Seleziona la tua lingua</vt:lpstr>
      <vt:lpstr>La lista delle versioni associata alla tua scelta linguistica si popolerà automaticamente</vt:lpstr>
      <vt:lpstr>Questo è un esempio di ciò che potresti vedere</vt:lpstr>
      <vt:lpstr>Cerca all'interno della Lista</vt:lpstr>
      <vt:lpstr>Versioni protette da copyright  Alcuni campi del modulo saranno bloccati se scegli una versione biblica protetta da copyright. Per legge, possiamo fornire una guida solo per le versioni protette. Vedrai il simbolo © del copyright alla fine della descrizione della versione.</vt:lpstr>
      <vt:lpstr>Clicca sul pulsante radiale all'inizio della tua scelta</vt:lpstr>
      <vt:lpstr>La lista a tendina si chiuderà e il modulo mostrerà la versione scelta</vt:lpstr>
      <vt:lpstr>Temi </vt:lpstr>
      <vt:lpstr>Temi continuati </vt:lpstr>
      <vt:lpstr>Temi continuati </vt:lpstr>
      <vt:lpstr>Temi continuati </vt:lpstr>
      <vt:lpstr>Temi continuati </vt:lpstr>
      <vt:lpstr>Se hai scelto il tema 1 libro Deep Dive, seleziona un libro. Altrimenti, questa opzione sarà bloccata</vt:lpstr>
      <vt:lpstr>Includere le Scritture</vt:lpstr>
      <vt:lpstr>Opzionalmente, seleziona di includere i Riferimenti Incrociati</vt:lpstr>
      <vt:lpstr>Includere Esempi di Riferimento Incrociato – Abbreviazioni</vt:lpstr>
      <vt:lpstr>Includere Cross Reference – Esempi di testo completo</vt:lpstr>
      <vt:lpstr>Durata della lettura</vt:lpstr>
      <vt:lpstr>Frequenza di lettura selezionata</vt:lpstr>
      <vt:lpstr>Letture selezionate al giorno</vt:lpstr>
      <vt:lpstr>Seleziona il formato del paragrafo o del verso</vt:lpstr>
      <vt:lpstr>Includi un Commento - Seleziona un commento capitolo per capitolo da includere nel tuo piano.</vt:lpstr>
      <vt:lpstr>Seleziona per giorno, data o entrambi</vt:lpstr>
      <vt:lpstr>Clicca sul calendario per scegliere la data di inizio della lettura. Se hai scelto Durata Personalizzata, scegli una data di fine lettura</vt:lpstr>
      <vt:lpstr>Seleziona il formato eBook</vt:lpstr>
      <vt:lpstr>Fonte opzionale per versetti in cui Gesù parla</vt:lpstr>
      <vt:lpstr>Opzionale: Seleziona No se desideri non ricevere email da WBP in futuro</vt:lpstr>
      <vt:lpstr>Opzionale: Inserisci qui eventuali richieste aggiuntive</vt:lpstr>
      <vt:lpstr>Per favore, facci sapere come hai sentito parlare di noi e se è la prima volta che leggi la Bibbia</vt:lpstr>
      <vt:lpstr>Clicca su Invia</vt:lpstr>
      <vt:lpstr>Pagina di conferma</vt:lpstr>
      <vt:lpstr>Pagina di conferma continua</vt:lpstr>
      <vt:lpstr>La pagina di invio con successo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219</cp:revision>
  <dcterms:created xsi:type="dcterms:W3CDTF">2024-04-27T16:46:20Z</dcterms:created>
  <dcterms:modified xsi:type="dcterms:W3CDTF">2026-08-31T17:48:58Z</dcterms:modified>
</cp:coreProperties>
</file>