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8/30/2026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831715"/>
          </a:xfrm>
        </p:spPr>
        <p:txBody>
          <a:bodyPr>
            <a:normAutofit/>
          </a:bodyPr>
          <a:lstStyle/>
          <a:p>
            <a:r>
              <a:rPr lang="en-US" sz="2800" dirty="0"/>
              <a:t>worldbibleplans.com/languages/</a:t>
            </a:r>
            <a:r>
              <a:rPr lang="en-US" sz="2800" dirty="0" err="1"/>
              <a:t>hindi</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hi-IN" sz="2400" dirty="0"/>
              <a:t>कदम से कदम निर्देश</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hi-IN" sz="3200" dirty="0"/>
              <a:t>हमें बताएं कि आप कौन हैं</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ये फ़ील्ड अनिवार्य हैं</a:t>
            </a:r>
            <a:endParaRPr lang="en-US" dirty="0"/>
          </a:p>
          <a:p>
            <a:pPr lvl="1"/>
            <a:r>
              <a:rPr lang="hi-IN" dirty="0"/>
              <a:t>कोई भी अनिवार्य फ़ील्ड जो भी भरी हुई है/चयनित नहीं है, वह सबमिट करते समय त्रुटि का कारण बनेगी और आपको फ़ील्ड भरनी होगी</a:t>
            </a:r>
            <a:endParaRPr lang="en-US" dirty="0"/>
          </a:p>
        </p:txBody>
      </p:sp>
      <p:pic>
        <p:nvPicPr>
          <p:cNvPr id="7" name="Picture 6">
            <a:extLst>
              <a:ext uri="{FF2B5EF4-FFF2-40B4-BE49-F238E27FC236}">
                <a16:creationId xmlns:a16="http://schemas.microsoft.com/office/drawing/2014/main" id="{69AC5772-50E8-4A25-B240-436A24DD1B51}"/>
              </a:ext>
            </a:extLst>
          </p:cNvPr>
          <p:cNvPicPr>
            <a:picLocks noChangeAspect="1"/>
          </p:cNvPicPr>
          <p:nvPr/>
        </p:nvPicPr>
        <p:blipFill rotWithShape="1">
          <a:blip r:embed="rId2"/>
          <a:srcRect l="49309" t="38339" r="18218" b="44890"/>
          <a:stretch/>
        </p:blipFill>
        <p:spPr>
          <a:xfrm>
            <a:off x="3229583" y="4269883"/>
            <a:ext cx="6379797" cy="1770993"/>
          </a:xfrm>
          <a:prstGeom prst="rect">
            <a:avLst/>
          </a:prstGeom>
        </p:spPr>
      </p:pic>
      <p:pic>
        <p:nvPicPr>
          <p:cNvPr id="9" name="Picture 8">
            <a:extLst>
              <a:ext uri="{FF2B5EF4-FFF2-40B4-BE49-F238E27FC236}">
                <a16:creationId xmlns:a16="http://schemas.microsoft.com/office/drawing/2014/main" id="{3D1452CC-D0DF-4A1D-82DC-F256D187E200}"/>
              </a:ext>
            </a:extLst>
          </p:cNvPr>
          <p:cNvPicPr>
            <a:picLocks noChangeAspect="1"/>
          </p:cNvPicPr>
          <p:nvPr/>
        </p:nvPicPr>
        <p:blipFill rotWithShape="1">
          <a:blip r:embed="rId3"/>
          <a:srcRect l="16611" t="41019" r="17819" b="48739"/>
          <a:stretch/>
        </p:blipFill>
        <p:spPr>
          <a:xfrm>
            <a:off x="1246945" y="1531301"/>
            <a:ext cx="10460024" cy="878230"/>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89E132-FED3-4E44-8A9F-334422770211}"/>
              </a:ext>
            </a:extLst>
          </p:cNvPr>
          <p:cNvPicPr>
            <a:picLocks noChangeAspect="1"/>
          </p:cNvPicPr>
          <p:nvPr/>
        </p:nvPicPr>
        <p:blipFill rotWithShape="1">
          <a:blip r:embed="rId2"/>
          <a:srcRect l="17314" t="21424" r="51489" b="26917"/>
          <a:stretch/>
        </p:blipFill>
        <p:spPr>
          <a:xfrm>
            <a:off x="2208179" y="2325447"/>
            <a:ext cx="3803515" cy="3385271"/>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hi-IN" sz="2700" dirty="0"/>
              <a:t>ड्रॉप डाउन सूची से अपने निवास के देश का चयन करें</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hi-IN" dirty="0"/>
              <a:t>अपने निवास के देश की पसंद पर क्लिक करें</a:t>
            </a:r>
            <a:endParaRPr lang="en-US" dirty="0"/>
          </a:p>
          <a:p>
            <a:pPr lvl="2"/>
            <a:r>
              <a:rPr lang="hi-IN" dirty="0"/>
              <a:t>इस उदाहरण में भारत</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निवास के देश की सूची देखने के लिए ड्रॉप डाउन पर क्लिक करें</a:t>
            </a:r>
            <a:endParaRPr lang="en-US" dirty="0"/>
          </a:p>
          <a:p>
            <a:pPr lvl="1"/>
            <a:r>
              <a:rPr lang="hi-IN" dirty="0"/>
              <a:t>अपने निवास के देश की पसंद पर स्क्रॉल करें या</a:t>
            </a:r>
            <a:endParaRPr lang="en-US" dirty="0"/>
          </a:p>
          <a:p>
            <a:pPr lvl="1"/>
            <a:r>
              <a:rPr lang="hi-IN" dirty="0"/>
              <a:t>अपने निवास के देश की पसंद पर अधिक तेज़ी से पहुंचने के लिए टाइप करना शुरू करें</a:t>
            </a:r>
            <a:endParaRPr lang="en-US" dirty="0"/>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hi-IN" sz="3200" dirty="0"/>
              <a:t>अपना ईमेल पता दर्ज करें</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hi-IN" dirty="0"/>
              <a:t>आपको एक पढ़ने की योजना या आपकी कस्टम तैयार की गई बाइबिल पढ़ने की योजना डाउनलोड करने के लिए एक लिंक भेजने के लिए हमें आपके ईमेल पते की आवश्यकता है। जब तक आप हमसे अपना अनुरोध सबमिट नहीं करने के लिए नहीं पूछते, </a:t>
            </a:r>
            <a:r>
              <a:rPr lang="en-US" dirty="0"/>
              <a:t>WBP </a:t>
            </a:r>
            <a:r>
              <a:rPr lang="hi-IN" dirty="0"/>
              <a:t>अपडेट, नए अनुवाद और नई योजनाओं के साथ कभी-कभी ईमेल भेजेगा</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b="1" dirty="0"/>
              <a:t>हम किसी भी कारण से आपका ईमेल पता कभी भी किसी के साथ साझा नहीं करेंगे</a:t>
            </a:r>
            <a:endParaRPr lang="en-US" b="1" dirty="0"/>
          </a:p>
        </p:txBody>
      </p:sp>
      <p:pic>
        <p:nvPicPr>
          <p:cNvPr id="4" name="Picture 3">
            <a:extLst>
              <a:ext uri="{FF2B5EF4-FFF2-40B4-BE49-F238E27FC236}">
                <a16:creationId xmlns:a16="http://schemas.microsoft.com/office/drawing/2014/main" id="{2D8C8C1C-CF07-4BCD-BC3C-E802B5776ADB}"/>
              </a:ext>
            </a:extLst>
          </p:cNvPr>
          <p:cNvPicPr>
            <a:picLocks noChangeAspect="1"/>
          </p:cNvPicPr>
          <p:nvPr/>
        </p:nvPicPr>
        <p:blipFill rotWithShape="1">
          <a:blip r:embed="rId2"/>
          <a:srcRect l="49309" t="31371" r="18058" b="57199"/>
          <a:stretch/>
        </p:blipFill>
        <p:spPr>
          <a:xfrm>
            <a:off x="2850205" y="2594039"/>
            <a:ext cx="7819444" cy="1472123"/>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490F91-07BD-49F5-8F3E-14256B89BD07}"/>
              </a:ext>
            </a:extLst>
          </p:cNvPr>
          <p:cNvPicPr>
            <a:picLocks noChangeAspect="1"/>
          </p:cNvPicPr>
          <p:nvPr/>
        </p:nvPicPr>
        <p:blipFill rotWithShape="1">
          <a:blip r:embed="rId2"/>
          <a:srcRect l="17713" t="32113" r="57393" b="15785"/>
          <a:stretch/>
        </p:blipFill>
        <p:spPr>
          <a:xfrm>
            <a:off x="3618593" y="2006878"/>
            <a:ext cx="3035030" cy="3414410"/>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hi-IN" dirty="0"/>
              <a:t>अपनी भाषा चुनें</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hi-IN" dirty="0"/>
              <a:t>अपनी भाषा पसंद पर क्लिक करें</a:t>
            </a:r>
            <a:endParaRPr lang="en-US" dirty="0"/>
          </a:p>
          <a:p>
            <a:pPr lvl="2"/>
            <a:r>
              <a:rPr lang="hi-IN" dirty="0"/>
              <a:t>इस उदाहरण में हिंदी</a:t>
            </a:r>
            <a:endParaRPr lang="en-US" dirty="0"/>
          </a:p>
          <a:p>
            <a:pPr marL="0" indent="0">
              <a:buNone/>
            </a:pPr>
            <a:r>
              <a:rPr lang="hi-IN" dirty="0"/>
              <a:t>आपके द्वारा चुनी गई भाषा बाइबल संस्करणों की सूची निर्धारित करेगी जिन्हें आप चुन सकते हैं</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92134" y="3599181"/>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भाषा सूची देखने के लिए ड्रॉप डाउन पर क्लिक करें</a:t>
            </a:r>
            <a:endParaRPr lang="en-US" dirty="0"/>
          </a:p>
          <a:p>
            <a:pPr lvl="1"/>
            <a:r>
              <a:rPr lang="hi-IN" dirty="0"/>
              <a:t>अपनी भाषा पसंद पर स्क्रॉल करें या</a:t>
            </a:r>
            <a:endParaRPr lang="en-US" dirty="0"/>
          </a:p>
          <a:p>
            <a:pPr lvl="1"/>
            <a:r>
              <a:rPr lang="hi-IN" dirty="0"/>
              <a:t>अपनी भाषा पसंद पर तेज़ी से पहुंचने के लिए टाइप करना शुरू करें</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hi-IN" dirty="0"/>
              <a:t>आपकी भाषा पसंद से जुड़ी संस्करण सूची अपने आप पॉप्युलेट हो जाएगी</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hi-IN" dirty="0"/>
              <a:t>संस्करण सूची आपके द्वारा चुनी गई भाषा के भीतर वर्णमाला में है। विशिष्ट अनुवाद का विवरण आपको बताएगा कि अनुवाद है या नहीं:</a:t>
            </a:r>
            <a:endParaRPr lang="en-US" dirty="0"/>
          </a:p>
          <a:p>
            <a:pPr lvl="1"/>
            <a:r>
              <a:rPr lang="hi-IN" dirty="0"/>
              <a:t>पूरी बाइबिल - 66 पुस्तकें (पुराना और नया नियम)</a:t>
            </a:r>
            <a:endParaRPr lang="en-US" dirty="0"/>
          </a:p>
          <a:p>
            <a:pPr lvl="1"/>
            <a:r>
              <a:rPr lang="en-US" dirty="0"/>
              <a:t>x </a:t>
            </a:r>
            <a:r>
              <a:rPr lang="hi-IN" dirty="0"/>
              <a:t>अपोक्रिफ़ल पुस्तकों के साथ पूरी बाइबिल (कुछ अपोक्रिफ़ल पुस्तकों के साथ पुराने और नए नियम। </a:t>
            </a:r>
            <a:r>
              <a:rPr lang="en-US" dirty="0"/>
              <a:t>x </a:t>
            </a:r>
            <a:r>
              <a:rPr lang="hi-IN" dirty="0"/>
              <a:t>पुस्तकों की संख्या का प्रतिनिधित्व करता है।</a:t>
            </a:r>
            <a:endParaRPr lang="en-US" dirty="0"/>
          </a:p>
          <a:p>
            <a:pPr lvl="1"/>
            <a:r>
              <a:rPr lang="hi-IN" dirty="0"/>
              <a:t>केवल नया नियम - नए नियम की 27 पुस्तकें</a:t>
            </a:r>
            <a:endParaRPr lang="en-US" dirty="0"/>
          </a:p>
          <a:p>
            <a:pPr lvl="1"/>
            <a:r>
              <a:rPr lang="hi-IN" dirty="0"/>
              <a:t>अन्य पुस्तकों के साथ नया नियम - नए नियम की 27 पुस्तकें और पुराने नियम की कुछ पुस्तकें</a:t>
            </a:r>
            <a:endParaRPr lang="en-US" dirty="0"/>
          </a:p>
          <a:p>
            <a:pPr lvl="1"/>
            <a:r>
              <a:rPr lang="hi-IN" dirty="0"/>
              <a:t>केवल पुराना नियम - पुराने नियम की 39 पुस्तकें</a:t>
            </a:r>
            <a:endParaRPr lang="en-US" dirty="0"/>
          </a:p>
          <a:p>
            <a:pPr lvl="1"/>
            <a:r>
              <a:rPr lang="hi-IN" dirty="0"/>
              <a:t>गुम </a:t>
            </a:r>
            <a:r>
              <a:rPr lang="en-US" dirty="0"/>
              <a:t>x </a:t>
            </a:r>
            <a:r>
              <a:rPr lang="hi-IN" dirty="0"/>
              <a:t>पुस्तक - कुछ अनुवादों में पुस्तकें गायब हैं। </a:t>
            </a:r>
            <a:r>
              <a:rPr lang="en-US" dirty="0"/>
              <a:t>x </a:t>
            </a:r>
            <a:r>
              <a:rPr lang="hi-IN" dirty="0"/>
              <a:t>गायब पुस्तकों की संख्या का प्रतिनिधित्व करता है</a:t>
            </a:r>
            <a:endParaRPr lang="en-US" dirty="0"/>
          </a:p>
          <a:p>
            <a:pPr lvl="1"/>
            <a:r>
              <a:rPr lang="en-US" dirty="0"/>
              <a:t>x </a:t>
            </a:r>
            <a:r>
              <a:rPr lang="hi-IN" dirty="0"/>
              <a:t>पुस्तकें - कुछ अनुवाद में सीमित संख्या में पुस्तकें होती हैं। </a:t>
            </a:r>
            <a:r>
              <a:rPr lang="en-US" dirty="0"/>
              <a:t>x </a:t>
            </a:r>
            <a:r>
              <a:rPr lang="hi-IN" dirty="0"/>
              <a:t>अनुवाद में पुस्तकों की संख्या का प्रतिनिधित्व करता है</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C3808A-9B0C-4071-8D37-05F0F3BFE573}"/>
              </a:ext>
            </a:extLst>
          </p:cNvPr>
          <p:cNvPicPr>
            <a:picLocks noChangeAspect="1"/>
          </p:cNvPicPr>
          <p:nvPr/>
        </p:nvPicPr>
        <p:blipFill rotWithShape="1">
          <a:blip r:embed="rId2"/>
          <a:srcRect l="16731" t="32359" r="35213" b="7370"/>
          <a:stretch/>
        </p:blipFill>
        <p:spPr>
          <a:xfrm>
            <a:off x="2522623" y="992046"/>
            <a:ext cx="7330847" cy="494182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hi-IN" dirty="0"/>
              <a:t>यह एक उदाहरण है कि आप क्या देख सकते हैं</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177139" y="6222600"/>
            <a:ext cx="9327473" cy="447163"/>
          </a:xfrm>
        </p:spPr>
        <p:txBody>
          <a:bodyPr>
            <a:normAutofit fontScale="92500"/>
          </a:bodyPr>
          <a:lstStyle/>
          <a:p>
            <a:r>
              <a:rPr lang="en-US" dirty="0"/>
              <a:t>(IC </a:t>
            </a:r>
            <a:r>
              <a:rPr lang="en-US" dirty="0" err="1"/>
              <a:t>xxxx</a:t>
            </a:r>
            <a:r>
              <a:rPr lang="en-US" dirty="0"/>
              <a:t>) </a:t>
            </a:r>
            <a:r>
              <a:rPr lang="hi-IN" dirty="0"/>
              <a:t>एक आंतरिक कोड है जिसका उपयोग हम आपके अनुरोध को संसाधित करने में करते हैं</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357243" y="42245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5401175" y="46639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780417"/>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148520"/>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विकल्पों को सीमित करने के लिए सूची में खोजें</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525859"/>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6CEEBD-5F9E-4070-99DA-235359B63C93}"/>
              </a:ext>
            </a:extLst>
          </p:cNvPr>
          <p:cNvPicPr>
            <a:picLocks noChangeAspect="1"/>
          </p:cNvPicPr>
          <p:nvPr/>
        </p:nvPicPr>
        <p:blipFill rotWithShape="1">
          <a:blip r:embed="rId2"/>
          <a:srcRect l="16731" t="36714" r="36011" b="15191"/>
          <a:stretch/>
        </p:blipFill>
        <p:spPr>
          <a:xfrm>
            <a:off x="2365753" y="1194425"/>
            <a:ext cx="7561210" cy="413608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hi-IN" dirty="0"/>
              <a:t>सूची में खोजें</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663687"/>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031790"/>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विकल्पों को सीमित करने के लिए सूची में खोजें</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409129"/>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hi-IN" dirty="0"/>
              <a:t>इस उदाहरण में, मैंने सूची के भीतर खोज की</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hi-IN" sz="3200" dirty="0"/>
              <a:t>कॉपीराइट संस्करण</a:t>
            </a:r>
            <a:r>
              <a:rPr lang="en-US" sz="1200" dirty="0"/>
              <a:t> </a:t>
            </a:r>
            <a:br>
              <a:rPr lang="en-US" sz="1200" dirty="0"/>
            </a:br>
            <a:br>
              <a:rPr lang="en-US" sz="1200" dirty="0"/>
            </a:br>
            <a:r>
              <a:rPr lang="hi-IN" sz="1600" b="1" dirty="0">
                <a:solidFill>
                  <a:srgbClr val="2F4858"/>
                </a:solidFill>
                <a:latin typeface="Philosopher"/>
              </a:rPr>
              <a:t>यदि आप कॉपीराइट बाइबिल संस्करण चुनते हैं, तो फ़ॉर्म पर कुछ फ़ील्ड लॉक हो जाएंगे। कायदे से, हम केवल कॉपीराइट किए गए संस्करणों के लिए एक मार्गदर्शिका प्रदान कर सकते हैं। आपको संस्करण विवरण के अंत में कॉपीराइट प्रतीक © दिखाई देगा।</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hi-IN" dirty="0">
                <a:cs typeface="Times New Roman" panose="02020603050405020304" pitchFamily="18" charset="0"/>
              </a:rPr>
              <a:t>कायदे से, हमें वर्तमान कॉपीराइट के तहत बाइबल संस्करणों के लिए धर्मग्रंथ पाठ प्रदान करने की अनुमति नहीं है। कोई भी संस्करण जो वर्तमान कॉपीराइट के अंतर्गत है, उसके अंत में प्रतीक © होगा। इन संस्करणों के लिए, हम केवल एक मार्गदर्शिका प्रदान कर सकते हैं।</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0A74E2-5FA0-4E61-B7DF-8258BAB911F8}"/>
              </a:ext>
            </a:extLst>
          </p:cNvPr>
          <p:cNvPicPr>
            <a:picLocks noChangeAspect="1"/>
          </p:cNvPicPr>
          <p:nvPr/>
        </p:nvPicPr>
        <p:blipFill rotWithShape="1">
          <a:blip r:embed="rId2"/>
          <a:srcRect l="16731" t="36714" r="36011" b="15191"/>
          <a:stretch/>
        </p:blipFill>
        <p:spPr>
          <a:xfrm>
            <a:off x="2365753" y="1194425"/>
            <a:ext cx="7561210" cy="4136080"/>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641605"/>
          </a:xfrm>
        </p:spPr>
        <p:txBody>
          <a:bodyPr>
            <a:normAutofit/>
          </a:bodyPr>
          <a:lstStyle/>
          <a:p>
            <a:r>
              <a:rPr lang="hi-IN" sz="2800" dirty="0"/>
              <a:t>अपनी पसंद की शुरुआत में रेडियल बटन में क्लिक करें</a:t>
            </a:r>
            <a:endParaRPr lang="en-US" sz="2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5527473"/>
            <a:ext cx="8915400" cy="1281251"/>
          </a:xfrm>
        </p:spPr>
        <p:txBody>
          <a:bodyPr>
            <a:normAutofit/>
          </a:bodyPr>
          <a:lstStyle/>
          <a:p>
            <a:r>
              <a:rPr lang="hi-IN" sz="1600" dirty="0"/>
              <a:t>इस उदाहरण में, मैंने</a:t>
            </a:r>
            <a:r>
              <a:rPr lang="en-US" sz="1600" dirty="0"/>
              <a:t> Hindi Holy Bible (HHBD) (1851) (Complete Bible) </a:t>
            </a:r>
            <a:r>
              <a:rPr lang="hi-IN" sz="1600" dirty="0"/>
              <a:t>पवित्र बाइबिल (</a:t>
            </a:r>
            <a:r>
              <a:rPr lang="en-US" sz="1600" dirty="0"/>
              <a:t>IC 1197)</a:t>
            </a:r>
          </a:p>
          <a:p>
            <a:pPr lvl="1"/>
            <a:r>
              <a:rPr lang="hi-IN" sz="1400" dirty="0"/>
              <a:t>नोट: आप प्रति अनुरोध केवल एक विकल्प चुन सकते हैं। यदि आप एक से अधिक संस्करण चाहते हैं, तो आपको एक से अधिक अनुरोध सबमिट करने होंगे</a:t>
            </a:r>
            <a:endParaRPr lang="en-US" sz="1400" dirty="0"/>
          </a:p>
        </p:txBody>
      </p:sp>
      <p:sp>
        <p:nvSpPr>
          <p:cNvPr id="6" name="Oval 5">
            <a:extLst>
              <a:ext uri="{FF2B5EF4-FFF2-40B4-BE49-F238E27FC236}">
                <a16:creationId xmlns:a16="http://schemas.microsoft.com/office/drawing/2014/main" id="{9444016B-CCCB-43A4-BAB1-2104D9D09C45}"/>
              </a:ext>
            </a:extLst>
          </p:cNvPr>
          <p:cNvSpPr/>
          <p:nvPr/>
        </p:nvSpPr>
        <p:spPr>
          <a:xfrm>
            <a:off x="2462753" y="3933521"/>
            <a:ext cx="321733" cy="2940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4"/>
          </p:cNvCxnSpPr>
          <p:nvPr/>
        </p:nvCxnSpPr>
        <p:spPr>
          <a:xfrm flipH="1" flipV="1">
            <a:off x="2623620" y="4227620"/>
            <a:ext cx="565756" cy="129985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hi-IN" sz="2400" dirty="0"/>
              <a:t>ड्रॉपडाउन सूची बंद हो जाएगी और फॉर्म आपके द्वारा चुने गए संस्करण को दिखाएगा</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hi-IN" dirty="0"/>
              <a:t>आप बैक टू वर्जन पर क्लिक करके अपना चयन बदल सकते हैं</a:t>
            </a:r>
            <a:endParaRPr lang="en-US" dirty="0"/>
          </a:p>
          <a:p>
            <a:pPr lvl="1"/>
            <a:r>
              <a:rPr lang="hi-IN" dirty="0"/>
              <a:t>यदि आप शेष फॉर्म भरने के बाद ऐसा करते हैं, तो आपको फॉर्म को फिर से भरना होगा</a:t>
            </a:r>
            <a:endParaRPr lang="en-US" dirty="0"/>
          </a:p>
        </p:txBody>
      </p:sp>
      <p:pic>
        <p:nvPicPr>
          <p:cNvPr id="5" name="Picture 4">
            <a:extLst>
              <a:ext uri="{FF2B5EF4-FFF2-40B4-BE49-F238E27FC236}">
                <a16:creationId xmlns:a16="http://schemas.microsoft.com/office/drawing/2014/main" id="{F43ACD5D-B4FD-4699-AB97-FCF2B6DA9489}"/>
              </a:ext>
            </a:extLst>
          </p:cNvPr>
          <p:cNvPicPr>
            <a:picLocks noChangeAspect="1"/>
          </p:cNvPicPr>
          <p:nvPr/>
        </p:nvPicPr>
        <p:blipFill rotWithShape="1">
          <a:blip r:embed="rId2"/>
          <a:srcRect l="16571" t="41316" r="48777" b="44433"/>
          <a:stretch/>
        </p:blipFill>
        <p:spPr>
          <a:xfrm>
            <a:off x="2020384" y="1343417"/>
            <a:ext cx="8357005" cy="184725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एक ईसाई के रूप में, क्या आपने कभी पूरी बाइबल पढ़ी है?</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यह आपके जीवन के लिए फायदेमंद था?</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नहीं?  क्या एक साधारण पढ़ने की योजना से लाभ जोड़ने में मदद मिलेगी?</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आपने पढ़ने की योजना का उपयोग किया है?</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आपको लगता है कि एक ईसाई के रूप में पूरी बाइबल पढ़ना महत्वपूर्ण है</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आपको पूरी बाइबल पढ़ने से कौन रोक रहा है?</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इसमें बहुत अधिक समय लगता है?</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नहीं?</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यह बहुत कठिन है?  यह पढ़ने के लिए एक बड़ी कठिन किताब है?</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i-IN" sz="1200" dirty="0">
                <a:solidFill>
                  <a:schemeClr val="tx1"/>
                </a:solidFill>
              </a:rPr>
              <a:t>में मुफ्त बाइबिल पढ़ने की योजना है जो प्रति दिन 5 मिनट से 60 मिनट या प्रति सप्ताह किसी भी दिन की किसी भी समय की प्रतिबद्धता का समर्थन करती है।</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i-IN" sz="1200" dirty="0">
                <a:solidFill>
                  <a:schemeClr val="tx1"/>
                </a:solidFill>
              </a:rPr>
              <a:t>पढ़ने में आसान अनुवादों में मुफ़्त योजनाएँ प्रदान करता है।  यहां तक कि सबसे बड़े कार्य भी करने योग्य हो जाते हैं जब छोटे, प्रबंधित करने में आसान चरणों में टूट जाते हैं।</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पढ़ने की योजना ने कार्य को और अधिक प्रबंधनीय बना दिया?</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क्या एक कस्टम तैयार की गई पठन योजना ने कार्य को और अधिक प्रबंधनीय बना दिया होगा?</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i-IN" sz="1200" dirty="0">
                <a:solidFill>
                  <a:schemeClr val="tx1"/>
                </a:solidFill>
              </a:rPr>
              <a:t>में, हमारा मानना है कि बाइबल पढ़ने से हम सभी के जीवन में जबरदस्त लाभ होता है।</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आपने किस योजना का उपयोग किया?  </a:t>
            </a:r>
            <a:r>
              <a:rPr lang="en-US" sz="1200" dirty="0">
                <a:solidFill>
                  <a:schemeClr val="tx1"/>
                </a:solidFill>
              </a:rPr>
              <a:t>WBP </a:t>
            </a:r>
            <a:r>
              <a:rPr lang="hi-IN" sz="1200" dirty="0">
                <a:solidFill>
                  <a:schemeClr val="tx1"/>
                </a:solidFill>
              </a:rPr>
              <a:t>में चुनने के लिए एक विशाल विविधता है।</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i-IN" sz="1200" dirty="0">
                <a:solidFill>
                  <a:schemeClr val="tx1"/>
                </a:solidFill>
              </a:rPr>
              <a:t>पर एक मुफ़्त योजना आज़माएँ</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i-IN" sz="1200" dirty="0">
                <a:solidFill>
                  <a:schemeClr val="tx1"/>
                </a:solidFill>
              </a:rPr>
              <a:t>कुछ विविधता जोड़ने के लिए क्रोनोलॉजिकल, </a:t>
            </a:r>
            <a:r>
              <a:rPr lang="en-US" sz="1200" dirty="0">
                <a:solidFill>
                  <a:schemeClr val="tx1"/>
                </a:solidFill>
              </a:rPr>
              <a:t>M'Cheyne, </a:t>
            </a:r>
            <a:r>
              <a:rPr lang="hi-IN" sz="1200" dirty="0">
                <a:solidFill>
                  <a:schemeClr val="tx1"/>
                </a:solidFill>
              </a:rPr>
              <a:t>आदि जैसे कई विषयों के साथ मुफ़्त योजनाएं प्रदान करता है</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यह बहुत उबाऊ है?</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100" dirty="0">
                <a:solidFill>
                  <a:schemeClr val="tx1"/>
                </a:solidFill>
              </a:rPr>
              <a:t>यदि आपने बाइबल पढ़ने की कोशिश की है और असफल रहे हैं, तो </a:t>
            </a:r>
            <a:r>
              <a:rPr lang="en-US" sz="1100" dirty="0">
                <a:solidFill>
                  <a:schemeClr val="tx1"/>
                </a:solidFill>
              </a:rPr>
              <a:t>https://worldbibleplans.com/languages/hindi/index.html </a:t>
            </a:r>
            <a:r>
              <a:rPr lang="hi-IN" sz="1100" dirty="0">
                <a:solidFill>
                  <a:schemeClr val="tx1"/>
                </a:solidFill>
              </a:rPr>
              <a:t>पर हमसे मिलें और एक मुफ़्त कस्टम बाइबल पढ़ने की योजना तैयार करें।  विभिन्न भाषाओं, अनुवादों, समय प्रतिबद्धताओं, थीम और ईबुक प्रारूपों में से चयन करें।  यह इतना आसान है।  एक योजना तैयार करें, </a:t>
            </a:r>
            <a:r>
              <a:rPr lang="en-US" sz="1100" dirty="0">
                <a:solidFill>
                  <a:schemeClr val="tx1"/>
                </a:solidFill>
              </a:rPr>
              <a:t>WBP </a:t>
            </a:r>
            <a:r>
              <a:rPr lang="hi-IN" sz="1100" dirty="0">
                <a:solidFill>
                  <a:schemeClr val="tx1"/>
                </a:solidFill>
              </a:rPr>
              <a:t>इसे बनाता है, और 1 दिन से भी कम समय में आपको शास्त्रों के साथ या उसके बिना अपनी कस्टम मुफ्त तैयार की गई बाइबिल रीडिंग योजना डाउनलोड करने के लिए एक लिंक मिलता है।  क्या हमने उल्लेख किया कि सब कुछ मुफ़्त है!</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नहीं</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हाँ</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i-IN" sz="1200" dirty="0">
                <a:solidFill>
                  <a:schemeClr val="tx1"/>
                </a:solidFill>
              </a:rPr>
              <a:t>शास्त्रों सहित योजनाएं बहुत महंगी हैं?</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72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i-IN" dirty="0"/>
              <a:t>विषय-वस्तु</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hi-IN" sz="2400" dirty="0"/>
              <a:t>विषय-वस्तु शास्त्रों को पढ़ने के विभिन्न तरीके प्रदान करते हैं</a:t>
            </a:r>
            <a:endParaRPr lang="en-US" sz="2400" dirty="0"/>
          </a:p>
          <a:p>
            <a:pPr lvl="1"/>
            <a:r>
              <a:rPr lang="hi-IN" sz="2200" dirty="0"/>
              <a:t>कुछ थीम पढ़ने का क्रम प्रदान करती हैं</a:t>
            </a:r>
            <a:endParaRPr lang="en-US" sz="2200" dirty="0"/>
          </a:p>
          <a:p>
            <a:pPr lvl="2"/>
            <a:r>
              <a:rPr lang="hi-IN" sz="2000" dirty="0"/>
              <a:t>उदाहरण:</a:t>
            </a:r>
            <a:endParaRPr lang="en-US" sz="2000" dirty="0"/>
          </a:p>
          <a:p>
            <a:pPr lvl="3"/>
            <a:r>
              <a:rPr lang="hi-IN" sz="1800" dirty="0"/>
              <a:t>सीधा (रहस्योद्घाटन की उत्पत्ति)</a:t>
            </a:r>
            <a:endParaRPr lang="en-US" sz="1800" dirty="0"/>
          </a:p>
          <a:p>
            <a:pPr lvl="3"/>
            <a:r>
              <a:rPr lang="hi-IN" sz="1800" dirty="0"/>
              <a:t>कालानुक्रमिक क्रम</a:t>
            </a:r>
            <a:endParaRPr lang="en-US" sz="1600" dirty="0"/>
          </a:p>
          <a:p>
            <a:pPr lvl="1"/>
            <a:r>
              <a:rPr lang="hi-IN" sz="2200" dirty="0"/>
              <a:t>अन्य विषय आपको एक विलक्षण विचार पर ध्यान केंद्रित करते हैं या शास्त्रों को कुछ सार्थक तरीके से प्रस्तुत करते हैं</a:t>
            </a:r>
            <a:endParaRPr lang="en-US" sz="2200" dirty="0"/>
          </a:p>
          <a:p>
            <a:pPr lvl="2"/>
            <a:r>
              <a:rPr lang="hi-IN" sz="2000" dirty="0"/>
              <a:t>उदाहरण:</a:t>
            </a:r>
            <a:endParaRPr lang="en-US" sz="2200" dirty="0"/>
          </a:p>
          <a:p>
            <a:pPr lvl="3"/>
            <a:r>
              <a:rPr lang="hi-IN" sz="1800" dirty="0"/>
              <a:t>शैली आधारित</a:t>
            </a:r>
            <a:endParaRPr lang="en-US" sz="1800" dirty="0"/>
          </a:p>
          <a:p>
            <a:pPr lvl="3"/>
            <a:r>
              <a:rPr lang="hi-IN" sz="1800" dirty="0"/>
              <a:t>एम'चेने</a:t>
            </a:r>
            <a:endParaRPr lang="en-US" sz="1800" dirty="0"/>
          </a:p>
          <a:p>
            <a:pPr lvl="1"/>
            <a:r>
              <a:rPr lang="hi-IN" sz="2200" dirty="0"/>
              <a:t>कुछ विषयों पर आपने एक पुस्तक या पुस्तकों के चयन पर ध्यान केंद्रित किया है</a:t>
            </a:r>
            <a:endParaRPr lang="en-US" sz="2200" dirty="0"/>
          </a:p>
          <a:p>
            <a:pPr lvl="2"/>
            <a:r>
              <a:rPr lang="hi-IN" sz="2000" dirty="0"/>
              <a:t>उदाहरण:</a:t>
            </a:r>
            <a:endParaRPr lang="en-US" sz="2000" dirty="0"/>
          </a:p>
          <a:p>
            <a:pPr lvl="3"/>
            <a:r>
              <a:rPr lang="hi-IN" sz="1800" dirty="0"/>
              <a:t>1 पुस्तक गहरा गोता</a:t>
            </a:r>
            <a:endParaRPr lang="en-US" sz="1800" dirty="0"/>
          </a:p>
          <a:p>
            <a:pPr lvl="3"/>
            <a:r>
              <a:rPr lang="hi-IN" sz="1800" dirty="0"/>
              <a:t>प्रेरित और पॉल</a:t>
            </a:r>
            <a:endParaRPr lang="en-US" sz="1800" dirty="0"/>
          </a:p>
          <a:p>
            <a:pPr lvl="2"/>
            <a:endParaRPr lang="en-US" sz="2000" dirty="0"/>
          </a:p>
          <a:p>
            <a:pPr marL="0" indent="0">
              <a:buNone/>
            </a:pPr>
            <a:r>
              <a:rPr lang="hi-IN" sz="2400" dirty="0"/>
              <a:t>सभी विषयों को मेनू के माध्यम से एक्सेस किए गए रीडिंग प्लान पेज पर विस्तार से समझाया गया है</a:t>
            </a:r>
            <a:endParaRPr lang="en-US" sz="2400" dirty="0"/>
          </a:p>
          <a:p>
            <a:pPr marL="0" indent="0">
              <a:buNone/>
            </a:pPr>
            <a:endParaRPr lang="en-US" sz="2400" dirty="0"/>
          </a:p>
          <a:p>
            <a:pPr marL="0" indent="0">
              <a:buNone/>
            </a:pPr>
            <a:r>
              <a:rPr lang="hi-IN" sz="2400" dirty="0"/>
              <a:t>उस थीम की खोज करें जो आपके लिए सबसे अच्छा काम करती है</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i-IN" dirty="0"/>
              <a:t>विषय-वस्तु जारी रही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hi-IN" dirty="0"/>
              <a:t>थीम को अवधि के लचीलेपन (पढ़ने के समय की लंबाई) और आवृत्ति (सप्ताह में कितने दिन आप पढ़ते हैं) के आधार पर चार समूहों में विभाजित किया गया है।</a:t>
            </a:r>
            <a:endParaRPr lang="en-US" dirty="0"/>
          </a:p>
          <a:p>
            <a:pPr lvl="1"/>
            <a:r>
              <a:rPr lang="hi-IN" dirty="0"/>
              <a:t>समूह 1 - इस पहले समूह के लिए, आप समय (30 दिन, 12 महीने, आदि) या 1-6 अध्याय प्रति दिन पढ़ने के दिन की अवधि का चयन कर सकते हैं</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dirty="0"/>
              <a:t>Commentaries are only available with this group of themes and only if you select a chapter duration</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62BFE7A7-E578-4173-8B54-4D666BAEEE63}"/>
              </a:ext>
            </a:extLst>
          </p:cNvPr>
          <p:cNvPicPr>
            <a:picLocks noChangeAspect="1"/>
          </p:cNvPicPr>
          <p:nvPr/>
        </p:nvPicPr>
        <p:blipFill rotWithShape="1">
          <a:blip r:embed="rId2"/>
          <a:srcRect t="7196" r="31669" b="16296"/>
          <a:stretch/>
        </p:blipFill>
        <p:spPr>
          <a:xfrm>
            <a:off x="2286001" y="2486038"/>
            <a:ext cx="3979320" cy="3668577"/>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i-IN" dirty="0"/>
              <a:t>विषय-वस्तु जारी रही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hi-IN" dirty="0"/>
              <a:t>समूह 2 - दूसरे समूह के लिए, केवल समय (30 दिन, 12 महीने, आदि) अवधि की अनुमति है</a:t>
            </a:r>
            <a:r>
              <a:rPr lang="en-US" dirty="0"/>
              <a:t>.</a:t>
            </a:r>
          </a:p>
          <a:p>
            <a:pPr lvl="1"/>
            <a:r>
              <a:rPr lang="hi-IN" dirty="0"/>
              <a:t>अध्याय की अवधि धूसर और अचयनित हो जाएगी।</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8268510"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b="1" dirty="0"/>
              <a:t>इस समूह के साथ टिप्पणियाँ उपलब्ध नहीं हैं</a:t>
            </a:r>
            <a:endParaRPr lang="en-US" sz="2000" dirty="0"/>
          </a:p>
          <a:p>
            <a:pPr lvl="1"/>
            <a:endParaRPr lang="en-US" dirty="0"/>
          </a:p>
        </p:txBody>
      </p:sp>
      <p:pic>
        <p:nvPicPr>
          <p:cNvPr id="8" name="Picture 7">
            <a:extLst>
              <a:ext uri="{FF2B5EF4-FFF2-40B4-BE49-F238E27FC236}">
                <a16:creationId xmlns:a16="http://schemas.microsoft.com/office/drawing/2014/main" id="{55A2AB64-9E8C-406A-B134-034468FD00F2}"/>
              </a:ext>
            </a:extLst>
          </p:cNvPr>
          <p:cNvPicPr>
            <a:picLocks noChangeAspect="1"/>
          </p:cNvPicPr>
          <p:nvPr/>
        </p:nvPicPr>
        <p:blipFill rotWithShape="1">
          <a:blip r:embed="rId2"/>
          <a:srcRect t="9429" r="33955" b="15988"/>
          <a:stretch/>
        </p:blipFill>
        <p:spPr>
          <a:xfrm>
            <a:off x="2155620" y="1986312"/>
            <a:ext cx="4322696" cy="4019334"/>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i-IN" dirty="0"/>
              <a:t>विषय-वस्तु जारी रही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hi-IN" dirty="0"/>
              <a:t>समूह 3 - तीसरे समूह के लिए, केवल 1-6 अध्याय अवधि उपलब्ध हैं</a:t>
            </a:r>
            <a:r>
              <a:rPr lang="en-US" dirty="0"/>
              <a:t>.</a:t>
            </a:r>
          </a:p>
          <a:p>
            <a:pPr lvl="1"/>
            <a:r>
              <a:rPr lang="hi-IN" dirty="0"/>
              <a:t>समय अवधि धूसर हो जाएगी और अचयनित हो जाएगी</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827823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b="1" dirty="0"/>
              <a:t>इस समूह के साथ टिप्पणियाँ उपलब्ध नहीं हैं</a:t>
            </a:r>
            <a:endParaRPr lang="en-US" sz="2000" dirty="0"/>
          </a:p>
          <a:p>
            <a:pPr lvl="1"/>
            <a:endParaRPr lang="en-US" dirty="0"/>
          </a:p>
        </p:txBody>
      </p:sp>
      <p:pic>
        <p:nvPicPr>
          <p:cNvPr id="7" name="Picture 6">
            <a:extLst>
              <a:ext uri="{FF2B5EF4-FFF2-40B4-BE49-F238E27FC236}">
                <a16:creationId xmlns:a16="http://schemas.microsoft.com/office/drawing/2014/main" id="{41120F1C-EBEE-4FA1-B1C3-F85D17A9BE38}"/>
              </a:ext>
            </a:extLst>
          </p:cNvPr>
          <p:cNvPicPr>
            <a:picLocks noChangeAspect="1"/>
          </p:cNvPicPr>
          <p:nvPr/>
        </p:nvPicPr>
        <p:blipFill rotWithShape="1">
          <a:blip r:embed="rId2"/>
          <a:srcRect t="10610" b="67507"/>
          <a:stretch/>
        </p:blipFill>
        <p:spPr>
          <a:xfrm>
            <a:off x="1840523" y="2068213"/>
            <a:ext cx="7659169" cy="138002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i-IN" dirty="0"/>
              <a:t>विषय-वस्तु जारी रही</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hi-IN" dirty="0"/>
              <a:t>समूह 4 - चौथे और अंतिम समूह में पूर्व-स्थापित अवधि और आवृत्तियाँ होती हैं</a:t>
            </a:r>
            <a:r>
              <a:rPr lang="en-US" dirty="0"/>
              <a:t>.</a:t>
            </a:r>
          </a:p>
          <a:p>
            <a:pPr lvl="1"/>
            <a:r>
              <a:rPr lang="hi-IN" dirty="0"/>
              <a:t>इन विषयों में हर दिन की आवृत्ति होती है जब तक कि अन्यथा न कहा जाए</a:t>
            </a:r>
            <a:r>
              <a:rPr lang="en-US" dirty="0"/>
              <a:t>.</a:t>
            </a:r>
          </a:p>
          <a:p>
            <a:pPr lvl="1"/>
            <a:r>
              <a:rPr lang="hi-IN" dirty="0"/>
              <a:t>इन विषयों के लिए, अवधि और आवृत्ति चयन धूसर और अचयनित हो जाएगा</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8648159"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hi-IN" b="1" dirty="0">
                <a:solidFill>
                  <a:prstClr val="black">
                    <a:lumMod val="75000"/>
                    <a:lumOff val="25000"/>
                  </a:prstClr>
                </a:solidFill>
              </a:rPr>
              <a:t>इस समूह के साथ टिप्पणियाँ उपलब्ध नहीं हैं</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dirty="0"/>
              <a:t>यह केवल एक आंशिक सूची है</a:t>
            </a:r>
            <a:endParaRPr lang="en-US" dirty="0"/>
          </a:p>
        </p:txBody>
      </p:sp>
      <p:pic>
        <p:nvPicPr>
          <p:cNvPr id="7" name="Picture 6">
            <a:extLst>
              <a:ext uri="{FF2B5EF4-FFF2-40B4-BE49-F238E27FC236}">
                <a16:creationId xmlns:a16="http://schemas.microsoft.com/office/drawing/2014/main" id="{B3743094-9DA1-4453-8FB8-FEB963894A61}"/>
              </a:ext>
            </a:extLst>
          </p:cNvPr>
          <p:cNvPicPr>
            <a:picLocks noChangeAspect="1"/>
          </p:cNvPicPr>
          <p:nvPr/>
        </p:nvPicPr>
        <p:blipFill rotWithShape="1">
          <a:blip r:embed="rId2"/>
          <a:srcRect t="2877"/>
          <a:stretch/>
        </p:blipFill>
        <p:spPr>
          <a:xfrm>
            <a:off x="2286001" y="2240660"/>
            <a:ext cx="4885876" cy="3907221"/>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hi-IN" sz="2200" dirty="0"/>
              <a:t>यदि आपने 1 पुस्तक डीप डाइव थीम चुनी है, तो एक पुस्तक चुनें। अन्यथा, यह विकल्प लॉक हो जाएगा</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hi-IN" dirty="0"/>
              <a:t>केवल एक पुस्तक का चयन किया जा सकता है</a:t>
            </a:r>
            <a:endParaRPr lang="en-US" dirty="0"/>
          </a:p>
          <a:p>
            <a:r>
              <a:rPr lang="hi-IN" dirty="0"/>
              <a:t>उपलब्ध पुस्तकें आपके संस्करण पर निर्भर हैं</a:t>
            </a:r>
            <a:endParaRPr lang="en-US" dirty="0"/>
          </a:p>
          <a:p>
            <a:pPr lvl="1"/>
            <a:r>
              <a:rPr lang="hi-IN" dirty="0"/>
              <a:t>स्क्रीन इतनी स्मार्ट नहीं है कि प्रत्येक संस्करण में उपलब्ध पुस्तकों को जान सके</a:t>
            </a:r>
            <a:r>
              <a:rPr lang="en-US" dirty="0"/>
              <a:t>.  </a:t>
            </a:r>
          </a:p>
          <a:p>
            <a:pPr lvl="1"/>
            <a:r>
              <a:rPr lang="hi-IN" dirty="0"/>
              <a:t>यह आप पर निर्भर है कि आप एक ऐसी पुस्तक चुनें जो आपके द्वारा चुने गए संस्करण में उपलब्ध हो</a:t>
            </a:r>
            <a:endParaRPr lang="en-US" dirty="0"/>
          </a:p>
          <a:p>
            <a:pPr lvl="2"/>
            <a:r>
              <a:rPr lang="hi-IN" dirty="0"/>
              <a:t>उदाहरण के लिए, यदि आपने कोई ऐसा संस्करण चुना है जो केवल नया नियम है, तो यहाँ उत्पत्ति का चयन न करें</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hi-IN" dirty="0"/>
              <a:t>अपोक्रिफ़ल पुस्तकें सूची में शामिल नहीं हैं। केवल उत्पत्ति से रहस्यमयी</a:t>
            </a:r>
            <a:endParaRPr lang="en-US" dirty="0"/>
          </a:p>
        </p:txBody>
      </p:sp>
      <p:pic>
        <p:nvPicPr>
          <p:cNvPr id="7" name="Picture 6">
            <a:extLst>
              <a:ext uri="{FF2B5EF4-FFF2-40B4-BE49-F238E27FC236}">
                <a16:creationId xmlns:a16="http://schemas.microsoft.com/office/drawing/2014/main" id="{05528899-3EFC-4815-A4FA-6058F8EC054A}"/>
              </a:ext>
            </a:extLst>
          </p:cNvPr>
          <p:cNvPicPr>
            <a:picLocks noChangeAspect="1"/>
          </p:cNvPicPr>
          <p:nvPr/>
        </p:nvPicPr>
        <p:blipFill rotWithShape="1">
          <a:blip r:embed="rId2"/>
          <a:srcRect l="50000" t="21424" r="18378" b="30481"/>
          <a:stretch/>
        </p:blipFill>
        <p:spPr>
          <a:xfrm>
            <a:off x="2589212" y="1084218"/>
            <a:ext cx="4611516" cy="3769884"/>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hi-IN" sz="3200" dirty="0"/>
              <a:t>धर्मग्रंथों को शामिल करें</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hi-IN" dirty="0"/>
              <a:t>यह चयन केवल गैर-कॉपीराइट संस्करणों के लिए उपलब्ध है</a:t>
            </a:r>
            <a:endParaRPr lang="en-US" dirty="0"/>
          </a:p>
          <a:p>
            <a:r>
              <a:rPr lang="hi-IN" dirty="0"/>
              <a:t>इनमें से चुनें</a:t>
            </a:r>
            <a:endParaRPr lang="en-US" dirty="0"/>
          </a:p>
          <a:p>
            <a:pPr lvl="1"/>
            <a:r>
              <a:rPr lang="hi-IN" dirty="0"/>
              <a:t>हाँ। शास्त्र प्रदान करें - अपनी पठन योजना में शास्त्रों को शामिल करें</a:t>
            </a:r>
            <a:endParaRPr lang="en-US" dirty="0"/>
          </a:p>
          <a:p>
            <a:pPr lvl="1"/>
            <a:r>
              <a:rPr lang="hi-IN" dirty="0"/>
              <a:t>नहीं। केवल एक गाइड प्रदान करें - शास्त्रों को शामिल न करें</a:t>
            </a:r>
            <a:endParaRPr lang="en-US" dirty="0"/>
          </a:p>
          <a:p>
            <a:pPr lvl="2"/>
            <a:r>
              <a:rPr lang="hi-IN" dirty="0"/>
              <a:t>इस विकल्प में केवल दैनिक शीर्षक शामिल हैं (पीडीएफ चार्ट प्रारूप में उपलब्ध)</a:t>
            </a:r>
            <a:endParaRPr lang="en-US" dirty="0"/>
          </a:p>
          <a:p>
            <a:pPr lvl="2"/>
            <a:r>
              <a:rPr lang="hi-IN" dirty="0"/>
              <a:t>यह विकल्प उन लोगों के लिए है जो अपनी स्वयं की हार्ड कॉपी बाइबिल या वर्तमान कॉपीराइट के तहत बाइबिल संस्करणों के लिए उपयोग करना चाहते हैं</a:t>
            </a:r>
            <a:endParaRPr lang="en-US" dirty="0"/>
          </a:p>
        </p:txBody>
      </p:sp>
      <p:pic>
        <p:nvPicPr>
          <p:cNvPr id="6" name="Picture 5">
            <a:extLst>
              <a:ext uri="{FF2B5EF4-FFF2-40B4-BE49-F238E27FC236}">
                <a16:creationId xmlns:a16="http://schemas.microsoft.com/office/drawing/2014/main" id="{F8BEABF4-AB71-4157-AE5E-3DB8121A3911}"/>
              </a:ext>
            </a:extLst>
          </p:cNvPr>
          <p:cNvPicPr>
            <a:picLocks noChangeAspect="1"/>
          </p:cNvPicPr>
          <p:nvPr/>
        </p:nvPicPr>
        <p:blipFill rotWithShape="1">
          <a:blip r:embed="rId2"/>
          <a:srcRect l="16915" t="31964" r="61303" b="50000"/>
          <a:stretch/>
        </p:blipFill>
        <p:spPr>
          <a:xfrm>
            <a:off x="2589212" y="844061"/>
            <a:ext cx="4988482" cy="2220151"/>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hi-IN" sz="2000" dirty="0"/>
              <a:t>वैकल्पिक रूप से क्रॉस संदर्भ शामिल करने के लिए चयन करें</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hi-IN" altLang="en-US" dirty="0">
                <a:solidFill>
                  <a:srgbClr val="676768"/>
                </a:solidFill>
                <a:latin typeface="Poppins" panose="00000500000000000000" pitchFamily="2" charset="0"/>
                <a:cs typeface="Poppins" panose="00000500000000000000" pitchFamily="2" charset="0"/>
              </a:rPr>
              <a:t>संक्षिप्ताक्षरों और धर्मग्रंथों के क्रॉस संदर्भों के बीच चयन करें</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hi-IN" altLang="en-US" dirty="0">
                <a:solidFill>
                  <a:srgbClr val="676768"/>
                </a:solidFill>
                <a:latin typeface="Poppins" panose="00000500000000000000" pitchFamily="2" charset="0"/>
                <a:cs typeface="Poppins" panose="00000500000000000000" pitchFamily="2" charset="0"/>
              </a:rPr>
              <a:t>पूर्ण पद्य पाठ के लिए, </a:t>
            </a:r>
            <a:r>
              <a:rPr lang="en-US" altLang="en-US" dirty="0">
                <a:solidFill>
                  <a:srgbClr val="676768"/>
                </a:solidFill>
                <a:latin typeface="Poppins" panose="00000500000000000000" pitchFamily="2" charset="0"/>
                <a:cs typeface="Poppins" panose="00000500000000000000" pitchFamily="2" charset="0"/>
              </a:rPr>
              <a:t>WBP </a:t>
            </a:r>
            <a:r>
              <a:rPr lang="hi-IN" altLang="en-US" dirty="0">
                <a:solidFill>
                  <a:srgbClr val="676768"/>
                </a:solidFill>
                <a:latin typeface="Poppins" panose="00000500000000000000" pitchFamily="2" charset="0"/>
                <a:cs typeface="Poppins" panose="00000500000000000000" pitchFamily="2" charset="0"/>
              </a:rPr>
              <a:t>पुराने नियम की आयतों के लिए नए नियम के संदर्भ प्रदान करता है और इसके विपरीत।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hi-IN" altLang="en-US" dirty="0">
                <a:solidFill>
                  <a:srgbClr val="676768"/>
                </a:solidFill>
                <a:latin typeface="Poppins" panose="00000500000000000000" pitchFamily="2" charset="0"/>
                <a:cs typeface="Poppins" panose="00000500000000000000" pitchFamily="2" charset="0"/>
              </a:rPr>
              <a:t>संक्षिप्ताक्षरों के लिए, </a:t>
            </a:r>
            <a:r>
              <a:rPr lang="en-US" altLang="en-US" dirty="0">
                <a:solidFill>
                  <a:srgbClr val="676768"/>
                </a:solidFill>
                <a:latin typeface="Poppins" panose="00000500000000000000" pitchFamily="2" charset="0"/>
                <a:cs typeface="Poppins" panose="00000500000000000000" pitchFamily="2" charset="0"/>
              </a:rPr>
              <a:t>WBP </a:t>
            </a:r>
            <a:r>
              <a:rPr lang="hi-IN" altLang="en-US" dirty="0">
                <a:solidFill>
                  <a:srgbClr val="676768"/>
                </a:solidFill>
                <a:latin typeface="Poppins" panose="00000500000000000000" pitchFamily="2" charset="0"/>
                <a:cs typeface="Poppins" panose="00000500000000000000" pitchFamily="2" charset="0"/>
              </a:rPr>
              <a:t>पुराने नियम के छंदों के लिए सभी क्रॉस-रेफरेंस या नए नियम के संदर्भ प्रदान करता है और इसके विपरीत।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i-IN" altLang="en-US" dirty="0">
                <a:solidFill>
                  <a:srgbClr val="676768"/>
                </a:solidFill>
                <a:latin typeface="Poppins" panose="00000500000000000000" pitchFamily="2" charset="0"/>
                <a:cs typeface="Poppins" panose="00000500000000000000" pitchFamily="2" charset="0"/>
              </a:rPr>
              <a:t>कॉपीराइट किए गए संस्करणों के लिए क्रॉस संदर्भ उपलब्ध नहीं हैं.</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i-IN" altLang="en-US" dirty="0">
                <a:solidFill>
                  <a:srgbClr val="676768"/>
                </a:solidFill>
                <a:latin typeface="Poppins" panose="00000500000000000000" pitchFamily="2" charset="0"/>
                <a:cs typeface="Poppins" panose="00000500000000000000" pitchFamily="2" charset="0"/>
              </a:rPr>
              <a:t>धर्मशास्त्रों को शामिल करें हाँ होना चाहिए।</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i-IN" altLang="en-US" dirty="0">
                <a:solidFill>
                  <a:srgbClr val="676768"/>
                </a:solidFill>
                <a:latin typeface="Poppins" panose="00000500000000000000" pitchFamily="2" charset="0"/>
                <a:cs typeface="Poppins" panose="00000500000000000000" pitchFamily="2" charset="0"/>
              </a:rPr>
              <a:t>यदि आप क्रॉस रेफरेंस चुनते हैं, तो पैराग्राफ/पद्य चयन लॉक हो जाएगा</a:t>
            </a:r>
            <a:endParaRPr lang="en-US" altLang="en-US" dirty="0">
              <a:solidFill>
                <a:srgbClr val="676768"/>
              </a:solidFill>
              <a:latin typeface="Poppins" panose="00000500000000000000" pitchFamily="2" charset="0"/>
              <a:cs typeface="Poppins" panose="00000500000000000000" pitchFamily="2" charset="0"/>
            </a:endParaRPr>
          </a:p>
          <a:p>
            <a:pPr lvl="1"/>
            <a:r>
              <a:rPr lang="hi-IN" altLang="en-US" dirty="0">
                <a:solidFill>
                  <a:srgbClr val="676768"/>
                </a:solidFill>
                <a:latin typeface="Poppins" panose="00000500000000000000" pitchFamily="2" charset="0"/>
                <a:cs typeface="Poppins" panose="00000500000000000000" pitchFamily="2" charset="0"/>
              </a:rPr>
              <a:t>केवल पद्य प्रारूप के साथ काम करता है।</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en-US" sz="1100" dirty="0"/>
              <a:t>Google AI - </a:t>
            </a:r>
            <a:r>
              <a:rPr lang="hi-IN" sz="1100" dirty="0"/>
              <a:t>बाइबल क्रॉस-रेफरेंस एक ऐसा नोट है जो पाठक को बाइबल में किसी अन्य श्लोक या अंश से संबंधित विषय, शब्द या विचार के साथ निर्देशित करता है, जो शास्त्र के विभिन्न हिस्सों को जोड़ने और समझ को बढ़ाने में मदद करता है। ये संदर्भ संबंधित अवधारणाओं, भविष्यवाणियों और घटनाओं को जोड़ते हैं, जिससे एक अंश दूसरे पर प्रकाश डाल सकता है।</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dirty="0"/>
              <a:t>उदाहरण के लिए निम्नलिखित पृष्ठ देखें</a:t>
            </a:r>
            <a:endParaRPr lang="en-US" dirty="0"/>
          </a:p>
        </p:txBody>
      </p:sp>
      <p:pic>
        <p:nvPicPr>
          <p:cNvPr id="6" name="Picture 5">
            <a:extLst>
              <a:ext uri="{FF2B5EF4-FFF2-40B4-BE49-F238E27FC236}">
                <a16:creationId xmlns:a16="http://schemas.microsoft.com/office/drawing/2014/main" id="{6537B16C-49C1-4AC9-A086-BDD1EC2FCEE5}"/>
              </a:ext>
            </a:extLst>
          </p:cNvPr>
          <p:cNvPicPr>
            <a:picLocks noChangeAspect="1"/>
          </p:cNvPicPr>
          <p:nvPr/>
        </p:nvPicPr>
        <p:blipFill rotWithShape="1">
          <a:blip r:embed="rId2"/>
          <a:srcRect l="39415" t="31370" r="40558" b="24795"/>
          <a:stretch/>
        </p:blipFill>
        <p:spPr>
          <a:xfrm>
            <a:off x="2140085" y="638683"/>
            <a:ext cx="2441642" cy="2872604"/>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hi-IN" sz="2000" dirty="0"/>
              <a:t>क्रॉस रेफरेंस शामिल करें - संक्षिप्त नाम उदाहरण</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1200" dirty="0"/>
              <a:t>उदाहरण 2 - केवल विपरीत नियम के लिए संक्षिप्त नाम। इस उदाहरण में, केवल पुराने नियम के संदर्भ हैं</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1200" dirty="0"/>
              <a:t>उदाहरण 1 - सभी संक्षिप्ताक्षर। इस उदाहरण में, पुराने नियम और नए नियम के संदर्भ हैं</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hi-IN" sz="2000" dirty="0"/>
              <a:t>क्रॉस रेफरेंस शामिल करें - पूर्ण पाठ उदाहरण</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1200" dirty="0"/>
              <a:t>उदाहरण 4 - पूर्ण पद्य क्रॉस संदर्भ। इस उदाहरण में, पद्य प्रारूप में केवल पुराने नियम के संदर्भ हैं</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1200" dirty="0"/>
              <a:t>उदाहरण 3 - पूर्ण पद्य क्रॉस संदर्भ। इस उदाहरण में, पैराग्राफ प्रारूप में केवल पुराने नियम के संदर्भ हैं</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hi-IN" dirty="0"/>
              <a:t>विश्व बाइबल योजनाओं में आपका स्वागत है</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hi-IN" dirty="0"/>
              <a:t>अपनी कस्टम बाइबिल पढ़ने की योजना तैयार करने के लिए, स्लाइड प्रारूप में, चरण दर चरण निर्देशों का पालन करना आसान है।</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2C0F48-CABC-4D53-A1D9-463F98D28251}"/>
              </a:ext>
            </a:extLst>
          </p:cNvPr>
          <p:cNvPicPr>
            <a:picLocks noChangeAspect="1"/>
          </p:cNvPicPr>
          <p:nvPr/>
        </p:nvPicPr>
        <p:blipFill rotWithShape="1">
          <a:blip r:embed="rId2"/>
          <a:srcRect l="61436" t="22761" r="18617" b="6284"/>
          <a:stretch/>
        </p:blipFill>
        <p:spPr>
          <a:xfrm>
            <a:off x="8229600" y="792480"/>
            <a:ext cx="2918298" cy="5579786"/>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hi-IN" sz="3200" dirty="0"/>
              <a:t>पढ़ने की अवधि</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hi-IN" dirty="0"/>
              <a:t>समय और अध्याय अवधि के बीच चयन करें</a:t>
            </a:r>
            <a:endParaRPr lang="en-US" dirty="0"/>
          </a:p>
          <a:p>
            <a:pPr lvl="1"/>
            <a:r>
              <a:rPr lang="hi-IN" dirty="0"/>
              <a:t>कम से कम 30 दिनों या 3 साल तक चुनें।</a:t>
            </a:r>
            <a:endParaRPr lang="en-US" dirty="0"/>
          </a:p>
          <a:p>
            <a:pPr lvl="1"/>
            <a:r>
              <a:rPr lang="hi-IN" dirty="0"/>
              <a:t>या प्रति दिन 1-6 अध्यायों में से चुनें</a:t>
            </a:r>
            <a:endParaRPr lang="en-US" dirty="0"/>
          </a:p>
          <a:p>
            <a:pPr lvl="2"/>
            <a:r>
              <a:rPr lang="hi-IN" dirty="0"/>
              <a:t>अध्यायों की अवधि आपके द्वारा चुने गए अनुवाद पर निर्भर करती है। औसत 1189 पुस्तक बाइबिल में 66 अध्याय हैं</a:t>
            </a:r>
            <a:endParaRPr lang="en-US" dirty="0"/>
          </a:p>
          <a:p>
            <a:pPr lvl="3"/>
            <a:r>
              <a:rPr lang="hi-IN" dirty="0"/>
              <a:t>1 अध्याय प्रति दिन = 1189 दिन = 3.27 वर्ष (3 वर्ष, 3 महीने)</a:t>
            </a:r>
            <a:endParaRPr lang="en-US" dirty="0"/>
          </a:p>
          <a:p>
            <a:pPr lvl="3"/>
            <a:r>
              <a:rPr lang="hi-IN" dirty="0"/>
              <a:t>2 अध्याय प्रति दिन = 595 दिन = 1.63 वर्ष (1 वर्ष, 7 1/2 महीने)</a:t>
            </a:r>
            <a:endParaRPr lang="en-US" dirty="0"/>
          </a:p>
          <a:p>
            <a:pPr lvl="3"/>
            <a:r>
              <a:rPr lang="hi-IN" dirty="0"/>
              <a:t>3 अध्याय प्रति दिन = 396 दिन = 1.1 वर्ष (1 वर्ष, 1 महीना)</a:t>
            </a:r>
            <a:endParaRPr lang="en-US" dirty="0"/>
          </a:p>
          <a:p>
            <a:pPr lvl="3"/>
            <a:r>
              <a:rPr lang="hi-IN" dirty="0"/>
              <a:t>4 अध्याय प्रति दिन = 297 दिन = 0.81 वर्ष (10 महीने)</a:t>
            </a:r>
            <a:endParaRPr lang="en-US" dirty="0"/>
          </a:p>
          <a:p>
            <a:pPr lvl="3"/>
            <a:r>
              <a:rPr lang="hi-IN" dirty="0"/>
              <a:t>प्रति दिन 5 अध्याय = 237 दिन = 0.65 वर्ष (8 महीने)</a:t>
            </a:r>
            <a:endParaRPr lang="en-US" dirty="0"/>
          </a:p>
          <a:p>
            <a:pPr lvl="3"/>
            <a:r>
              <a:rPr lang="hi-IN" dirty="0"/>
              <a:t>6 अध्याय प्रति दिन = 198 दिन = 0.54 वर्ष (6 1/2 महीने)</a:t>
            </a:r>
            <a:r>
              <a:rPr lang="en-US" dirty="0"/>
              <a:t> </a:t>
            </a:r>
          </a:p>
          <a:p>
            <a:pPr lvl="1"/>
            <a:r>
              <a:rPr lang="hi-IN" dirty="0"/>
              <a:t>या यदि आप अपनी स्वयं की प्रारंभ और समाप्ति तिथि का चयन करना चाहते हैं तो कस्टम चुनें</a:t>
            </a:r>
            <a:endParaRPr lang="en-US" dirty="0"/>
          </a:p>
          <a:p>
            <a:pPr lvl="1"/>
            <a:endParaRPr lang="en-US" b="1" dirty="0"/>
          </a:p>
          <a:p>
            <a:pPr lvl="1"/>
            <a:r>
              <a:rPr lang="hi-IN" b="1" dirty="0"/>
              <a:t>टिप्पणियाँ केवल अध्याय अवधि के साथ उपलब्ध हैं</a:t>
            </a:r>
            <a:endParaRPr lang="en-US" b="1" dirty="0"/>
          </a:p>
          <a:p>
            <a:pPr lvl="1"/>
            <a:r>
              <a:rPr lang="hi-IN" b="1" dirty="0"/>
              <a:t>संभावित अवधि चयन आपके द्वारा चुनी गई थीम पर निर्भर करते हैं</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23762" y="4220308"/>
            <a:ext cx="998207" cy="66297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hi-IN" dirty="0"/>
              <a:t>पढ़ने की आवृत्ति का चयन करें</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hi-IN" dirty="0"/>
              <a:t>में से चुनें:</a:t>
            </a:r>
            <a:endParaRPr lang="en-US" dirty="0"/>
          </a:p>
          <a:p>
            <a:pPr lvl="1"/>
            <a:r>
              <a:rPr lang="hi-IN" dirty="0"/>
              <a:t>हर दिन</a:t>
            </a:r>
            <a:endParaRPr lang="en-US" dirty="0"/>
          </a:p>
          <a:p>
            <a:pPr lvl="1"/>
            <a:r>
              <a:rPr lang="hi-IN" dirty="0"/>
              <a:t>हर दूसरे दिन</a:t>
            </a:r>
            <a:endParaRPr lang="en-US" dirty="0"/>
          </a:p>
          <a:p>
            <a:pPr lvl="1"/>
            <a:r>
              <a:rPr lang="hi-IN" dirty="0"/>
              <a:t>प्रति सप्ताह 1-6 दिन</a:t>
            </a:r>
            <a:endParaRPr lang="en-US" dirty="0"/>
          </a:p>
          <a:p>
            <a:pPr lvl="2"/>
            <a:r>
              <a:rPr lang="hi-IN" dirty="0"/>
              <a:t>ये लगातार दिन होंगे</a:t>
            </a:r>
            <a:endParaRPr lang="en-US" dirty="0"/>
          </a:p>
          <a:p>
            <a:pPr lvl="3"/>
            <a:r>
              <a:rPr lang="hi-IN" dirty="0"/>
              <a:t>यदि आप प्रति सप्ताह 3 दिन चुनते हैं, तो आप सीधे तीन दिनों तक पढ़ेंगे और 4 दिन की छुट्टी लेंगे</a:t>
            </a:r>
            <a:endParaRPr lang="en-US" dirty="0"/>
          </a:p>
        </p:txBody>
      </p:sp>
      <p:pic>
        <p:nvPicPr>
          <p:cNvPr id="6" name="Picture 5">
            <a:extLst>
              <a:ext uri="{FF2B5EF4-FFF2-40B4-BE49-F238E27FC236}">
                <a16:creationId xmlns:a16="http://schemas.microsoft.com/office/drawing/2014/main" id="{1140167B-46F5-4729-AAF3-326D4E2D6640}"/>
              </a:ext>
            </a:extLst>
          </p:cNvPr>
          <p:cNvPicPr>
            <a:picLocks noChangeAspect="1"/>
          </p:cNvPicPr>
          <p:nvPr/>
        </p:nvPicPr>
        <p:blipFill rotWithShape="1">
          <a:blip r:embed="rId2"/>
          <a:srcRect l="17633" t="31816" r="51649" b="29738"/>
          <a:stretch/>
        </p:blipFill>
        <p:spPr>
          <a:xfrm>
            <a:off x="2723744" y="1001949"/>
            <a:ext cx="4511531" cy="3035030"/>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hi-IN" dirty="0"/>
              <a:t>प्रति दिन रीडिंग का चयन करें</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hi-IN" dirty="0"/>
              <a:t>में से चुनें:</a:t>
            </a:r>
            <a:endParaRPr lang="en-US" dirty="0"/>
          </a:p>
          <a:p>
            <a:pPr lvl="1"/>
            <a:r>
              <a:rPr lang="hi-IN" dirty="0"/>
              <a:t>प्रति दिन एक बार (पूर्वाह्न या अपराह्न)</a:t>
            </a:r>
            <a:endParaRPr lang="en-US" dirty="0"/>
          </a:p>
          <a:p>
            <a:pPr lvl="1"/>
            <a:r>
              <a:rPr lang="hi-IN" dirty="0"/>
              <a:t>प्रति दिन दो बार (सुबह और अपराह्न)</a:t>
            </a:r>
            <a:endParaRPr lang="en-US" dirty="0"/>
          </a:p>
          <a:p>
            <a:pPr lvl="2"/>
            <a:r>
              <a:rPr lang="hi-IN" dirty="0"/>
              <a:t>दैनिक रीडिंग पूर्वाह्न और पीएम के बीच समान रूप से विभाजित होगी</a:t>
            </a:r>
            <a:endParaRPr lang="en-US" dirty="0"/>
          </a:p>
          <a:p>
            <a:pPr lvl="2"/>
            <a:endParaRPr lang="en-US" dirty="0"/>
          </a:p>
        </p:txBody>
      </p:sp>
      <p:pic>
        <p:nvPicPr>
          <p:cNvPr id="5" name="Picture 4">
            <a:extLst>
              <a:ext uri="{FF2B5EF4-FFF2-40B4-BE49-F238E27FC236}">
                <a16:creationId xmlns:a16="http://schemas.microsoft.com/office/drawing/2014/main" id="{45146E78-D7B9-4416-B589-22095236D6FA}"/>
              </a:ext>
            </a:extLst>
          </p:cNvPr>
          <p:cNvPicPr>
            <a:picLocks noChangeAspect="1"/>
          </p:cNvPicPr>
          <p:nvPr/>
        </p:nvPicPr>
        <p:blipFill rotWithShape="1">
          <a:blip r:embed="rId2"/>
          <a:srcRect l="50000" t="32410" r="18218" b="48145"/>
          <a:stretch/>
        </p:blipFill>
        <p:spPr>
          <a:xfrm>
            <a:off x="2589212" y="1361872"/>
            <a:ext cx="7483488" cy="2461098"/>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hi-IN" sz="3000" dirty="0"/>
              <a:t>पैराग्राफ या पद्य प्रारूप का चयन करें</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hi-IN" dirty="0"/>
              <a:t>पैराग्राफ उदाहरण</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पद्य उदाहरण</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dirty="0"/>
              <a:t>यदि आप क्रॉस रेफरेंस चुनते हैं, तो पद्य प्रारूप स्वचालित रूप से चुना जाएगा</a:t>
            </a:r>
            <a:endParaRPr lang="en-US" dirty="0"/>
          </a:p>
        </p:txBody>
      </p:sp>
      <p:pic>
        <p:nvPicPr>
          <p:cNvPr id="5" name="Picture 4">
            <a:extLst>
              <a:ext uri="{FF2B5EF4-FFF2-40B4-BE49-F238E27FC236}">
                <a16:creationId xmlns:a16="http://schemas.microsoft.com/office/drawing/2014/main" id="{7390EDC4-40C0-44D6-A9BE-545CED4C63AA}"/>
              </a:ext>
            </a:extLst>
          </p:cNvPr>
          <p:cNvPicPr>
            <a:picLocks noChangeAspect="1"/>
          </p:cNvPicPr>
          <p:nvPr/>
        </p:nvPicPr>
        <p:blipFill rotWithShape="1">
          <a:blip r:embed="rId4"/>
          <a:srcRect l="17075" t="22464" r="50691" b="58387"/>
          <a:stretch/>
        </p:blipFill>
        <p:spPr>
          <a:xfrm>
            <a:off x="2653695" y="827211"/>
            <a:ext cx="6091853" cy="1945172"/>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hi-IN" sz="2400" dirty="0"/>
              <a:t>कमेंट्री शामिल करें - अपनी योजना के साथ शामिल होने के लिए अध्याय कमेंट्री द्वारा एक अध्याय का चयन करें।</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hi-IN" sz="1200" dirty="0"/>
              <a:t>अध्याय दर अध्याय टिप्पणियाँ केवल विषयों के पहले समूह के साथ उपलब्ध हैं और केवल तभी जब आप एक अध्याय अवधि का चयन करते हैं</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hi-IN" dirty="0"/>
              <a:t>टिप्पणियों को भाषा के आधार पर वर्णानुक्रम में समूहीकृत किया जाता है</a:t>
            </a:r>
            <a:endParaRPr lang="en-US" dirty="0"/>
          </a:p>
          <a:p>
            <a:r>
              <a:rPr lang="hi-IN" dirty="0"/>
              <a:t>15 भाषाओं में 155 टिप्पणियों में से चुनें</a:t>
            </a:r>
            <a:endParaRPr lang="en-US" dirty="0"/>
          </a:p>
          <a:p>
            <a:pPr lvl="1"/>
            <a:r>
              <a:rPr lang="hi-IN" dirty="0"/>
              <a:t>यह वैकल्पिक है। यदि आप टिप्पणी नहीं चाहते हैं, तो कोई नहीं के रूप में छोड़ दें</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hi-IN" dirty="0"/>
              <a:t>दिन, दिनांक या दोनों के अनुसार चयन करें</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hi-IN" dirty="0"/>
              <a:t>दिन के अनुसार - उदाहरण - दिन 1, दिन 2, आदि।</a:t>
            </a:r>
            <a:endParaRPr lang="en-US" dirty="0"/>
          </a:p>
          <a:p>
            <a:r>
              <a:rPr lang="hi-IN" dirty="0"/>
              <a:t>तिथि के अनुसार - उदाहरण - 1 जनवरी, 2 जनवरी, आदि।</a:t>
            </a:r>
            <a:endParaRPr lang="en-US" dirty="0"/>
          </a:p>
          <a:p>
            <a:r>
              <a:rPr lang="hi-IN" dirty="0"/>
              <a:t>दिन और दिनांक के अनुसार - हेडर दोनों को पहले दिन के साथ दिखाएगा</a:t>
            </a:r>
            <a:endParaRPr lang="en-US" dirty="0"/>
          </a:p>
          <a:p>
            <a:r>
              <a:rPr lang="hi-IN" dirty="0"/>
              <a:t>दिनांक और दिन के अनुसार - हेडर पहले दिनांक के साथ दोनों को दिखाएगा</a:t>
            </a:r>
            <a:endParaRPr lang="en-US" dirty="0"/>
          </a:p>
        </p:txBody>
      </p:sp>
      <p:pic>
        <p:nvPicPr>
          <p:cNvPr id="6" name="Picture 5">
            <a:extLst>
              <a:ext uri="{FF2B5EF4-FFF2-40B4-BE49-F238E27FC236}">
                <a16:creationId xmlns:a16="http://schemas.microsoft.com/office/drawing/2014/main" id="{B2FD53BA-F362-4D49-A82F-AF4022827052}"/>
              </a:ext>
            </a:extLst>
          </p:cNvPr>
          <p:cNvPicPr>
            <a:picLocks noChangeAspect="1"/>
          </p:cNvPicPr>
          <p:nvPr/>
        </p:nvPicPr>
        <p:blipFill rotWithShape="1">
          <a:blip r:embed="rId2"/>
          <a:srcRect l="17234" t="33300" r="61942" b="42207"/>
          <a:stretch/>
        </p:blipFill>
        <p:spPr>
          <a:xfrm>
            <a:off x="2589211" y="1254866"/>
            <a:ext cx="4074235" cy="2575665"/>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hi-IN" sz="2000" dirty="0"/>
              <a:t>पढ़ने की शुरुआत की तारीख चुनने के लिए कैलेंडर पर क्लिक करें. अगर आपने कस्टम अवधि चुनी है, तो पढ़ने की समाप्ति तिथि चुनें</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कोई मान केवल तभी डालें, जब आपने कस्टम अवधि चुनी हो</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2000" dirty="0"/>
              <a:t>पढ़ने की अंतिम तिथि तब तक अचयनित होगी जब तक आप अवधि ड्रॉप डाउन में कस्टम अवधि का चयन नहीं करते</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प्रारंभ दिनांक अनिवार्य है, भले ही आप एक दिन हेडर चुनते हैं</a:t>
            </a:r>
            <a:endParaRPr lang="en-US" dirty="0"/>
          </a:p>
        </p:txBody>
      </p:sp>
      <p:pic>
        <p:nvPicPr>
          <p:cNvPr id="4" name="Picture 3">
            <a:extLst>
              <a:ext uri="{FF2B5EF4-FFF2-40B4-BE49-F238E27FC236}">
                <a16:creationId xmlns:a16="http://schemas.microsoft.com/office/drawing/2014/main" id="{EB39869D-0701-47BA-9A98-0A634FB83C1A}"/>
              </a:ext>
            </a:extLst>
          </p:cNvPr>
          <p:cNvPicPr>
            <a:picLocks noChangeAspect="1"/>
          </p:cNvPicPr>
          <p:nvPr/>
        </p:nvPicPr>
        <p:blipFill rotWithShape="1">
          <a:blip r:embed="rId4"/>
          <a:srcRect l="38697" t="42207" r="18218" b="48343"/>
          <a:stretch/>
        </p:blipFill>
        <p:spPr>
          <a:xfrm>
            <a:off x="1632569" y="1118681"/>
            <a:ext cx="8883333" cy="104723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hi-IN" dirty="0"/>
              <a:t>ई-पुस्तक प्रारूप का चयन करें</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355159"/>
            <a:ext cx="9614266" cy="3333732"/>
          </a:xfrm>
        </p:spPr>
        <p:txBody>
          <a:bodyPr>
            <a:normAutofit fontScale="92500"/>
          </a:bodyPr>
          <a:lstStyle/>
          <a:p>
            <a:r>
              <a:rPr lang="hi-IN" dirty="0"/>
              <a:t>केवल तभी चयन किया जा सकता है जब धर्मशास्त्र शामिल करें हाँ है</a:t>
            </a:r>
            <a:endParaRPr lang="en-US" dirty="0"/>
          </a:p>
          <a:p>
            <a:r>
              <a:rPr lang="hi-IN" dirty="0"/>
              <a:t>आपकी पसंद उस पर निर्भर करती है जो आप ई-रीडर का उपयोग करना चाहते हैं।</a:t>
            </a:r>
            <a:r>
              <a:rPr lang="en-US" dirty="0"/>
              <a:t>  </a:t>
            </a:r>
          </a:p>
          <a:p>
            <a:pPr lvl="1"/>
            <a:r>
              <a:rPr lang="hi-IN" dirty="0"/>
              <a:t>पीडीएफ - वेब ब्राउज़र और अधिकांश अन्य ई-रीडर द्वारा उपयोग किया जाने वाला एक सार्वभौमिक प्रारूप</a:t>
            </a:r>
            <a:endParaRPr lang="en-US" dirty="0"/>
          </a:p>
          <a:p>
            <a:pPr lvl="1"/>
            <a:r>
              <a:rPr lang="en-US" dirty="0"/>
              <a:t>EPUB - </a:t>
            </a:r>
            <a:r>
              <a:rPr lang="hi-IN" dirty="0"/>
              <a:t>इस चयन का उपयोग बार्न्स एंड नोबल नुक्कड़ ऐप, अमेज़ॅन किंडल ऐप और अधिकांश अन्य ई-रीडर ऐप में किया जाता है</a:t>
            </a:r>
            <a:endParaRPr lang="en-US" dirty="0"/>
          </a:p>
          <a:p>
            <a:pPr lvl="2"/>
            <a:r>
              <a:rPr lang="en-US" dirty="0"/>
              <a:t>EPUB </a:t>
            </a:r>
            <a:r>
              <a:rPr lang="hi-IN" dirty="0"/>
              <a:t>ईबुक फ़ाइल आकार में काफी छोटी है</a:t>
            </a:r>
            <a:endParaRPr lang="en-US" dirty="0"/>
          </a:p>
          <a:p>
            <a:pPr marL="0" indent="0">
              <a:buNone/>
            </a:pPr>
            <a:endParaRPr lang="en-US" dirty="0"/>
          </a:p>
          <a:p>
            <a:pPr marL="0" indent="0">
              <a:buNone/>
            </a:pPr>
            <a:r>
              <a:rPr lang="hi-IN" dirty="0"/>
              <a:t>आप इनमें से केवल एक ही चुन सकते हैं। यदि आप अपनी पढ़ने की योजना को किसी अन्य प्रारूप (जैसे </a:t>
            </a:r>
            <a:r>
              <a:rPr lang="en-US" dirty="0"/>
              <a:t>txt, docx, mobi, </a:t>
            </a:r>
            <a:r>
              <a:rPr lang="hi-IN" dirty="0"/>
              <a:t>आदि) में रखना चाहते हैं, तो हमें यहां कोई भी अतिरिक्त अनुरोध दर्ज करें टेक्स्ट बॉक्स में बताएं और हम समायोजित करने का प्रयास करेंगे।</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659204"/>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dirty="0"/>
              <a:t>अगर आप धर्मग्रंथ शामिल करते हैं, तो </a:t>
            </a:r>
            <a:r>
              <a:rPr lang="en-US" dirty="0"/>
              <a:t>PDF </a:t>
            </a:r>
            <a:r>
              <a:rPr lang="hi-IN" dirty="0"/>
              <a:t>और </a:t>
            </a:r>
            <a:r>
              <a:rPr lang="en-US" dirty="0"/>
              <a:t>Epub </a:t>
            </a:r>
            <a:r>
              <a:rPr lang="hi-IN" dirty="0"/>
              <a:t>में से कोई एक चुनें</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659205"/>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i-IN" dirty="0"/>
              <a:t>यदि आपका संस्करण कॉपीराइट है या यदि आपने एक गाइड का चयन किया है, तो यह चयन पीडीएफ चार्ट के साथ डिफ़ॉल्ट रूप से लॉक हो जाएगा</a:t>
            </a:r>
            <a:endParaRPr lang="en-US" dirty="0"/>
          </a:p>
        </p:txBody>
      </p:sp>
      <p:pic>
        <p:nvPicPr>
          <p:cNvPr id="5" name="Picture 4">
            <a:extLst>
              <a:ext uri="{FF2B5EF4-FFF2-40B4-BE49-F238E27FC236}">
                <a16:creationId xmlns:a16="http://schemas.microsoft.com/office/drawing/2014/main" id="{7A2A76DE-9C68-428A-9DF4-E6520B672702}"/>
              </a:ext>
            </a:extLst>
          </p:cNvPr>
          <p:cNvPicPr>
            <a:picLocks noChangeAspect="1"/>
          </p:cNvPicPr>
          <p:nvPr/>
        </p:nvPicPr>
        <p:blipFill rotWithShape="1">
          <a:blip r:embed="rId2"/>
          <a:srcRect l="17633" t="32855" r="50771" b="45013"/>
          <a:stretch/>
        </p:blipFill>
        <p:spPr>
          <a:xfrm>
            <a:off x="2055157" y="1096891"/>
            <a:ext cx="3852153" cy="1450311"/>
          </a:xfrm>
          <a:prstGeom prst="rect">
            <a:avLst/>
          </a:prstGeom>
        </p:spPr>
      </p:pic>
      <p:pic>
        <p:nvPicPr>
          <p:cNvPr id="9" name="Picture 8">
            <a:extLst>
              <a:ext uri="{FF2B5EF4-FFF2-40B4-BE49-F238E27FC236}">
                <a16:creationId xmlns:a16="http://schemas.microsoft.com/office/drawing/2014/main" id="{2349F994-C2E0-4288-96B6-39E7F0F5FF4C}"/>
              </a:ext>
            </a:extLst>
          </p:cNvPr>
          <p:cNvPicPr>
            <a:picLocks noChangeAspect="1"/>
          </p:cNvPicPr>
          <p:nvPr/>
        </p:nvPicPr>
        <p:blipFill rotWithShape="1">
          <a:blip r:embed="rId3"/>
          <a:srcRect l="16915" t="33105" r="51489" b="56275"/>
          <a:stretch/>
        </p:blipFill>
        <p:spPr>
          <a:xfrm>
            <a:off x="5807413" y="1439695"/>
            <a:ext cx="6130141" cy="1107508"/>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662079"/>
          </a:xfrm>
        </p:spPr>
        <p:txBody>
          <a:bodyPr>
            <a:normAutofit/>
          </a:bodyPr>
          <a:lstStyle/>
          <a:p>
            <a:r>
              <a:rPr lang="hi-IN" sz="2800" dirty="0"/>
              <a:t>उन छंदों के लिए वैकल्पिक फ़ॉन्ट जहाँ यीशु बोलते हैं</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hi-IN" dirty="0"/>
              <a:t>पूरी आयत, जहाँ यीशु बोलते हैं, वैकल्पिक रूप से लाल या बोल्ड, इटैलिक फ़ॉन्ट में हो सकती है।</a:t>
            </a:r>
            <a:endParaRPr lang="en-US" dirty="0"/>
          </a:p>
          <a:p>
            <a:pPr lvl="1"/>
            <a:r>
              <a:rPr lang="hi-IN" dirty="0"/>
              <a:t>इस चयन को बायपास करें या डिफ़ॉल्ट फ़ॉन्ट का उपयोग करने के लिए कोई नहीं का चयन करें</a:t>
            </a:r>
            <a:endParaRPr lang="en-US" dirty="0"/>
          </a:p>
          <a:p>
            <a:r>
              <a:rPr lang="hi-IN" dirty="0"/>
              <a:t>यह विकल्प केवल तभी उपलब्ध होता है जब आप धर्मग्रंथों को शामिल करते हैं</a:t>
            </a:r>
            <a:endParaRPr lang="en-US" dirty="0"/>
          </a:p>
          <a:p>
            <a:r>
              <a:rPr lang="hi-IN" dirty="0"/>
              <a:t>क्रॉस संदर्भ पाठ को वैकल्पिक फ़ॉन्ट से बाहर रखा गया है</a:t>
            </a:r>
            <a:endParaRPr lang="en-US" dirty="0"/>
          </a:p>
        </p:txBody>
      </p:sp>
      <p:pic>
        <p:nvPicPr>
          <p:cNvPr id="5" name="Picture 4">
            <a:extLst>
              <a:ext uri="{FF2B5EF4-FFF2-40B4-BE49-F238E27FC236}">
                <a16:creationId xmlns:a16="http://schemas.microsoft.com/office/drawing/2014/main" id="{1DB0017A-509C-4549-9D72-D140BC98C73D}"/>
              </a:ext>
            </a:extLst>
          </p:cNvPr>
          <p:cNvPicPr>
            <a:picLocks noChangeAspect="1"/>
          </p:cNvPicPr>
          <p:nvPr/>
        </p:nvPicPr>
        <p:blipFill rotWithShape="1">
          <a:blip r:embed="rId2"/>
          <a:srcRect l="50000" t="42949" r="18298" b="34637"/>
          <a:stretch/>
        </p:blipFill>
        <p:spPr>
          <a:xfrm>
            <a:off x="3284706" y="992222"/>
            <a:ext cx="5635558" cy="2141702"/>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hi-IN" dirty="0"/>
              <a:t>वैकल्पिक: यदि आप भविष्य में </a:t>
            </a:r>
            <a:r>
              <a:rPr lang="en-US" dirty="0"/>
              <a:t>WBP </a:t>
            </a:r>
            <a:r>
              <a:rPr lang="hi-IN" dirty="0"/>
              <a:t>से ईमेल प्राप्त नहीं करना चाहते हैं तो नहीं चुनें</a:t>
            </a:r>
            <a:endParaRPr lang="en-US" dirty="0"/>
          </a:p>
        </p:txBody>
      </p:sp>
      <p:pic>
        <p:nvPicPr>
          <p:cNvPr id="4" name="Picture 3">
            <a:extLst>
              <a:ext uri="{FF2B5EF4-FFF2-40B4-BE49-F238E27FC236}">
                <a16:creationId xmlns:a16="http://schemas.microsoft.com/office/drawing/2014/main" id="{D366BC15-4C34-4C9C-BE8F-360D050B16E6}"/>
              </a:ext>
            </a:extLst>
          </p:cNvPr>
          <p:cNvPicPr>
            <a:picLocks noChangeAspect="1"/>
          </p:cNvPicPr>
          <p:nvPr/>
        </p:nvPicPr>
        <p:blipFill rotWithShape="1">
          <a:blip r:embed="rId2"/>
          <a:srcRect l="17154" t="52598" r="51330" b="27856"/>
          <a:stretch/>
        </p:blipFill>
        <p:spPr>
          <a:xfrm>
            <a:off x="2592924" y="1770433"/>
            <a:ext cx="7470369" cy="249028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9C7E0D-E9D0-4EED-97ED-061FB98A2101}"/>
              </a:ext>
            </a:extLst>
          </p:cNvPr>
          <p:cNvPicPr>
            <a:picLocks noChangeAspect="1"/>
          </p:cNvPicPr>
          <p:nvPr/>
        </p:nvPicPr>
        <p:blipFill rotWithShape="1">
          <a:blip r:embed="rId2"/>
          <a:srcRect l="2075" t="13706" r="20452" b="56161"/>
          <a:stretch/>
        </p:blipFill>
        <p:spPr>
          <a:xfrm>
            <a:off x="405285" y="1905000"/>
            <a:ext cx="10430635" cy="218065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hi-IN" dirty="0"/>
              <a:t>ई-पुस्तक अनुरोध पृष्ठ पर नेविगेट करें</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831344"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609107"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887166" y="624110"/>
            <a:ext cx="9931939" cy="747490"/>
          </a:xfrm>
        </p:spPr>
        <p:txBody>
          <a:bodyPr>
            <a:normAutofit/>
          </a:bodyPr>
          <a:lstStyle/>
          <a:p>
            <a:r>
              <a:rPr lang="hi-IN" dirty="0"/>
              <a:t>वैकल्पिक: यहां कोई भी अतिरिक्त अनुरोध दर्ज करें</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hi-IN" dirty="0"/>
              <a:t>आप निःशुल्क प्रपत्र टेक्स्ट बॉक्स में कोई भी अतिरिक्त अनुरोध कर सकते हैं</a:t>
            </a:r>
            <a:r>
              <a:rPr lang="en-US" dirty="0"/>
              <a:t>.  </a:t>
            </a:r>
          </a:p>
          <a:p>
            <a:r>
              <a:rPr lang="hi-IN" dirty="0"/>
              <a:t>उदाहरण के लिए, आप अपनी पढ़ने की योजना को कई प्रारूपों में या सूचीबद्ध के अलावा किसी अन्य प्रारूप में चाहते हैं। यदि हम कर सकते हैं तो हम किसी भी अनुरोध को समायोजित करेंगे</a:t>
            </a:r>
            <a:r>
              <a:rPr lang="en-US" dirty="0"/>
              <a:t>. </a:t>
            </a:r>
          </a:p>
          <a:p>
            <a:r>
              <a:rPr lang="hi-IN" dirty="0"/>
              <a:t>हो सकता है कि आप मिश्रण और मिलान करना चाहें। उदाहरण के लिए एक संस्करण से पुराने नियम और दूसरे से नया नियम चुनें</a:t>
            </a:r>
            <a:r>
              <a:rPr lang="en-US" dirty="0"/>
              <a:t>.</a:t>
            </a:r>
          </a:p>
          <a:p>
            <a:pPr lvl="1"/>
            <a:r>
              <a:rPr lang="hi-IN" dirty="0"/>
              <a:t>यह अतिरिक्त अनुरोध के माध्यम से किया जा सकता है या हमें हमारे संपर्क पृष्ठ से एक नोट भेज सकता है</a:t>
            </a:r>
            <a:endParaRPr lang="en-US" dirty="0"/>
          </a:p>
          <a:p>
            <a:pPr lvl="1"/>
            <a:r>
              <a:rPr lang="hi-IN" dirty="0"/>
              <a:t>इस प्रकार के अनुरोध को हमारी ओर से संसाधित होने में थोड़ा अधिक समय लगेगा</a:t>
            </a:r>
            <a:r>
              <a:rPr lang="en-US" dirty="0"/>
              <a:t> </a:t>
            </a:r>
          </a:p>
        </p:txBody>
      </p:sp>
      <p:pic>
        <p:nvPicPr>
          <p:cNvPr id="5" name="Picture 4">
            <a:extLst>
              <a:ext uri="{FF2B5EF4-FFF2-40B4-BE49-F238E27FC236}">
                <a16:creationId xmlns:a16="http://schemas.microsoft.com/office/drawing/2014/main" id="{674C65F3-55DF-4D00-A7C9-95A1C88B4C9F}"/>
              </a:ext>
            </a:extLst>
          </p:cNvPr>
          <p:cNvPicPr>
            <a:picLocks noChangeAspect="1"/>
          </p:cNvPicPr>
          <p:nvPr/>
        </p:nvPicPr>
        <p:blipFill rotWithShape="1">
          <a:blip r:embed="rId2"/>
          <a:srcRect l="50000" t="52598" r="17739" b="35823"/>
          <a:stretch/>
        </p:blipFill>
        <p:spPr>
          <a:xfrm>
            <a:off x="2778866" y="1692612"/>
            <a:ext cx="7866444" cy="1517516"/>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hi-IN" dirty="0"/>
              <a:t>कृपया हमें बताएं कि आपने हमारे बारे में कैसे सुना और यदि आप पहली बार बाइबल पढ़ रहे हैं</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i-IN" sz="2000" dirty="0"/>
              <a:t>यह जानकारी हमें अधिक से अधिक लोगों तक पहुंचने में मदद करेगी</a:t>
            </a:r>
            <a:endParaRPr lang="en-US" sz="2000" dirty="0"/>
          </a:p>
        </p:txBody>
      </p:sp>
      <p:pic>
        <p:nvPicPr>
          <p:cNvPr id="8" name="Picture 7">
            <a:extLst>
              <a:ext uri="{FF2B5EF4-FFF2-40B4-BE49-F238E27FC236}">
                <a16:creationId xmlns:a16="http://schemas.microsoft.com/office/drawing/2014/main" id="{0F4658D0-36B2-470F-8B8A-BDD0551829F7}"/>
              </a:ext>
            </a:extLst>
          </p:cNvPr>
          <p:cNvPicPr>
            <a:picLocks noChangeAspect="1"/>
          </p:cNvPicPr>
          <p:nvPr/>
        </p:nvPicPr>
        <p:blipFill rotWithShape="1">
          <a:blip r:embed="rId2"/>
          <a:srcRect l="17234" t="62840" r="54362" b="17614"/>
          <a:stretch/>
        </p:blipFill>
        <p:spPr>
          <a:xfrm>
            <a:off x="2632953" y="1741250"/>
            <a:ext cx="7206184" cy="2665380"/>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75792"/>
          </a:xfrm>
        </p:spPr>
        <p:txBody>
          <a:bodyPr/>
          <a:lstStyle/>
          <a:p>
            <a:r>
              <a:rPr lang="hi-IN" dirty="0"/>
              <a:t>सबमिट करें पर क्लिक करें</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hi-IN" dirty="0"/>
              <a:t>यदि आपने अनिवार्य चयन को याद किए बिना फॉर्म पूरी तरह से भर दिया है, तो आपको पुष्टिकरण पृष्ठ पर निर्देशित किया जाएगा</a:t>
            </a:r>
            <a:endParaRPr lang="en-US" dirty="0"/>
          </a:p>
          <a:p>
            <a:r>
              <a:rPr lang="hi-IN" dirty="0"/>
              <a:t>यदि आप कोई चयन करने से चूक गए हैं, तो आपको फ़ील्ड भरने या चयन करने के लिए कहा जाएगा।</a:t>
            </a:r>
            <a:r>
              <a:rPr lang="en-US" dirty="0"/>
              <a:t>  </a:t>
            </a:r>
          </a:p>
        </p:txBody>
      </p:sp>
      <p:pic>
        <p:nvPicPr>
          <p:cNvPr id="7" name="Picture 6">
            <a:extLst>
              <a:ext uri="{FF2B5EF4-FFF2-40B4-BE49-F238E27FC236}">
                <a16:creationId xmlns:a16="http://schemas.microsoft.com/office/drawing/2014/main" id="{DB79C6D4-2F8E-495E-89CA-8F1B229E6F4E}"/>
              </a:ext>
            </a:extLst>
          </p:cNvPr>
          <p:cNvPicPr>
            <a:picLocks noChangeAspect="1"/>
          </p:cNvPicPr>
          <p:nvPr/>
        </p:nvPicPr>
        <p:blipFill rotWithShape="1">
          <a:blip r:embed="rId2"/>
          <a:srcRect l="16835" t="83721" r="73511" b="9253"/>
          <a:stretch/>
        </p:blipFill>
        <p:spPr>
          <a:xfrm>
            <a:off x="2589212" y="1241898"/>
            <a:ext cx="2445271" cy="956553"/>
          </a:xfrm>
          <a:prstGeom prst="rect">
            <a:avLst/>
          </a:prstGeom>
        </p:spPr>
      </p:pic>
      <p:pic>
        <p:nvPicPr>
          <p:cNvPr id="8" name="Picture 7">
            <a:extLst>
              <a:ext uri="{FF2B5EF4-FFF2-40B4-BE49-F238E27FC236}">
                <a16:creationId xmlns:a16="http://schemas.microsoft.com/office/drawing/2014/main" id="{FE17586C-5D29-4B56-9530-78B200ADAE47}"/>
              </a:ext>
            </a:extLst>
          </p:cNvPr>
          <p:cNvPicPr>
            <a:picLocks noChangeAspect="1"/>
          </p:cNvPicPr>
          <p:nvPr/>
        </p:nvPicPr>
        <p:blipFill rotWithShape="1">
          <a:blip r:embed="rId3"/>
          <a:srcRect l="49309" t="38339" r="18218" b="44890"/>
          <a:stretch/>
        </p:blipFill>
        <p:spPr>
          <a:xfrm>
            <a:off x="3229583" y="4269883"/>
            <a:ext cx="6379797" cy="1770993"/>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678525" y="143465"/>
            <a:ext cx="2309815" cy="395797"/>
          </a:xfrm>
        </p:spPr>
        <p:txBody>
          <a:bodyPr>
            <a:normAutofit fontScale="90000"/>
          </a:bodyPr>
          <a:lstStyle/>
          <a:p>
            <a:r>
              <a:rPr lang="hi-IN" sz="2000" dirty="0"/>
              <a:t>पुष्टिकरण पृष्ठ</a:t>
            </a:r>
            <a:endParaRPr lang="en-US" sz="2000" dirty="0"/>
          </a:p>
        </p:txBody>
      </p:sp>
      <p:pic>
        <p:nvPicPr>
          <p:cNvPr id="4" name="Picture 3">
            <a:extLst>
              <a:ext uri="{FF2B5EF4-FFF2-40B4-BE49-F238E27FC236}">
                <a16:creationId xmlns:a16="http://schemas.microsoft.com/office/drawing/2014/main" id="{E1CD691A-21CE-4CC0-8FE8-5A7ABC7FCF4F}"/>
              </a:ext>
            </a:extLst>
          </p:cNvPr>
          <p:cNvPicPr>
            <a:picLocks noChangeAspect="1"/>
          </p:cNvPicPr>
          <p:nvPr/>
        </p:nvPicPr>
        <p:blipFill rotWithShape="1">
          <a:blip r:embed="rId2"/>
          <a:srcRect l="38298" t="13706" r="38803" b="9253"/>
          <a:stretch/>
        </p:blipFill>
        <p:spPr>
          <a:xfrm>
            <a:off x="3871608" y="143465"/>
            <a:ext cx="3628417" cy="6561496"/>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hi-IN" sz="3200" dirty="0"/>
              <a:t>पुष्टिकरण पृष्ठ जारी रहा</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hi-IN" dirty="0"/>
              <a:t>यदि आप अपने चयन से संतुष्ट हैं, तो पुष्टि करें और अनुरोध भेजें पर क्लिक करें</a:t>
            </a:r>
            <a:endParaRPr lang="en-US" dirty="0"/>
          </a:p>
          <a:p>
            <a:r>
              <a:rPr lang="hi-IN" dirty="0"/>
              <a:t>यदि नहीं, तो आप वापस जा सकते हैं और संपादित कर सकते हैं</a:t>
            </a:r>
            <a:r>
              <a:rPr lang="en-US" dirty="0"/>
              <a:t>  </a:t>
            </a:r>
          </a:p>
        </p:txBody>
      </p:sp>
      <p:pic>
        <p:nvPicPr>
          <p:cNvPr id="6" name="Picture 5">
            <a:extLst>
              <a:ext uri="{FF2B5EF4-FFF2-40B4-BE49-F238E27FC236}">
                <a16:creationId xmlns:a16="http://schemas.microsoft.com/office/drawing/2014/main" id="{B3F92328-1604-4E6C-B00B-57D95DD36CF8}"/>
              </a:ext>
            </a:extLst>
          </p:cNvPr>
          <p:cNvPicPr>
            <a:picLocks noChangeAspect="1"/>
          </p:cNvPicPr>
          <p:nvPr/>
        </p:nvPicPr>
        <p:blipFill rotWithShape="1">
          <a:blip r:embed="rId2"/>
          <a:srcRect l="26489" t="84958" r="47500" b="6729"/>
          <a:stretch/>
        </p:blipFill>
        <p:spPr>
          <a:xfrm>
            <a:off x="2592925" y="995578"/>
            <a:ext cx="8225485" cy="141296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hi-IN" dirty="0"/>
              <a:t>सफल सबमिशन पेज</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hi-IN" dirty="0"/>
              <a:t>यह अत्यंत महत्वपूर्ण है कि आप </a:t>
            </a:r>
            <a:r>
              <a:rPr lang="en-US" dirty="0"/>
              <a:t>gary@worldbibleplans.com </a:t>
            </a:r>
            <a:r>
              <a:rPr lang="hi-IN" dirty="0"/>
              <a:t>को अपनी सुरक्षित प्रेषक सूची में जोड़ें</a:t>
            </a:r>
            <a:endParaRPr lang="en-US" dirty="0"/>
          </a:p>
          <a:p>
            <a:pPr lvl="1"/>
            <a:r>
              <a:rPr lang="hi-IN" dirty="0"/>
              <a:t>अन्यथा, आपका अनुलग्नक या लिंक जंक या स्पैम फ़ोल्डर में समाप्त हो सकता है</a:t>
            </a:r>
            <a:endParaRPr lang="en-US" dirty="0"/>
          </a:p>
          <a:p>
            <a:r>
              <a:rPr lang="hi-IN" dirty="0"/>
              <a:t>अनुरोध टर्न अराउंड समय 24 घंटे से कम है जब तक कि कम करने वाली परिस्थितियां न हों</a:t>
            </a:r>
            <a:endParaRPr lang="en-US" dirty="0"/>
          </a:p>
          <a:p>
            <a:pPr lvl="1"/>
            <a:r>
              <a:rPr lang="hi-IN" dirty="0"/>
              <a:t>अगर आपको 24 घंटे के भीतर </a:t>
            </a:r>
            <a:r>
              <a:rPr lang="en-US" dirty="0"/>
              <a:t>gary@worldbibleplans.com </a:t>
            </a:r>
            <a:r>
              <a:rPr lang="hi-IN" dirty="0"/>
              <a:t>से कोई ईमेल नहीं मिलता है, तो अपने जंक या स्पैम फ़ोल्डर की जांच करें.</a:t>
            </a:r>
            <a:endParaRPr lang="en-US" dirty="0"/>
          </a:p>
          <a:p>
            <a:pPr lvl="2"/>
            <a:r>
              <a:rPr lang="hi-IN" dirty="0"/>
              <a:t>अगर आपको अभी भी हमसे कोई ईमेल नहीं मिला है, तो हमें हमारे संपर्क पेज से एक नोट भेजें</a:t>
            </a:r>
            <a:endParaRPr lang="en-US" dirty="0"/>
          </a:p>
        </p:txBody>
      </p:sp>
      <p:pic>
        <p:nvPicPr>
          <p:cNvPr id="5" name="Picture 4">
            <a:extLst>
              <a:ext uri="{FF2B5EF4-FFF2-40B4-BE49-F238E27FC236}">
                <a16:creationId xmlns:a16="http://schemas.microsoft.com/office/drawing/2014/main" id="{F366F2D7-0641-43FC-93D9-87AD0AB21DD6}"/>
              </a:ext>
            </a:extLst>
          </p:cNvPr>
          <p:cNvPicPr>
            <a:picLocks noChangeAspect="1"/>
          </p:cNvPicPr>
          <p:nvPr/>
        </p:nvPicPr>
        <p:blipFill rotWithShape="1">
          <a:blip r:embed="rId2"/>
          <a:srcRect l="8503" t="30780" r="9829" b="53050"/>
          <a:stretch/>
        </p:blipFill>
        <p:spPr>
          <a:xfrm>
            <a:off x="2665378" y="1406769"/>
            <a:ext cx="8552860" cy="1900635"/>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hi-IN" sz="2000" dirty="0"/>
              <a:t>यह अनुरोध प्रपत्र है - हम इसे निम्नलिखित स्लाइडों में विभाजित करेंगे</a:t>
            </a:r>
            <a:endParaRPr lang="en-US" sz="2000" dirty="0"/>
          </a:p>
        </p:txBody>
      </p:sp>
      <p:pic>
        <p:nvPicPr>
          <p:cNvPr id="4" name="Picture 3">
            <a:extLst>
              <a:ext uri="{FF2B5EF4-FFF2-40B4-BE49-F238E27FC236}">
                <a16:creationId xmlns:a16="http://schemas.microsoft.com/office/drawing/2014/main" id="{DA50D1CC-3DEA-4975-AE34-240AFB5278C9}"/>
              </a:ext>
            </a:extLst>
          </p:cNvPr>
          <p:cNvPicPr>
            <a:picLocks noChangeAspect="1"/>
          </p:cNvPicPr>
          <p:nvPr/>
        </p:nvPicPr>
        <p:blipFill rotWithShape="1">
          <a:blip r:embed="rId2"/>
          <a:srcRect l="32792" t="23652" r="34096" b="4206"/>
          <a:stretch/>
        </p:blipFill>
        <p:spPr>
          <a:xfrm>
            <a:off x="3929975" y="629838"/>
            <a:ext cx="5077397" cy="594606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i-IN" sz="3200" dirty="0"/>
              <a:t>फॉर्म के यांत्रिकी</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hi-IN" dirty="0"/>
              <a:t>यह महत्वपूर्ण है कि आप फॉर्म को बाएं से दाएं और ऊपर से नीचे तक भरें</a:t>
            </a:r>
            <a:endParaRPr lang="en-US" u="sng" dirty="0"/>
          </a:p>
          <a:p>
            <a:pPr lvl="1"/>
            <a:r>
              <a:rPr lang="hi-IN" dirty="0"/>
              <a:t>यदि आप प्रपत्र का कोई अनुभाग भरते हैं और फिर आपके द्वारा पहले से चयनित फ़ील्ड में परिवर्तन करते हैं, तो सभी चयन डिफ़ॉल्ट पर वापस आ जाएँगे और आप अपने द्वारा किए गए चयन खो देंगे.</a:t>
            </a:r>
            <a:endParaRPr lang="en-US" dirty="0"/>
          </a:p>
          <a:p>
            <a:pPr lvl="2"/>
            <a:r>
              <a:rPr lang="hi-IN" dirty="0"/>
              <a:t>उदाहरण के लिए, यदि आप एक संस्करण का चयन करते हैं और शेष फॉर्म भरते हैं और फिर वापस जाते हैं और संस्करण बदलते हैं, तो आपको बाद के सभी फ़ील्ड को फिर से भरना होगा</a:t>
            </a:r>
            <a:endParaRPr lang="en-US" dirty="0"/>
          </a:p>
        </p:txBody>
      </p:sp>
      <p:pic>
        <p:nvPicPr>
          <p:cNvPr id="6" name="Picture 5">
            <a:extLst>
              <a:ext uri="{FF2B5EF4-FFF2-40B4-BE49-F238E27FC236}">
                <a16:creationId xmlns:a16="http://schemas.microsoft.com/office/drawing/2014/main" id="{7D326EE0-AA07-481C-83BA-0783C59A4CAD}"/>
              </a:ext>
            </a:extLst>
          </p:cNvPr>
          <p:cNvPicPr>
            <a:picLocks noChangeAspect="1"/>
          </p:cNvPicPr>
          <p:nvPr/>
        </p:nvPicPr>
        <p:blipFill rotWithShape="1">
          <a:blip r:embed="rId2"/>
          <a:srcRect l="3340" t="29220" r="6310" b="35320"/>
          <a:stretch/>
        </p:blipFill>
        <p:spPr>
          <a:xfrm>
            <a:off x="2592925" y="720968"/>
            <a:ext cx="7949471" cy="2926904"/>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i-IN" sz="3200" dirty="0"/>
              <a:t>फॉर्म के तार्किक नियम</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8788436" cy="5679972"/>
          </a:xfrm>
        </p:spPr>
        <p:txBody>
          <a:bodyPr>
            <a:normAutofit/>
          </a:bodyPr>
          <a:lstStyle/>
          <a:p>
            <a:r>
              <a:rPr lang="hi-IN" dirty="0"/>
              <a:t>आपके चयन के आधार पर, कुछ चयन अनुपलब्ध हो जाएंगे</a:t>
            </a:r>
            <a:endParaRPr lang="en-US" dirty="0"/>
          </a:p>
          <a:p>
            <a:pPr lvl="1"/>
            <a:r>
              <a:rPr lang="hi-IN" dirty="0"/>
              <a:t>कभी-कभी पूरा ड्रॉप डाउन</a:t>
            </a:r>
            <a:endParaRPr lang="en-US" dirty="0"/>
          </a:p>
          <a:p>
            <a:pPr lvl="1"/>
            <a:r>
              <a:rPr lang="hi-IN" dirty="0"/>
              <a:t>कभी-कभी केवल ड्रॉप डाउन के भीतर चयन</a:t>
            </a:r>
            <a:endParaRPr lang="en-US" dirty="0"/>
          </a:p>
          <a:p>
            <a:pPr lvl="2"/>
            <a:r>
              <a:rPr lang="hi-IN" dirty="0"/>
              <a:t>उदाहरण के लिए: यदि आप कॉपीराइट वाले किसी ऐसे संस्करण का चयन करते हैं, तो हम शास्त्र प्रदान नहीं कर सकते, केवल एक मार्गदर्शिका प्रदान कर सकते हैं।</a:t>
            </a:r>
            <a:endParaRPr lang="en-US" dirty="0"/>
          </a:p>
          <a:p>
            <a:pPr lvl="3"/>
            <a:r>
              <a:rPr lang="hi-IN" dirty="0"/>
              <a:t>सेलेक्ट बुक लॉक हो जाएगी</a:t>
            </a:r>
            <a:endParaRPr lang="en-US" dirty="0"/>
          </a:p>
          <a:p>
            <a:pPr lvl="3"/>
            <a:r>
              <a:rPr lang="hi-IN" dirty="0"/>
              <a:t>शामिल करें शास्त्रों को बंद कर दिया जाएगा</a:t>
            </a:r>
            <a:r>
              <a:rPr lang="en-US" dirty="0"/>
              <a:t> </a:t>
            </a:r>
          </a:p>
          <a:p>
            <a:pPr lvl="4"/>
            <a:r>
              <a:rPr lang="hi-IN" dirty="0"/>
              <a:t>नहीं। एक गाइड प्रदान करें केवल डिफ़ॉल्ट होगा</a:t>
            </a:r>
            <a:endParaRPr lang="en-US" dirty="0"/>
          </a:p>
          <a:p>
            <a:pPr lvl="3"/>
            <a:r>
              <a:rPr lang="hi-IN" dirty="0"/>
              <a:t>क्रॉस संदर्भ शामिल करें लॉक कर दिया जाएगा</a:t>
            </a:r>
            <a:endParaRPr lang="en-US" dirty="0"/>
          </a:p>
          <a:p>
            <a:pPr lvl="3"/>
            <a:r>
              <a:rPr lang="hi-IN" dirty="0"/>
              <a:t>पैराग्राफ/पद्य का चयन करें लॉक हो जाएगा</a:t>
            </a:r>
            <a:endParaRPr lang="en-US" dirty="0"/>
          </a:p>
          <a:p>
            <a:pPr lvl="3"/>
            <a:r>
              <a:rPr lang="hi-IN" dirty="0"/>
              <a:t>ईबुक प्रारूप का चयन करें लॉक हो जाएगा</a:t>
            </a:r>
            <a:endParaRPr lang="en-US" dirty="0"/>
          </a:p>
          <a:p>
            <a:pPr lvl="4"/>
            <a:r>
              <a:rPr lang="hi-IN" dirty="0"/>
              <a:t>पीडीएफ चार्ट डिफ़ॉल्ट होगा</a:t>
            </a:r>
            <a:endParaRPr lang="en-US" dirty="0"/>
          </a:p>
          <a:p>
            <a:pPr lvl="3"/>
            <a:r>
              <a:rPr lang="hi-IN" dirty="0"/>
              <a:t>उन छंदों के लिए वैकल्पिक फ़ॉन्ट जहां यीशु बोलते हैं, बंद कर दिया जाएगा</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i-IN" sz="3200" dirty="0"/>
              <a:t>फॉर्म के तार्किक नियम जारी रहे</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hi-IN" dirty="0"/>
              <a:t>एक और उदाहरण: यदि आप दूसरे समूह से एक विषय का चयन करते हैं ...</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i-IN" dirty="0"/>
              <a:t>अवधि ड्रॉप डाउन में अध्याय की अवधि धूसर हो जाएगी और अचयनित हो जाएगी।</a:t>
            </a:r>
            <a:endParaRPr lang="en-US" dirty="0"/>
          </a:p>
          <a:p>
            <a:r>
              <a:rPr lang="hi-IN" dirty="0"/>
              <a:t>कमेंट्री लॉक हो जाएगी</a:t>
            </a:r>
            <a:endParaRPr lang="en-US" dirty="0"/>
          </a:p>
        </p:txBody>
      </p:sp>
      <p:pic>
        <p:nvPicPr>
          <p:cNvPr id="7" name="Picture 6">
            <a:extLst>
              <a:ext uri="{FF2B5EF4-FFF2-40B4-BE49-F238E27FC236}">
                <a16:creationId xmlns:a16="http://schemas.microsoft.com/office/drawing/2014/main" id="{B60CCF08-E77E-43E4-8F0F-A59A2834B58C}"/>
              </a:ext>
            </a:extLst>
          </p:cNvPr>
          <p:cNvPicPr>
            <a:picLocks noChangeAspect="1"/>
          </p:cNvPicPr>
          <p:nvPr/>
        </p:nvPicPr>
        <p:blipFill rotWithShape="1">
          <a:blip r:embed="rId2"/>
          <a:srcRect t="9429" r="33955" b="15988"/>
          <a:stretch/>
        </p:blipFill>
        <p:spPr>
          <a:xfrm>
            <a:off x="2908571" y="1354014"/>
            <a:ext cx="4322696" cy="4019334"/>
          </a:xfrm>
          <a:prstGeom prst="rect">
            <a:avLst/>
          </a:prstGeom>
        </p:spPr>
      </p:pic>
      <p:pic>
        <p:nvPicPr>
          <p:cNvPr id="10" name="Picture 9">
            <a:extLst>
              <a:ext uri="{FF2B5EF4-FFF2-40B4-BE49-F238E27FC236}">
                <a16:creationId xmlns:a16="http://schemas.microsoft.com/office/drawing/2014/main" id="{E616E7D5-7864-414D-9B4D-623741477748}"/>
              </a:ext>
            </a:extLst>
          </p:cNvPr>
          <p:cNvPicPr>
            <a:picLocks noChangeAspect="1"/>
          </p:cNvPicPr>
          <p:nvPr/>
        </p:nvPicPr>
        <p:blipFill>
          <a:blip r:embed="rId3"/>
          <a:stretch>
            <a:fillRect/>
          </a:stretch>
        </p:blipFill>
        <p:spPr>
          <a:xfrm>
            <a:off x="7510749" y="1358415"/>
            <a:ext cx="2362826" cy="4014934"/>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i-IN" sz="3200" dirty="0"/>
              <a:t>फॉर्म के तार्किक नियम जारी रहे</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hi-IN" dirty="0"/>
              <a:t>कभी-कभी, एकाधिक चयन यह निर्धारित करते हैं कि कोई अन्य चयन लॉक है या नहीं</a:t>
            </a:r>
            <a:endParaRPr lang="en-US" dirty="0"/>
          </a:p>
          <a:p>
            <a:pPr lvl="1"/>
            <a:r>
              <a:rPr lang="hi-IN" dirty="0"/>
              <a:t>कमेंट्री का चयन करने योग्य होने के लिए:</a:t>
            </a:r>
            <a:endParaRPr lang="en-US" dirty="0"/>
          </a:p>
          <a:p>
            <a:pPr lvl="2"/>
            <a:r>
              <a:rPr lang="hi-IN" dirty="0"/>
              <a:t>संस्करण को कॉपीराइट नहीं किया जा सकता</a:t>
            </a:r>
            <a:endParaRPr lang="en-US" dirty="0"/>
          </a:p>
          <a:p>
            <a:pPr lvl="2"/>
            <a:r>
              <a:rPr lang="hi-IN" dirty="0"/>
              <a:t>विषय विषयों के पहले समूह में होना चाहिए</a:t>
            </a:r>
            <a:endParaRPr lang="en-US" dirty="0"/>
          </a:p>
          <a:p>
            <a:pPr lvl="2"/>
            <a:r>
              <a:rPr lang="hi-IN" dirty="0"/>
              <a:t>अवधि एक अध्याय अवधि होनी चाहिए</a:t>
            </a:r>
            <a:endParaRPr lang="en-US" dirty="0"/>
          </a:p>
          <a:p>
            <a:pPr lvl="2"/>
            <a:endParaRPr lang="en-US" dirty="0"/>
          </a:p>
          <a:p>
            <a:pPr lvl="1"/>
            <a:r>
              <a:rPr lang="hi-IN" dirty="0"/>
              <a:t>चयन योग्य होने के लिए पैराग्राफ या पद्य प्रारूप का चयन करें:</a:t>
            </a:r>
            <a:endParaRPr lang="en-US" dirty="0"/>
          </a:p>
          <a:p>
            <a:pPr lvl="2"/>
            <a:r>
              <a:rPr lang="hi-IN" dirty="0"/>
              <a:t>संस्करण को कॉपीराइट नहीं किया जा सकता</a:t>
            </a:r>
            <a:endParaRPr lang="en-US" dirty="0"/>
          </a:p>
          <a:p>
            <a:pPr lvl="2"/>
            <a:r>
              <a:rPr lang="hi-IN" dirty="0"/>
              <a:t>धर्मशास्त्र शामिल करें हाँ होना चाहिए</a:t>
            </a:r>
            <a:endParaRPr lang="en-US" dirty="0"/>
          </a:p>
          <a:p>
            <a:pPr lvl="2"/>
            <a:r>
              <a:rPr lang="hi-IN" dirty="0"/>
              <a:t>क्रॉस संदर्भ शामिल करें को बायपास किया जाना चाहिए या कोई क्रॉस संदर्भ चयनित नहीं होना चाहिए</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1486</TotalTime>
  <Words>3464</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worldbibleplans.com/languages/hindi/index.html</vt:lpstr>
      <vt:lpstr>PowerPoint Presentation</vt:lpstr>
      <vt:lpstr>विश्व बाइबल योजनाओं में आपका स्वागत है</vt:lpstr>
      <vt:lpstr>ई-पुस्तक अनुरोध पृष्ठ पर नेविगेट करें</vt:lpstr>
      <vt:lpstr>यह अनुरोध प्रपत्र है - हम इसे निम्नलिखित स्लाइडों में विभाजित करेंगे</vt:lpstr>
      <vt:lpstr>फॉर्म के यांत्रिकी</vt:lpstr>
      <vt:lpstr>फॉर्म के तार्किक नियम</vt:lpstr>
      <vt:lpstr>फॉर्म के तार्किक नियम जारी रहे</vt:lpstr>
      <vt:lpstr>फॉर्म के तार्किक नियम जारी रहे</vt:lpstr>
      <vt:lpstr>हमें बताएं कि आप कौन हैं</vt:lpstr>
      <vt:lpstr>ड्रॉप डाउन सूची से अपने निवास के देश का चयन करें</vt:lpstr>
      <vt:lpstr>अपना ईमेल पता दर्ज करें</vt:lpstr>
      <vt:lpstr>अपनी भाषा चुनें</vt:lpstr>
      <vt:lpstr>आपकी भाषा पसंद से जुड़ी संस्करण सूची अपने आप पॉप्युलेट हो जाएगी</vt:lpstr>
      <vt:lpstr>यह एक उदाहरण है कि आप क्या देख सकते हैं </vt:lpstr>
      <vt:lpstr>सूची में खोजें</vt:lpstr>
      <vt:lpstr>कॉपीराइट संस्करण   यदि आप कॉपीराइट बाइबिल संस्करण चुनते हैं, तो फ़ॉर्म पर कुछ फ़ील्ड लॉक हो जाएंगे। कायदे से, हम केवल कॉपीराइट किए गए संस्करणों के लिए एक मार्गदर्शिका प्रदान कर सकते हैं। आपको संस्करण विवरण के अंत में कॉपीराइट प्रतीक © दिखाई देगा।</vt:lpstr>
      <vt:lpstr>अपनी पसंद की शुरुआत में रेडियल बटन में क्लिक करें</vt:lpstr>
      <vt:lpstr>ड्रॉपडाउन सूची बंद हो जाएगी और फॉर्म आपके द्वारा चुने गए संस्करण को दिखाएगा</vt:lpstr>
      <vt:lpstr>विषय-वस्तु </vt:lpstr>
      <vt:lpstr>विषय-वस्तु जारी रही </vt:lpstr>
      <vt:lpstr>विषय-वस्तु जारी रही </vt:lpstr>
      <vt:lpstr>विषय-वस्तु जारी रही </vt:lpstr>
      <vt:lpstr>विषय-वस्तु जारी रही </vt:lpstr>
      <vt:lpstr>यदि आपने 1 पुस्तक डीप डाइव थीम चुनी है, तो एक पुस्तक चुनें। अन्यथा, यह विकल्प लॉक हो जाएगा</vt:lpstr>
      <vt:lpstr>धर्मग्रंथों को शामिल करें</vt:lpstr>
      <vt:lpstr>वैकल्पिक रूप से क्रॉस संदर्भ शामिल करने के लिए चयन करें</vt:lpstr>
      <vt:lpstr>क्रॉस रेफरेंस शामिल करें - संक्षिप्त नाम उदाहरण</vt:lpstr>
      <vt:lpstr>क्रॉस रेफरेंस शामिल करें - पूर्ण पाठ उदाहरण</vt:lpstr>
      <vt:lpstr>पढ़ने की अवधि</vt:lpstr>
      <vt:lpstr>पढ़ने की आवृत्ति का चयन करें</vt:lpstr>
      <vt:lpstr>प्रति दिन रीडिंग का चयन करें</vt:lpstr>
      <vt:lpstr>पैराग्राफ या पद्य प्रारूप का चयन करें</vt:lpstr>
      <vt:lpstr>कमेंट्री शामिल करें - अपनी योजना के साथ शामिल होने के लिए अध्याय कमेंट्री द्वारा एक अध्याय का चयन करें।</vt:lpstr>
      <vt:lpstr>दिन, दिनांक या दोनों के अनुसार चयन करें</vt:lpstr>
      <vt:lpstr>पढ़ने की शुरुआत की तारीख चुनने के लिए कैलेंडर पर क्लिक करें. अगर आपने कस्टम अवधि चुनी है, तो पढ़ने की समाप्ति तिथि चुनें</vt:lpstr>
      <vt:lpstr>ई-पुस्तक प्रारूप का चयन करें</vt:lpstr>
      <vt:lpstr>उन छंदों के लिए वैकल्पिक फ़ॉन्ट जहाँ यीशु बोलते हैं</vt:lpstr>
      <vt:lpstr>वैकल्पिक: यदि आप भविष्य में WBP से ईमेल प्राप्त नहीं करना चाहते हैं तो नहीं चुनें</vt:lpstr>
      <vt:lpstr>वैकल्पिक: यहां कोई भी अतिरिक्त अनुरोध दर्ज करें</vt:lpstr>
      <vt:lpstr>कृपया हमें बताएं कि आपने हमारे बारे में कैसे सुना और यदि आप पहली बार बाइबल पढ़ रहे हैं</vt:lpstr>
      <vt:lpstr>सबमिट करें पर क्लिक करें</vt:lpstr>
      <vt:lpstr>पुष्टिकरण पृष्ठ</vt:lpstr>
      <vt:lpstr>पुष्टिकरण पृष्ठ जारी रहा</vt:lpstr>
      <vt:lpstr>सफल सबमिशन पेज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213</cp:revision>
  <dcterms:created xsi:type="dcterms:W3CDTF">2024-04-27T16:46:20Z</dcterms:created>
  <dcterms:modified xsi:type="dcterms:W3CDTF">2026-08-30T18:24:01Z</dcterms:modified>
</cp:coreProperties>
</file>