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312"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8/30/2026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8/30/2026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8/30/2026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8/30/2026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8/30/2026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8/30/2026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812260"/>
          </a:xfrm>
        </p:spPr>
        <p:txBody>
          <a:bodyPr>
            <a:noAutofit/>
          </a:bodyPr>
          <a:lstStyle/>
          <a:p>
            <a:r>
              <a:rPr lang="en-US" sz="2400" dirty="0"/>
              <a:t>worldbibleplans.com/languages/</a:t>
            </a:r>
            <a:r>
              <a:rPr lang="en-US" sz="2400" dirty="0" err="1"/>
              <a:t>hebrew</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pPr algn="r"/>
            <a:r>
              <a:rPr lang="he-IL" sz="2400" dirty="0"/>
              <a:t>הוראות שלב אחר שלב</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825311"/>
          </a:xfrm>
        </p:spPr>
        <p:txBody>
          <a:bodyPr>
            <a:normAutofit/>
          </a:bodyPr>
          <a:lstStyle/>
          <a:p>
            <a:pPr algn="r"/>
            <a:r>
              <a:rPr lang="he-IL" sz="3200" dirty="0"/>
              <a:t>ספר לנו מי אתה</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שדות אלו הם חובה</a:t>
            </a:r>
            <a:endParaRPr lang="en-US" dirty="0"/>
          </a:p>
          <a:p>
            <a:pPr marL="457200" lvl="1" indent="0" algn="r">
              <a:buNone/>
            </a:pPr>
            <a:r>
              <a:rPr lang="he-IL" dirty="0"/>
              <a:t>כל שדה חובה שלא מולא או נבחר יגרום לשגיאה כשאתה מגיש ותצטרך למלא את השדה</a:t>
            </a:r>
            <a:endParaRPr lang="en-US" dirty="0"/>
          </a:p>
        </p:txBody>
      </p:sp>
      <p:pic>
        <p:nvPicPr>
          <p:cNvPr id="7" name="Picture 6">
            <a:extLst>
              <a:ext uri="{FF2B5EF4-FFF2-40B4-BE49-F238E27FC236}">
                <a16:creationId xmlns:a16="http://schemas.microsoft.com/office/drawing/2014/main" id="{C43888C0-D8A9-4DF6-BB3A-FD331FA0CC92}"/>
              </a:ext>
            </a:extLst>
          </p:cNvPr>
          <p:cNvPicPr>
            <a:picLocks noChangeAspect="1"/>
          </p:cNvPicPr>
          <p:nvPr/>
        </p:nvPicPr>
        <p:blipFill rotWithShape="1">
          <a:blip r:embed="rId2"/>
          <a:srcRect l="16610" t="40426" r="17660" b="48293"/>
          <a:stretch/>
        </p:blipFill>
        <p:spPr>
          <a:xfrm>
            <a:off x="787209" y="1600478"/>
            <a:ext cx="10234229" cy="944146"/>
          </a:xfrm>
          <a:prstGeom prst="rect">
            <a:avLst/>
          </a:prstGeom>
        </p:spPr>
      </p:pic>
      <p:pic>
        <p:nvPicPr>
          <p:cNvPr id="9" name="Picture 8">
            <a:extLst>
              <a:ext uri="{FF2B5EF4-FFF2-40B4-BE49-F238E27FC236}">
                <a16:creationId xmlns:a16="http://schemas.microsoft.com/office/drawing/2014/main" id="{4B6CE6BA-E408-466E-8578-3550EC5AA431}"/>
              </a:ext>
            </a:extLst>
          </p:cNvPr>
          <p:cNvPicPr>
            <a:picLocks noChangeAspect="1"/>
          </p:cNvPicPr>
          <p:nvPr/>
        </p:nvPicPr>
        <p:blipFill rotWithShape="1">
          <a:blip r:embed="rId3"/>
          <a:srcRect l="17793" t="60020" r="50000" b="25572"/>
          <a:stretch/>
        </p:blipFill>
        <p:spPr>
          <a:xfrm>
            <a:off x="3383881" y="4193181"/>
            <a:ext cx="5744985" cy="1381328"/>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pPr algn="r"/>
            <a:r>
              <a:rPr lang="he-IL" sz="2700" dirty="0"/>
              <a:t>בחר את מדינת המגורים שלך מתוך הרשימה הנפתחת</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marL="457200" lvl="1" indent="0" algn="r">
              <a:buNone/>
            </a:pPr>
            <a:r>
              <a:rPr lang="he-IL" dirty="0"/>
              <a:t>לחץ על מדינת המגורים שבחרת</a:t>
            </a:r>
            <a:endParaRPr lang="en-US" dirty="0"/>
          </a:p>
          <a:p>
            <a:pPr marL="914400" lvl="2" indent="0" algn="r">
              <a:buNone/>
            </a:pPr>
            <a:r>
              <a:rPr lang="he-IL" dirty="0"/>
              <a:t>ישראל בדוגמה זו</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לחצו על התפריט הנפתח כדי לראות את רשימת מדינת המגורים</a:t>
            </a:r>
            <a:endParaRPr lang="en-US" dirty="0"/>
          </a:p>
          <a:p>
            <a:pPr marL="457200" lvl="1" indent="0" algn="r">
              <a:buNone/>
            </a:pPr>
            <a:r>
              <a:rPr lang="he-IL" dirty="0"/>
              <a:t>גלול למדינת המגורים שבחרת או</a:t>
            </a:r>
            <a:endParaRPr lang="en-US" dirty="0"/>
          </a:p>
          <a:p>
            <a:pPr marL="457200" lvl="1" indent="0" algn="r">
              <a:buNone/>
            </a:pPr>
            <a:r>
              <a:rPr lang="he-IL" dirty="0"/>
              <a:t>התחל להקליד כדי להגיע מהר יותר למדינת המגורים שבחרת</a:t>
            </a:r>
            <a:endParaRPr lang="en-US" dirty="0"/>
          </a:p>
        </p:txBody>
      </p:sp>
      <p:pic>
        <p:nvPicPr>
          <p:cNvPr id="4" name="Picture 3">
            <a:extLst>
              <a:ext uri="{FF2B5EF4-FFF2-40B4-BE49-F238E27FC236}">
                <a16:creationId xmlns:a16="http://schemas.microsoft.com/office/drawing/2014/main" id="{3AD116E4-1705-4EF4-B719-A7C06ED3B8F8}"/>
              </a:ext>
            </a:extLst>
          </p:cNvPr>
          <p:cNvPicPr>
            <a:picLocks noChangeAspect="1"/>
          </p:cNvPicPr>
          <p:nvPr/>
        </p:nvPicPr>
        <p:blipFill rotWithShape="1">
          <a:blip r:embed="rId2"/>
          <a:srcRect l="54255" t="22613" r="18378" b="21129"/>
          <a:stretch/>
        </p:blipFill>
        <p:spPr>
          <a:xfrm>
            <a:off x="5282119" y="2118946"/>
            <a:ext cx="3336587" cy="3686784"/>
          </a:xfrm>
          <a:prstGeom prst="rect">
            <a:avLst/>
          </a:prstGeom>
        </p:spPr>
      </p:pic>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pPr algn="r"/>
            <a:r>
              <a:rPr lang="he-IL" sz="3200" dirty="0"/>
              <a:t>הזן את כתובת האימייל שלך</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pPr marL="0" indent="0" algn="r">
              <a:buNone/>
            </a:pPr>
            <a:r>
              <a:rPr lang="he-IL" dirty="0"/>
              <a:t>אנחנו צריכים את כתובת האימייל שלכם כדי לשלוח לכם תוכנית קריאה או קישור להורדת תוכנית קריאת התנ"ך המותאמת אישית שלכם. אלא אם תבקשו שלא לעשות זאת כשאתם מגישים את הבקשה, </a:t>
            </a:r>
            <a:r>
              <a:rPr lang="en-US" dirty="0"/>
              <a:t>WBP </a:t>
            </a:r>
            <a:r>
              <a:rPr lang="he-IL" dirty="0"/>
              <a:t>ישלחו מדי פעם מיילים עם עדכונים, תרגומים חדשים ותוכניות חדשות</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לעולם לא נשתף את כתובת האימייל שלך עם אף אחד מכל סיבה שהיא.</a:t>
            </a:r>
            <a:endParaRPr lang="en-US" dirty="0"/>
          </a:p>
        </p:txBody>
      </p:sp>
      <p:pic>
        <p:nvPicPr>
          <p:cNvPr id="4" name="Picture 3">
            <a:extLst>
              <a:ext uri="{FF2B5EF4-FFF2-40B4-BE49-F238E27FC236}">
                <a16:creationId xmlns:a16="http://schemas.microsoft.com/office/drawing/2014/main" id="{04C53C14-CA47-4855-AA63-89A13CAEC4D7}"/>
              </a:ext>
            </a:extLst>
          </p:cNvPr>
          <p:cNvPicPr>
            <a:picLocks noChangeAspect="1"/>
          </p:cNvPicPr>
          <p:nvPr/>
        </p:nvPicPr>
        <p:blipFill rotWithShape="1">
          <a:blip r:embed="rId2"/>
          <a:srcRect l="17473" t="41019" r="51011" b="47254"/>
          <a:stretch/>
        </p:blipFill>
        <p:spPr>
          <a:xfrm>
            <a:off x="3180945" y="2726040"/>
            <a:ext cx="7235622" cy="1447126"/>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107ED9-B67B-417B-BF69-46CC9589A804}"/>
              </a:ext>
            </a:extLst>
          </p:cNvPr>
          <p:cNvPicPr>
            <a:picLocks noChangeAspect="1"/>
          </p:cNvPicPr>
          <p:nvPr/>
        </p:nvPicPr>
        <p:blipFill rotWithShape="1">
          <a:blip r:embed="rId2"/>
          <a:srcRect l="59840" t="30819" r="18697" b="19050"/>
          <a:stretch/>
        </p:blipFill>
        <p:spPr>
          <a:xfrm>
            <a:off x="6799822" y="2155561"/>
            <a:ext cx="2616741" cy="3285173"/>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pPr algn="r"/>
            <a:r>
              <a:rPr lang="he-IL" dirty="0"/>
              <a:t>בחר את השפה שלך</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marL="457200" lvl="1" indent="0" algn="r">
              <a:buNone/>
            </a:pPr>
            <a:r>
              <a:rPr lang="he-IL" dirty="0"/>
              <a:t>לחץ על בחירת השפה שלך</a:t>
            </a:r>
            <a:endParaRPr lang="en-US" dirty="0"/>
          </a:p>
          <a:p>
            <a:pPr marL="914400" lvl="2" indent="0" algn="r">
              <a:buNone/>
            </a:pPr>
            <a:r>
              <a:rPr lang="he-IL" dirty="0"/>
              <a:t>בעברית בדוגמה זו</a:t>
            </a:r>
            <a:endParaRPr lang="en-US" dirty="0"/>
          </a:p>
          <a:p>
            <a:pPr marL="0" indent="0" algn="r">
              <a:buNone/>
            </a:pPr>
            <a:r>
              <a:rPr lang="he-IL" dirty="0"/>
              <a:t>השפה שתבחר תקבע את רשימת גרסאות התנ"ך שתוכל לבחור מהן</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8336508" y="3889454"/>
            <a:ext cx="1254963"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לחצו על תפריט הנפתח כדי לראות את רשימת השפות</a:t>
            </a:r>
            <a:endParaRPr lang="en-US" dirty="0"/>
          </a:p>
          <a:p>
            <a:pPr marL="457200" lvl="1" indent="0" algn="r">
              <a:buNone/>
            </a:pPr>
            <a:r>
              <a:rPr lang="he-IL" dirty="0"/>
              <a:t>גלול לבחירת השפה שלך או</a:t>
            </a:r>
            <a:endParaRPr lang="en-US" dirty="0"/>
          </a:p>
          <a:p>
            <a:pPr marL="457200" lvl="1" indent="0" algn="r">
              <a:buNone/>
            </a:pPr>
            <a:r>
              <a:rPr lang="he-IL" dirty="0"/>
              <a:t>התחל להקליד כדי להגיע מהר יותר לבחירת השפה שלך</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pPr algn="r"/>
            <a:r>
              <a:rPr lang="he-IL" dirty="0"/>
              <a:t>רשימת הגרסאות המשויכת לבחירת השפה שלך תתמלא אוטומטית</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pPr marL="0" indent="0" algn="r">
              <a:buNone/>
            </a:pPr>
            <a:r>
              <a:rPr lang="he-IL" dirty="0"/>
              <a:t>רשימת הגרסאות היא אלפביתית בתוך השפה שבחרת. תיאור התרגום הספציפי יגיד לך אם התרגום הוא:</a:t>
            </a:r>
            <a:endParaRPr lang="en-US" dirty="0"/>
          </a:p>
          <a:p>
            <a:pPr marL="457200" lvl="1" indent="0" algn="r">
              <a:buNone/>
            </a:pPr>
            <a:r>
              <a:rPr lang="he-IL" dirty="0"/>
              <a:t>התנ"ך המלא – 66 ספרים (הברית הישנה והחדשה)</a:t>
            </a:r>
            <a:endParaRPr lang="en-US" dirty="0"/>
          </a:p>
          <a:p>
            <a:pPr marL="457200" lvl="1" indent="0" algn="r">
              <a:buNone/>
            </a:pPr>
            <a:r>
              <a:rPr lang="he-IL" dirty="0"/>
              <a:t>תנ"ך מלא עם </a:t>
            </a:r>
            <a:r>
              <a:rPr lang="en-US" dirty="0"/>
              <a:t>x </a:t>
            </a:r>
            <a:r>
              <a:rPr lang="he-IL" dirty="0"/>
              <a:t>ספרים אפוקריפיים (הברית הישנה והחדשה עם כמה ספרים אפוקריפיים). ה-</a:t>
            </a:r>
            <a:r>
              <a:rPr lang="en-US" dirty="0"/>
              <a:t>x </a:t>
            </a:r>
            <a:r>
              <a:rPr lang="he-IL" dirty="0"/>
              <a:t>מייצג את מספר הספרים.</a:t>
            </a:r>
            <a:endParaRPr lang="en-US" dirty="0"/>
          </a:p>
          <a:p>
            <a:pPr marL="457200" lvl="1" indent="0" algn="r">
              <a:buNone/>
            </a:pPr>
            <a:r>
              <a:rPr lang="he-IL" dirty="0"/>
              <a:t>הברית החדשה בלבד – 27 ספרי הברית החדשה</a:t>
            </a:r>
            <a:endParaRPr lang="en-US" dirty="0"/>
          </a:p>
          <a:p>
            <a:pPr marL="457200" lvl="1" indent="0" algn="r">
              <a:buNone/>
            </a:pPr>
            <a:r>
              <a:rPr lang="he-IL" dirty="0"/>
              <a:t>הברית החדשה עם ספרים נוספים - 27 ספרי הברית החדשה בתוספת מספר ספרי הברית הישנה</a:t>
            </a:r>
            <a:endParaRPr lang="en-US" dirty="0"/>
          </a:p>
          <a:p>
            <a:pPr marL="457200" lvl="1" indent="0" algn="r">
              <a:buNone/>
            </a:pPr>
            <a:r>
              <a:rPr lang="he-IL" dirty="0"/>
              <a:t>רק התנ"ך – 39 ספרי התנ"ך</a:t>
            </a:r>
            <a:endParaRPr lang="en-US" dirty="0"/>
          </a:p>
          <a:p>
            <a:pPr marL="457200" lvl="1" indent="0" algn="r">
              <a:buNone/>
            </a:pPr>
            <a:r>
              <a:rPr lang="he-IL" dirty="0"/>
              <a:t>ספר(ים) </a:t>
            </a:r>
            <a:r>
              <a:rPr lang="en-US" dirty="0"/>
              <a:t>x </a:t>
            </a:r>
            <a:r>
              <a:rPr lang="he-IL" dirty="0"/>
              <a:t>חסרים – חלק מהתרגומים הם ספרים חסרים. ה-</a:t>
            </a:r>
            <a:r>
              <a:rPr lang="en-US" dirty="0"/>
              <a:t>x </a:t>
            </a:r>
            <a:r>
              <a:rPr lang="he-IL" dirty="0"/>
              <a:t>מייצג את מספר הספרים החסרים</a:t>
            </a:r>
            <a:endParaRPr lang="en-US" dirty="0"/>
          </a:p>
          <a:p>
            <a:pPr marL="457200" lvl="1" indent="0" algn="r">
              <a:buNone/>
            </a:pPr>
            <a:r>
              <a:rPr lang="en-US" dirty="0"/>
              <a:t>x </a:t>
            </a:r>
            <a:r>
              <a:rPr lang="he-IL" dirty="0"/>
              <a:t>ספרים – בחלק מהתרגומים יש מספר מוגבל של ספרים. ה-</a:t>
            </a:r>
            <a:r>
              <a:rPr lang="en-US" dirty="0"/>
              <a:t>x </a:t>
            </a:r>
            <a:r>
              <a:rPr lang="he-IL" dirty="0"/>
              <a:t>מייצג את מספר הספרים בתרגום</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889722-4B43-4270-9441-CF8FA3275B56}"/>
              </a:ext>
            </a:extLst>
          </p:cNvPr>
          <p:cNvPicPr>
            <a:picLocks noChangeAspect="1"/>
          </p:cNvPicPr>
          <p:nvPr/>
        </p:nvPicPr>
        <p:blipFill rotWithShape="1">
          <a:blip r:embed="rId2"/>
          <a:srcRect l="25612" t="22464" r="17500" b="9758"/>
          <a:stretch/>
        </p:blipFill>
        <p:spPr>
          <a:xfrm>
            <a:off x="3463047" y="987160"/>
            <a:ext cx="7821107" cy="5008565"/>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pPr algn="r"/>
            <a:r>
              <a:rPr lang="he-IL" dirty="0"/>
              <a:t>זו דוגמה למה שאולי תראו</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pPr marL="0" indent="0" algn="r">
              <a:buNone/>
            </a:pPr>
            <a:r>
              <a:rPr lang="he-IL" dirty="0"/>
              <a:t>ה-(</a:t>
            </a:r>
            <a:r>
              <a:rPr lang="en-US" dirty="0"/>
              <a:t>IC </a:t>
            </a:r>
            <a:r>
              <a:rPr lang="en-US" dirty="0" err="1"/>
              <a:t>xxxx</a:t>
            </a:r>
            <a:r>
              <a:rPr lang="en-US" dirty="0"/>
              <a:t>) </a:t>
            </a:r>
            <a:r>
              <a:rPr lang="he-IL" dirty="0"/>
              <a:t>הוא קוד פנימי שאנו משתמשים בו בעיבוד הבקשה שלך</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4271618" y="3720163"/>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H="1" flipV="1">
            <a:off x="4974039" y="4198335"/>
            <a:ext cx="1029588" cy="186861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8873647" y="1605317"/>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273027"/>
            <a:ext cx="1793966" cy="53340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חפש ברשימה כדי לצמצם את האפשרויות</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252965" y="2130357"/>
            <a:ext cx="6620682" cy="36367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6236A8-4219-4C87-9D2F-04492A43AA4E}"/>
              </a:ext>
            </a:extLst>
          </p:cNvPr>
          <p:cNvPicPr>
            <a:picLocks noChangeAspect="1"/>
          </p:cNvPicPr>
          <p:nvPr/>
        </p:nvPicPr>
        <p:blipFill rotWithShape="1">
          <a:blip r:embed="rId2"/>
          <a:srcRect l="25098" t="22408" r="16689" b="36162"/>
          <a:stretch/>
        </p:blipFill>
        <p:spPr>
          <a:xfrm>
            <a:off x="2945986" y="1041901"/>
            <a:ext cx="8363791" cy="3199359"/>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pPr algn="r"/>
            <a:r>
              <a:rPr lang="he-IL" dirty="0"/>
              <a:t>חיפוש בתוך הרשימה</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8750559" y="1806311"/>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1913103"/>
            <a:ext cx="1793966" cy="533401"/>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חפש ברשימה כדי לצמצם את האפשרויות</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a:off x="2235624" y="2118146"/>
            <a:ext cx="6412265" cy="1257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pPr marL="0" indent="0" algn="r">
              <a:buNone/>
            </a:pPr>
            <a:r>
              <a:rPr lang="he-IL" dirty="0"/>
              <a:t>בדוגמה הזו, חיפשתי ברשימה "הושלם"</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207329"/>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pPr algn="r"/>
            <a:r>
              <a:rPr lang="he-IL" sz="3200" dirty="0"/>
              <a:t>גרסאות מוגנות בזכויות יוצרים</a:t>
            </a:r>
            <a:r>
              <a:rPr lang="en-US" sz="1200" dirty="0"/>
              <a:t> </a:t>
            </a:r>
            <a:br>
              <a:rPr lang="en-US" sz="1200" dirty="0"/>
            </a:br>
            <a:br>
              <a:rPr lang="en-US" sz="1200" dirty="0"/>
            </a:br>
            <a:r>
              <a:rPr lang="he-IL" sz="1600" b="1" dirty="0">
                <a:solidFill>
                  <a:srgbClr val="2F4858"/>
                </a:solidFill>
                <a:latin typeface="Philosopher"/>
              </a:rPr>
              <a:t>חלק מהשדות בטופס ייסגרו אם תבחר בגרסה מוגנת בזכויות יוצרים. על פי החוק, אנו יכולים לספק מדריך רק לגרסאות עם זכויות יוצרים. תראו את סמל © זכויות היוצרים בסוף תיאור הגרסה.</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pPr marL="0" indent="0" algn="r">
              <a:buNone/>
            </a:pPr>
            <a:r>
              <a:rPr lang="he-IL" dirty="0">
                <a:cs typeface="Times New Roman" panose="02020603050405020304" pitchFamily="18" charset="0"/>
              </a:rPr>
              <a:t>על פי החוק, אין לנו רשות לספק את הטקסט המקראי לגרסאות התנ"ך תחת זכויות יוצרים קיימות. כל גרסה שנמצאת תחת זכויות יוצרים נוכחיות תכלול את הסמל © בסוף. לגרסאות אלו, אנו יכולים לספק רק מדריך.</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D1CBAD0-E994-45C7-B889-873B1E336FB4}"/>
              </a:ext>
            </a:extLst>
          </p:cNvPr>
          <p:cNvPicPr>
            <a:picLocks noChangeAspect="1"/>
          </p:cNvPicPr>
          <p:nvPr/>
        </p:nvPicPr>
        <p:blipFill rotWithShape="1">
          <a:blip r:embed="rId2"/>
          <a:srcRect l="25098" t="22408" r="16689" b="36162"/>
          <a:stretch/>
        </p:blipFill>
        <p:spPr>
          <a:xfrm>
            <a:off x="2945986" y="1041901"/>
            <a:ext cx="8363791" cy="3199359"/>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pPr algn="r"/>
            <a:r>
              <a:rPr lang="he-IL" dirty="0"/>
              <a:t>לחץ על כפתור הרדיאלי בתחילת הבחירה שלך</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788173"/>
            <a:ext cx="8915400" cy="1534166"/>
          </a:xfrm>
        </p:spPr>
        <p:txBody>
          <a:bodyPr>
            <a:normAutofit/>
          </a:bodyPr>
          <a:lstStyle/>
          <a:p>
            <a:pPr marL="0" indent="0" algn="r">
              <a:buNone/>
            </a:pPr>
            <a:r>
              <a:rPr lang="he-IL" dirty="0"/>
              <a:t>בדוגמה הזו, בחרתי את</a:t>
            </a:r>
            <a:r>
              <a:rPr lang="en-US" dirty="0"/>
              <a:t> </a:t>
            </a:r>
          </a:p>
          <a:p>
            <a:pPr marL="0" indent="0" algn="r">
              <a:buNone/>
            </a:pPr>
            <a:r>
              <a:rPr lang="en-US" dirty="0"/>
              <a:t>Modern Hebrew Bible Consonants (MHBC) (2010) (Complete Bible) </a:t>
            </a:r>
            <a:r>
              <a:rPr lang="he-IL" dirty="0"/>
              <a:t>עיצורים של התנך העברי המודרני </a:t>
            </a:r>
            <a:r>
              <a:rPr lang="en-US" dirty="0"/>
              <a:t>IC (1169)</a:t>
            </a:r>
          </a:p>
          <a:p>
            <a:pPr marL="457200" lvl="1" indent="0" algn="r">
              <a:buNone/>
            </a:pPr>
            <a:r>
              <a:rPr lang="he-IL" dirty="0"/>
              <a:t>הערה: ניתן לבחור רק בחירה אחת לכל בקשה. אם אתה רוצה מספר גרסאות, עליך להגיש מספר בקשות</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10871730" y="3214001"/>
            <a:ext cx="322888" cy="32719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3004457" y="2955708"/>
            <a:ext cx="435029" cy="120989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pPr algn="r"/>
            <a:r>
              <a:rPr lang="he-IL" sz="2400" dirty="0"/>
              <a:t>הרשימה הנפתחת תיסגר והטופס יציג את הגרסה שבחרת</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pPr marL="0" indent="0" algn="r">
              <a:buNone/>
            </a:pPr>
            <a:r>
              <a:rPr lang="he-IL" dirty="0"/>
              <a:t>אתה יכול לשנות את הבחירה שלך על ידי לחיצה על חזרה לגרסאות</a:t>
            </a:r>
            <a:endParaRPr lang="en-US" dirty="0"/>
          </a:p>
          <a:p>
            <a:pPr marL="457200" lvl="1" indent="0" algn="r">
              <a:buNone/>
            </a:pPr>
            <a:r>
              <a:rPr lang="he-IL" dirty="0"/>
              <a:t>אם תעשה זאת לאחר שמילאת את שאר הטופס, תצטרך למלא את הטופס שוב</a:t>
            </a:r>
            <a:endParaRPr lang="en-US" dirty="0"/>
          </a:p>
        </p:txBody>
      </p:sp>
      <p:pic>
        <p:nvPicPr>
          <p:cNvPr id="5" name="Picture 4">
            <a:extLst>
              <a:ext uri="{FF2B5EF4-FFF2-40B4-BE49-F238E27FC236}">
                <a16:creationId xmlns:a16="http://schemas.microsoft.com/office/drawing/2014/main" id="{0FEEF703-5EC5-450E-9F4A-55AD3B507F26}"/>
              </a:ext>
            </a:extLst>
          </p:cNvPr>
          <p:cNvPicPr>
            <a:picLocks noChangeAspect="1"/>
          </p:cNvPicPr>
          <p:nvPr/>
        </p:nvPicPr>
        <p:blipFill rotWithShape="1">
          <a:blip r:embed="rId2"/>
          <a:srcRect l="37420" t="22316" r="17500" b="54543"/>
          <a:stretch/>
        </p:blipFill>
        <p:spPr>
          <a:xfrm>
            <a:off x="2374392" y="975968"/>
            <a:ext cx="8890239" cy="2453032"/>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כנוצרי, האם אי פעם קראת את כל התנ"ך?</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האם זה היה מועיל לחיים שלך?</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כן</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לא</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למה לא?  האם תוכנית קריאה פשוטה הייתה עוזרת להוסיף תועלת?</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לא</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כן</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האם השתמשת בתוכנית קריאה?</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האם אתה חושב שחשוב כנוצרי לקרוא את כל התנ"ך</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כן</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מה מונע ממך לקרוא את כל התנ"ך?</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זה לוקח יותר מדי זמן?</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לא</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למה לא?</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זה מפחיד מדי?  זה ספר גדול וקשה לקריאה?</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ל-</a:t>
            </a:r>
            <a:r>
              <a:rPr lang="en-US" sz="1200" dirty="0">
                <a:solidFill>
                  <a:schemeClr val="tx1"/>
                </a:solidFill>
              </a:rPr>
              <a:t>WBP </a:t>
            </a:r>
            <a:r>
              <a:rPr lang="he-IL" sz="1200" dirty="0">
                <a:solidFill>
                  <a:schemeClr val="tx1"/>
                </a:solidFill>
              </a:rPr>
              <a:t>יש תוכניות קריאת תנ"ך חינמיות התומכות בכל התחייבות זמן בין 5 דקות ל-60 דקות ביום או כל מספר ימים בשבוע.</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he-IL" sz="1200" dirty="0">
                <a:solidFill>
                  <a:schemeClr val="tx1"/>
                </a:solidFill>
              </a:rPr>
              <a:t>מספקת תוכניות חינמיות בתרגומים קלים לקריאה.  אפילו המשימות הגדולות ביותר הופכות לאפשריות כאשר מחולקות לשלבים קטנים וקלים לניהול.</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כן</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האם תוכנית הקריאה הפכה את המשימה ליותר ניתנת לניהול?</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האם תוכנית קריאה מותאמת אישית הייתה הופכת את המשימה לנגישה יותר?</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לא</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ב-</a:t>
            </a:r>
            <a:r>
              <a:rPr lang="en-US" sz="1200" dirty="0">
                <a:solidFill>
                  <a:schemeClr val="tx1"/>
                </a:solidFill>
              </a:rPr>
              <a:t>WBP, </a:t>
            </a:r>
            <a:r>
              <a:rPr lang="he-IL" sz="1200" dirty="0">
                <a:solidFill>
                  <a:schemeClr val="tx1"/>
                </a:solidFill>
              </a:rPr>
              <a:t>אנו מאמינים שקריאת התנ"ך מוסיפה תועלת עצומה לכל חיינו.</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איזו תוכנית השתמשת?  ל-</a:t>
            </a:r>
            <a:r>
              <a:rPr lang="en-US" sz="1200" dirty="0">
                <a:solidFill>
                  <a:schemeClr val="tx1"/>
                </a:solidFill>
              </a:rPr>
              <a:t>WBP </a:t>
            </a:r>
            <a:r>
              <a:rPr lang="he-IL" sz="1200" dirty="0">
                <a:solidFill>
                  <a:schemeClr val="tx1"/>
                </a:solidFill>
              </a:rPr>
              <a:t>יש מגוון עצום לבחירה.</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נסה תוכנית חינמית ב-</a:t>
            </a:r>
            <a:r>
              <a:rPr lang="en-US" sz="1200" dirty="0">
                <a:solidFill>
                  <a:schemeClr val="tx1"/>
                </a:solidFill>
              </a:rPr>
              <a:t>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כן</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כן</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לא</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he-IL" sz="1200" dirty="0">
                <a:solidFill>
                  <a:schemeClr val="tx1"/>
                </a:solidFill>
              </a:rPr>
              <a:t>מציעה תוכניות חינמיות עם נושאים שונים כמו כרונולוגי, </a:t>
            </a:r>
            <a:r>
              <a:rPr lang="en-US" sz="1200" dirty="0">
                <a:solidFill>
                  <a:schemeClr val="tx1"/>
                </a:solidFill>
              </a:rPr>
              <a:t>M'Cheyne </a:t>
            </a:r>
            <a:r>
              <a:rPr lang="he-IL" sz="1200" dirty="0">
                <a:solidFill>
                  <a:schemeClr val="tx1"/>
                </a:solidFill>
              </a:rPr>
              <a:t>ועוד, כדי להוסיף גיוון</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זה משעמם מדי?</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אם ניסיתם ולא הצלחתם לקרוא את התנ"ך, בקרו אצלנו ב-</a:t>
            </a:r>
            <a:r>
              <a:rPr lang="en-US" sz="1200" u="sng" dirty="0">
                <a:solidFill>
                  <a:srgbClr val="0070C0"/>
                </a:solidFill>
              </a:rPr>
              <a:t>https://worldbibleplans.com/languages/hebrew/index.htm</a:t>
            </a:r>
            <a:r>
              <a:rPr lang="en-US" sz="1200" dirty="0">
                <a:solidFill>
                  <a:schemeClr val="tx1"/>
                </a:solidFill>
              </a:rPr>
              <a:t>l </a:t>
            </a:r>
            <a:r>
              <a:rPr lang="he-IL" sz="1200" dirty="0">
                <a:solidFill>
                  <a:schemeClr val="tx1"/>
                </a:solidFill>
              </a:rPr>
              <a:t>ובנו תוכנית קריאה מותאמת אישית בחינם.  בחרו מתוך מגוון שפות, תרגומים, התחייבויות זמן, נושאים ופורמטים של ספרים אלקטרוניים.  זה כל כך פשוט.  צרו תוכנית, </a:t>
            </a:r>
            <a:r>
              <a:rPr lang="en-US" sz="1200" dirty="0">
                <a:solidFill>
                  <a:schemeClr val="tx1"/>
                </a:solidFill>
              </a:rPr>
              <a:t>WBP </a:t>
            </a:r>
            <a:r>
              <a:rPr lang="he-IL" sz="1200" dirty="0">
                <a:solidFill>
                  <a:schemeClr val="tx1"/>
                </a:solidFill>
              </a:rPr>
              <a:t>יוצרים אותה, ובפחות מיום תקבלו קישור להורדת תוכנית קריאת התנ"ך החינמית שלכם עם או בלי כתובים.  האם הזכרנו שהכול בחינם!</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כן</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כן</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כן</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לא</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כן</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sz="1200" dirty="0">
                <a:solidFill>
                  <a:schemeClr val="tx1"/>
                </a:solidFill>
              </a:rPr>
              <a:t>תוכניות שכוללות כתבי קודש יקרות מדי?</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1859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pPr algn="r"/>
            <a:r>
              <a:rPr lang="he-IL" dirty="0"/>
              <a:t>נושאים</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7500" lnSpcReduction="20000"/>
          </a:bodyPr>
          <a:lstStyle/>
          <a:p>
            <a:pPr marL="0" indent="0" algn="r">
              <a:buNone/>
            </a:pPr>
            <a:r>
              <a:rPr lang="he-IL" sz="2400" dirty="0"/>
              <a:t>הנושאים מספקים דרכים שונות לקרוא את הכתובים
חלק מהנושאים מספקים סדר קריאה
דוגמאות: 
סטרייט (בראשית להתגלות)
סדר כרונולוגי
נושאים אחרים שומרים עליך ממוקד ברעיון יחיד או מציג את הכתובים בצורה משמעותית כלשהי
דוגמאות: 
מבוסס ז'אנר
מ'שיין
חלק מהנושאים דורשים ממך להתמקד בספר אחד או במבחר ספרים
דוגמאות: 
צלילה מעמיקה בספר אחד
שליחים ופאולוס
כל הנושאים מוסברים בפירוט בדף תוכניות הקריאה שנגיש דרך התפריט
גלה את הנושא שהכי מתאים לך</a:t>
            </a:r>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pPr algn="r"/>
            <a:r>
              <a:rPr lang="he-IL" dirty="0"/>
              <a:t>הנושאים המשיכו</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lnSpcReduction="10000"/>
          </a:bodyPr>
          <a:lstStyle/>
          <a:p>
            <a:pPr marL="0" indent="0" algn="r">
              <a:buNone/>
            </a:pPr>
            <a:r>
              <a:rPr lang="he-IL" dirty="0"/>
              <a:t>הנושאים מחולקים לארבע קבוצות בהתבסס על גמישות משך הזמן (משך הקריאה) ותדירות (כמה ימים בשבוע קוראים). 
קבוצה 1 - בקבוצה הראשונה הזו, אפשר לבחור זמן (30 ימים, 12 חודשים וכו') או 1-6 פרקים ליום משך הקריאה</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9474739"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b="1" dirty="0"/>
              <a:t>פרשנויות זמינות רק עם קבוצת נושאים זו ורק אם בוחרים משך פרק.</a:t>
            </a:r>
            <a:endParaRPr lang="en-US" sz="2400" dirty="0"/>
          </a:p>
          <a:p>
            <a:pPr marL="457200" lvl="1" indent="0" algn="r">
              <a:buFont typeface="Wingdings 3" charset="2"/>
              <a:buNone/>
            </a:pPr>
            <a:endParaRPr lang="en-US" sz="2200" dirty="0"/>
          </a:p>
          <a:p>
            <a:pPr lvl="2" algn="r"/>
            <a:endParaRPr lang="en-US" sz="2000" dirty="0"/>
          </a:p>
          <a:p>
            <a:pPr lvl="1" algn="r"/>
            <a:endParaRPr lang="en-US" dirty="0"/>
          </a:p>
        </p:txBody>
      </p:sp>
      <p:pic>
        <p:nvPicPr>
          <p:cNvPr id="7" name="Picture 6">
            <a:extLst>
              <a:ext uri="{FF2B5EF4-FFF2-40B4-BE49-F238E27FC236}">
                <a16:creationId xmlns:a16="http://schemas.microsoft.com/office/drawing/2014/main" id="{057E4873-E987-484A-9FBF-475C568CAE9F}"/>
              </a:ext>
            </a:extLst>
          </p:cNvPr>
          <p:cNvPicPr>
            <a:picLocks noChangeAspect="1"/>
          </p:cNvPicPr>
          <p:nvPr/>
        </p:nvPicPr>
        <p:blipFill rotWithShape="1">
          <a:blip r:embed="rId2"/>
          <a:srcRect l="14543" t="7967" r="693" b="33735"/>
          <a:stretch/>
        </p:blipFill>
        <p:spPr>
          <a:xfrm>
            <a:off x="1988865" y="2403231"/>
            <a:ext cx="9738267" cy="3676557"/>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pPr algn="r"/>
            <a:r>
              <a:rPr lang="he-IL" dirty="0"/>
              <a:t>הנושאים המשיכו</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pPr marL="0" indent="0" algn="r">
              <a:buNone/>
            </a:pPr>
            <a:r>
              <a:rPr lang="he-IL" dirty="0"/>
              <a:t>קבוצה 2 - בקבוצה השנייה, מותר רק משך זמן (30 יום, 12 חודשים וכו'). 
משך הפרקים יהיה אפור ולא ניתן לבחירה.</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926073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b="1" dirty="0"/>
              <a:t>פרשנויות אינן זמינות בקבוצה זו</a:t>
            </a:r>
            <a:endParaRPr lang="en-US" sz="2400" dirty="0"/>
          </a:p>
          <a:p>
            <a:pPr marL="457200" lvl="1" indent="0" algn="r">
              <a:buFont typeface="Wingdings 3" charset="2"/>
              <a:buNone/>
            </a:pPr>
            <a:endParaRPr lang="en-US" sz="2200" dirty="0"/>
          </a:p>
          <a:p>
            <a:pPr lvl="2" algn="r"/>
            <a:endParaRPr lang="en-US" sz="2000" dirty="0"/>
          </a:p>
          <a:p>
            <a:pPr lvl="1" algn="r"/>
            <a:endParaRPr lang="en-US" dirty="0"/>
          </a:p>
        </p:txBody>
      </p:sp>
      <p:pic>
        <p:nvPicPr>
          <p:cNvPr id="8" name="Picture 7">
            <a:extLst>
              <a:ext uri="{FF2B5EF4-FFF2-40B4-BE49-F238E27FC236}">
                <a16:creationId xmlns:a16="http://schemas.microsoft.com/office/drawing/2014/main" id="{4A807DA5-779E-4E81-A9B2-E4918D3200CA}"/>
              </a:ext>
            </a:extLst>
          </p:cNvPr>
          <p:cNvPicPr>
            <a:picLocks noChangeAspect="1"/>
          </p:cNvPicPr>
          <p:nvPr/>
        </p:nvPicPr>
        <p:blipFill rotWithShape="1">
          <a:blip r:embed="rId2"/>
          <a:srcRect l="32238" t="10743" b="24009"/>
          <a:stretch/>
        </p:blipFill>
        <p:spPr>
          <a:xfrm>
            <a:off x="3945924" y="1986225"/>
            <a:ext cx="7600808" cy="4017479"/>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pPr algn="r"/>
            <a:r>
              <a:rPr lang="he-IL" dirty="0"/>
              <a:t>הנושאים המשיכו</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pPr marL="0" indent="0" algn="r">
              <a:buNone/>
            </a:pPr>
            <a:r>
              <a:rPr lang="he-IL" dirty="0"/>
              <a:t>קבוצה 3 - לקבוצה השלישית, זמינות רק 1-6 פרקים זמניים. 
משך הזמן יהיה אפור ולא ניתן לבחירה.</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9328825"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b="1" dirty="0"/>
              <a:t>פרשנויות אינן זמינות בקבוצה זו</a:t>
            </a:r>
            <a:endParaRPr lang="en-US" sz="2400" dirty="0"/>
          </a:p>
          <a:p>
            <a:pPr marL="457200" lvl="1" indent="0" algn="r">
              <a:buFont typeface="Wingdings 3" charset="2"/>
              <a:buNone/>
            </a:pPr>
            <a:endParaRPr lang="en-US" sz="2200" dirty="0"/>
          </a:p>
          <a:p>
            <a:pPr lvl="2" algn="r"/>
            <a:endParaRPr lang="en-US" sz="2000" dirty="0"/>
          </a:p>
          <a:p>
            <a:pPr lvl="1" algn="r"/>
            <a:endParaRPr lang="en-US" dirty="0"/>
          </a:p>
        </p:txBody>
      </p:sp>
      <p:pic>
        <p:nvPicPr>
          <p:cNvPr id="7" name="Picture 6">
            <a:extLst>
              <a:ext uri="{FF2B5EF4-FFF2-40B4-BE49-F238E27FC236}">
                <a16:creationId xmlns:a16="http://schemas.microsoft.com/office/drawing/2014/main" id="{84BC0ACB-EBA1-4F68-9687-34D1F494AF65}"/>
              </a:ext>
            </a:extLst>
          </p:cNvPr>
          <p:cNvPicPr>
            <a:picLocks noChangeAspect="1"/>
          </p:cNvPicPr>
          <p:nvPr/>
        </p:nvPicPr>
        <p:blipFill rotWithShape="1">
          <a:blip r:embed="rId2"/>
          <a:srcRect l="46387" t="32135" r="-305" b="52064"/>
          <a:stretch/>
        </p:blipFill>
        <p:spPr>
          <a:xfrm>
            <a:off x="2600842" y="2302400"/>
            <a:ext cx="9089810" cy="1462203"/>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pPr algn="r"/>
            <a:r>
              <a:rPr lang="he-IL" dirty="0"/>
              <a:t>הנושאים המשיכו</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a:bodyPr>
          <a:lstStyle/>
          <a:p>
            <a:pPr marL="0" indent="0" algn="r">
              <a:buNone/>
            </a:pPr>
            <a:r>
              <a:rPr lang="he-IL" dirty="0"/>
              <a:t>קבוצה 4 - הקבוצה הרביעית והאחרונה מחזיקות משכי זמן ותדרים קבועים מראש. 
לנושאים אלו יש תדירות יומית אלא אם צוין אחרת. 
בנושאים אלה, משך הזמן ובחירת התדירות יהיו אפורים ולא ניתנים לבחירה.</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9589475"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lgn="r">
              <a:buClr>
                <a:srgbClr val="A53010"/>
              </a:buClr>
              <a:buNone/>
              <a:defRPr/>
            </a:pPr>
            <a:r>
              <a:rPr lang="he-IL" b="1" dirty="0">
                <a:solidFill>
                  <a:prstClr val="black">
                    <a:lumMod val="75000"/>
                    <a:lumOff val="25000"/>
                  </a:prstClr>
                </a:solidFill>
              </a:rPr>
              <a:t>פרשנויות אינן זמינות בקבוצה זו</a:t>
            </a: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r"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r"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זו רק רשימה חלקית</a:t>
            </a:r>
            <a:endParaRPr lang="en-US" dirty="0"/>
          </a:p>
        </p:txBody>
      </p:sp>
      <p:pic>
        <p:nvPicPr>
          <p:cNvPr id="7" name="Picture 6">
            <a:extLst>
              <a:ext uri="{FF2B5EF4-FFF2-40B4-BE49-F238E27FC236}">
                <a16:creationId xmlns:a16="http://schemas.microsoft.com/office/drawing/2014/main" id="{86B43670-B956-4814-BB6C-9612BE67C5ED}"/>
              </a:ext>
            </a:extLst>
          </p:cNvPr>
          <p:cNvPicPr>
            <a:picLocks noChangeAspect="1"/>
          </p:cNvPicPr>
          <p:nvPr/>
        </p:nvPicPr>
        <p:blipFill>
          <a:blip r:embed="rId2"/>
          <a:stretch>
            <a:fillRect/>
          </a:stretch>
        </p:blipFill>
        <p:spPr>
          <a:xfrm>
            <a:off x="2412460" y="2227385"/>
            <a:ext cx="7246087" cy="3977537"/>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pPr algn="r"/>
            <a:r>
              <a:rPr lang="he-IL" sz="2200" dirty="0"/>
              <a:t>אם בחרת בנושא של 1 ספר עמוק, בחר ספר. אחרת, האפשרות הזו תהיה נעולה</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85000" lnSpcReduction="20000"/>
          </a:bodyPr>
          <a:lstStyle/>
          <a:p>
            <a:pPr marL="0" indent="0" algn="r">
              <a:buNone/>
            </a:pPr>
            <a:r>
              <a:rPr lang="he-IL" dirty="0"/>
              <a:t>ניתן לבחור רק ספר אחד
ספרים זמינים תלויים בגרסה שלך
המסך לא מספיק חכם כדי לדעת אילו ספרים זמינים בכל גרסה.   
זה תלוי בך לבחור ספר שיהיה זמין בגרסה שבחרת
למשל, אם בחרת גרסה שהיא רק הברית החדשה, אל תבחר כאן את בראשית</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lgn="r">
              <a:buNone/>
            </a:pPr>
            <a:r>
              <a:rPr lang="he-IL" dirty="0"/>
              <a:t>ספרים אפוקריפיים אינם כלולים ברשימה. רק בראשית דרך התגלות</a:t>
            </a:r>
            <a:endParaRPr lang="en-US" dirty="0"/>
          </a:p>
        </p:txBody>
      </p:sp>
      <p:pic>
        <p:nvPicPr>
          <p:cNvPr id="9" name="Picture 8">
            <a:extLst>
              <a:ext uri="{FF2B5EF4-FFF2-40B4-BE49-F238E27FC236}">
                <a16:creationId xmlns:a16="http://schemas.microsoft.com/office/drawing/2014/main" id="{6B1853B7-144D-46AB-A653-5B12FECAD2C3}"/>
              </a:ext>
            </a:extLst>
          </p:cNvPr>
          <p:cNvPicPr>
            <a:picLocks noChangeAspect="1"/>
          </p:cNvPicPr>
          <p:nvPr/>
        </p:nvPicPr>
        <p:blipFill rotWithShape="1">
          <a:blip r:embed="rId2"/>
          <a:srcRect l="30399" t="22019" r="51250" b="27363"/>
          <a:stretch/>
        </p:blipFill>
        <p:spPr>
          <a:xfrm>
            <a:off x="3978613" y="1057053"/>
            <a:ext cx="3068299" cy="4549086"/>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pPr algn="r"/>
            <a:r>
              <a:rPr lang="he-IL" sz="3200" dirty="0"/>
              <a:t>כלול כתבי קודש</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pPr marL="0" indent="0" algn="r">
              <a:buNone/>
            </a:pPr>
            <a:r>
              <a:rPr lang="he-IL" dirty="0"/>
              <a:t>בחירה זו זמינה רק לגרסאות שאינן מוגנות בזכויות יוצרים
בחר בין
כן. ספק את הכתובים – כלול את הכתובים בתוכנית הקריאה שלך
לא. ספק מדריך בלבד – אל תכלול את הכתובים
אפשרות זו כוללת רק את הכותרות היומיות (זמינות בפורמט תרשים </a:t>
            </a:r>
            <a:r>
              <a:rPr lang="en-US" dirty="0"/>
              <a:t>PDF)
</a:t>
            </a:r>
            <a:r>
              <a:rPr lang="he-IL" dirty="0"/>
              <a:t>אפשרות זו מיועדת למי שמעוניין להשתמש בעותק מודפס של התנ"ך או לגרסאות תנ"ך תחת זכויות יוצרים עדכניות</a:t>
            </a:r>
            <a:endParaRPr lang="en-US" dirty="0"/>
          </a:p>
        </p:txBody>
      </p:sp>
      <p:pic>
        <p:nvPicPr>
          <p:cNvPr id="6" name="Picture 5">
            <a:extLst>
              <a:ext uri="{FF2B5EF4-FFF2-40B4-BE49-F238E27FC236}">
                <a16:creationId xmlns:a16="http://schemas.microsoft.com/office/drawing/2014/main" id="{281FB5EE-3DC2-4F55-BEC7-7C561B374E1B}"/>
              </a:ext>
            </a:extLst>
          </p:cNvPr>
          <p:cNvPicPr>
            <a:picLocks noChangeAspect="1"/>
          </p:cNvPicPr>
          <p:nvPr/>
        </p:nvPicPr>
        <p:blipFill rotWithShape="1">
          <a:blip r:embed="rId2"/>
          <a:srcRect l="61276" t="31222" r="17899" b="48738"/>
          <a:stretch/>
        </p:blipFill>
        <p:spPr>
          <a:xfrm>
            <a:off x="6643991" y="844062"/>
            <a:ext cx="4717915" cy="2440303"/>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pPr algn="r"/>
            <a:r>
              <a:rPr lang="he-IL" sz="2000" dirty="0"/>
              <a:t>אפשרות לבחור לכלול הפניות צולבות</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pPr marL="0" indent="0" algn="r">
              <a:buNone/>
            </a:pPr>
            <a:r>
              <a:rPr lang="he-IL" altLang="en-US" dirty="0">
                <a:solidFill>
                  <a:srgbClr val="676768"/>
                </a:solidFill>
                <a:latin typeface="Poppins" panose="00000500000000000000" pitchFamily="2" charset="0"/>
                <a:cs typeface="Poppins" panose="00000500000000000000" pitchFamily="2" charset="0"/>
              </a:rPr>
              <a:t>בחר בין קיצורים לבין הפניות מקראיות
לטקסט הפסוק המלא, </a:t>
            </a:r>
            <a:r>
              <a:rPr lang="en-US" altLang="en-US" dirty="0">
                <a:solidFill>
                  <a:srgbClr val="676768"/>
                </a:solidFill>
                <a:latin typeface="Poppins" panose="00000500000000000000" pitchFamily="2" charset="0"/>
                <a:cs typeface="Poppins" panose="00000500000000000000" pitchFamily="2" charset="0"/>
              </a:rPr>
              <a:t>WBP </a:t>
            </a:r>
            <a:r>
              <a:rPr lang="he-IL" altLang="en-US" dirty="0">
                <a:solidFill>
                  <a:srgbClr val="676768"/>
                </a:solidFill>
                <a:latin typeface="Poppins" panose="00000500000000000000" pitchFamily="2" charset="0"/>
                <a:cs typeface="Poppins" panose="00000500000000000000" pitchFamily="2" charset="0"/>
              </a:rPr>
              <a:t>מציע הפניות לברית החדשה עבור פסוקים מהתנ"ך ולהפך. 
לקיצורים, </a:t>
            </a:r>
            <a:r>
              <a:rPr lang="en-US" altLang="en-US" dirty="0">
                <a:solidFill>
                  <a:srgbClr val="676768"/>
                </a:solidFill>
                <a:latin typeface="Poppins" panose="00000500000000000000" pitchFamily="2" charset="0"/>
                <a:cs typeface="Poppins" panose="00000500000000000000" pitchFamily="2" charset="0"/>
              </a:rPr>
              <a:t>WBP </a:t>
            </a:r>
            <a:r>
              <a:rPr lang="he-IL" altLang="en-US" dirty="0">
                <a:solidFill>
                  <a:srgbClr val="676768"/>
                </a:solidFill>
                <a:latin typeface="Poppins" panose="00000500000000000000" pitchFamily="2" charset="0"/>
                <a:cs typeface="Poppins" panose="00000500000000000000" pitchFamily="2" charset="0"/>
              </a:rPr>
              <a:t>מציע את כל ההפניות הצלבות או הפניות מהברית החדשה עבור פסוקים מהתנ"ך ולהפך. 
הפניות צולבות אינן זמינות עבור גרסאות מוגנות בזכויות יוצרים. 
כלול כתבי הקודש חייבים להיות כן. 
אם תבחר לבצע הפניות צולבות, בחירת הפסקה/הפסוק תהיה נעולה
עובד רק עם פורמט הבית.</a:t>
            </a:r>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430887"/>
          </a:xfrm>
          <a:prstGeom prst="rect">
            <a:avLst/>
          </a:prstGeom>
          <a:noFill/>
        </p:spPr>
        <p:txBody>
          <a:bodyPr wrap="square" rtlCol="0">
            <a:spAutoFit/>
          </a:bodyPr>
          <a:lstStyle/>
          <a:p>
            <a:pPr algn="r"/>
            <a:r>
              <a:rPr lang="he-IL" sz="1100" dirty="0"/>
              <a:t>גוגל </a:t>
            </a:r>
            <a:r>
              <a:rPr lang="en-US" sz="1100" dirty="0"/>
              <a:t>AI - </a:t>
            </a:r>
            <a:r>
              <a:rPr lang="he-IL" sz="1100" dirty="0"/>
              <a:t>הפניה צולבת בתנ"ך היא הערה שמכוונת את הקורא לפסוק או קטע אחר בתנ"ך עם נושא, מילה או רעיון קשורים, ועוזר לחבר חלקים שונים בכתבי הקודש ולשפר את ההבנה. הפניות אלו מקשרות מושגים, נבואות ואירועים קשורים, ומאפשרות לקטע אחד להאיר את האחר.</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ראו את הדפים הבאים לדוגמאות</a:t>
            </a:r>
            <a:endParaRPr lang="en-US" dirty="0"/>
          </a:p>
        </p:txBody>
      </p:sp>
      <p:pic>
        <p:nvPicPr>
          <p:cNvPr id="6" name="Picture 5">
            <a:extLst>
              <a:ext uri="{FF2B5EF4-FFF2-40B4-BE49-F238E27FC236}">
                <a16:creationId xmlns:a16="http://schemas.microsoft.com/office/drawing/2014/main" id="{4E6E1E20-BAD3-4C97-AA1D-01E30B3C4507}"/>
              </a:ext>
            </a:extLst>
          </p:cNvPr>
          <p:cNvPicPr>
            <a:picLocks noChangeAspect="1"/>
          </p:cNvPicPr>
          <p:nvPr/>
        </p:nvPicPr>
        <p:blipFill rotWithShape="1">
          <a:blip r:embed="rId2"/>
          <a:srcRect l="40053" t="31370" r="40399" b="24795"/>
          <a:stretch/>
        </p:blipFill>
        <p:spPr>
          <a:xfrm>
            <a:off x="2684834" y="492327"/>
            <a:ext cx="2997179" cy="3612551"/>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pPr algn="r"/>
            <a:r>
              <a:rPr lang="he-IL" sz="2000" dirty="0"/>
              <a:t>כלול הפניות צולבות – דוגמאות לקיצורים</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he-IL" sz="1200" dirty="0"/>
              <a:t>דוגמה 2 – קיצור של הברית הנגדית בלבד. בדוגמה זו יש רק אזכורים לתנ"ך</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he-IL" sz="1200" dirty="0"/>
              <a:t>דוגמה 1 – כל הקיצורים. בדוגמה זו יש אזכורים לתנ"ך ולברית החדשה</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pPr algn="r"/>
            <a:r>
              <a:rPr lang="he-IL" sz="2000" dirty="0"/>
              <a:t>כלול הפניות צולבות – דוגמאות לטקסט מלא</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he-IL" sz="1200" dirty="0"/>
              <a:t>דוגמה 4 – הפניות חרוזים מלאות. בדוגמה זו, יש רק אזכורים לתנ"ך בפורמט פסוק</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he-IL" sz="1200" dirty="0"/>
              <a:t>דוגמה 3 – הפניות מוצלבות לפסוק מלא. בדוגמה זו, יש רק הפניות לתנ"ך בפורמט פסקה</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pPr algn="r"/>
            <a:r>
              <a:rPr lang="he-IL" dirty="0"/>
              <a:t>ברוכים הבאים לתוכניות התנ"ך העולמיות</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pPr marL="0" indent="0" algn="r">
              <a:buNone/>
            </a:pPr>
            <a:r>
              <a:rPr lang="he-IL" dirty="0"/>
              <a:t>הוראות פשוטות למעקב שלב אחר שלב, בפורמט שקף, כדי ליצור תוכנית קריאת תנ"ך מותאמת אישית.</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58367BF-10FF-4AEC-89DF-D6820CA62A1F}"/>
              </a:ext>
            </a:extLst>
          </p:cNvPr>
          <p:cNvPicPr>
            <a:picLocks noChangeAspect="1"/>
          </p:cNvPicPr>
          <p:nvPr/>
        </p:nvPicPr>
        <p:blipFill>
          <a:blip r:embed="rId2"/>
          <a:stretch>
            <a:fillRect/>
          </a:stretch>
        </p:blipFill>
        <p:spPr>
          <a:xfrm>
            <a:off x="8721969" y="1295649"/>
            <a:ext cx="2678723" cy="4563748"/>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pPr algn="r"/>
            <a:r>
              <a:rPr lang="he-IL" sz="3200" dirty="0"/>
              <a:t>משך הקריאה</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fontScale="92500"/>
          </a:bodyPr>
          <a:lstStyle/>
          <a:p>
            <a:pPr marL="0" indent="0" algn="r">
              <a:buNone/>
            </a:pPr>
            <a:r>
              <a:rPr lang="he-IL" dirty="0"/>
              <a:t>בחר בין משך זמן לפרק
בחר בין 30 ימים בלבד או עד 3 שנים. 
או לבחור בין 1-6 פרקים ביום
משך הפרקים תלוי בתרגום שתבחר. יש 1189 פרקים בממוצע של 66 ספרים בתנ"ך
פרק אחד ליום = 1189 ימים = 3.27 שנים (3 שנים, 3 חודשים)
2 פרקים ליום = 595 ימים = 1.63 שנים (שנה אחת, 7 וחצי חודשים)
3 פרקים ביום = 396 ימים = 1.1 שנה (שנה אחת, חודש אחד)
4 פרקים ליום = 297 ימים = 0.81 שנים (10 חודשים)
5 פרקים ליום = 237 ימים = 0.65 שנים (8 חודשים)
6 פרקים ליום = 198 ימים = 0.54 שנים (6 וחצי חודשים)</a:t>
            </a:r>
            <a:r>
              <a:rPr lang="en-US" dirty="0"/>
              <a:t> </a:t>
            </a:r>
          </a:p>
          <a:p>
            <a:pPr marL="457200" lvl="1" indent="0" algn="r">
              <a:buNone/>
            </a:pPr>
            <a:r>
              <a:rPr lang="he-IL" dirty="0"/>
              <a:t>או לבחור בהתאמה אישית אם אתה רוצה לבחור בעצמך את תאריך ההתחלה והסיום שלך</a:t>
            </a:r>
            <a:endParaRPr lang="en-US" dirty="0"/>
          </a:p>
          <a:p>
            <a:pPr marL="457200" lvl="1" indent="0" algn="r">
              <a:buNone/>
            </a:pPr>
            <a:endParaRPr lang="en-US" b="1" dirty="0"/>
          </a:p>
          <a:p>
            <a:pPr marL="457200" lvl="1" indent="0" algn="r">
              <a:buNone/>
            </a:pPr>
            <a:r>
              <a:rPr lang="he-IL" b="1" dirty="0"/>
              <a:t>פרשנויות זמינות רק עם משך פרקים
בחירות אפשריות ל-</a:t>
            </a:r>
            <a:r>
              <a:rPr lang="en-US" b="1" dirty="0"/>
              <a:t>Duration </a:t>
            </a:r>
            <a:r>
              <a:rPr lang="he-IL" b="1" dirty="0"/>
              <a:t>תלויות בנושא שתבחרו</a:t>
            </a:r>
            <a:r>
              <a:rPr lang="en-US" b="1" dirty="0"/>
              <a:t> </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8122596" y="3871609"/>
            <a:ext cx="1585608" cy="128405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pPr algn="r"/>
            <a:r>
              <a:rPr lang="he-IL" dirty="0"/>
              <a:t>בחירת תדירות קריאה</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normAutofit lnSpcReduction="10000"/>
          </a:bodyPr>
          <a:lstStyle/>
          <a:p>
            <a:pPr marL="0" indent="0" algn="r">
              <a:buNone/>
            </a:pPr>
            <a:r>
              <a:rPr lang="he-IL" dirty="0"/>
              <a:t>בחרו מבין : 
כל יום
כל יומיים
1-6 ימים בשבוע
אלה יהיו ימים רצופים
אם תבחר 3 ימים בשבוע, תקרא שלושה ימים רצופים ותקבל 4 ימי חופש</a:t>
            </a:r>
            <a:endParaRPr lang="en-US" dirty="0"/>
          </a:p>
        </p:txBody>
      </p:sp>
      <p:pic>
        <p:nvPicPr>
          <p:cNvPr id="6" name="Picture 5">
            <a:extLst>
              <a:ext uri="{FF2B5EF4-FFF2-40B4-BE49-F238E27FC236}">
                <a16:creationId xmlns:a16="http://schemas.microsoft.com/office/drawing/2014/main" id="{DB29D735-94F1-462C-919A-8F4E8C8A8148}"/>
              </a:ext>
            </a:extLst>
          </p:cNvPr>
          <p:cNvPicPr>
            <a:picLocks noChangeAspect="1"/>
          </p:cNvPicPr>
          <p:nvPr/>
        </p:nvPicPr>
        <p:blipFill rotWithShape="1">
          <a:blip r:embed="rId2"/>
          <a:srcRect l="66702" t="32113" r="18058" b="29886"/>
          <a:stretch/>
        </p:blipFill>
        <p:spPr>
          <a:xfrm>
            <a:off x="7446320" y="1146580"/>
            <a:ext cx="2329977" cy="3122903"/>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pPr algn="r"/>
            <a:r>
              <a:rPr lang="he-IL" dirty="0"/>
              <a:t>קריאות נבחרות ליום</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normAutofit lnSpcReduction="10000"/>
          </a:bodyPr>
          <a:lstStyle/>
          <a:p>
            <a:pPr marL="0" indent="0" algn="r">
              <a:buNone/>
            </a:pPr>
            <a:r>
              <a:rPr lang="he-IL" dirty="0"/>
              <a:t>בחרו מבין : 
פעם ביום (בבוקר או אחר הצהריים)
פעמיים ביום (בבוקר ובצהריים)
הקריאות היומיות יחולקו שווה בשווה בין הבוקר לערב</a:t>
            </a:r>
            <a:endParaRPr lang="en-US" dirty="0"/>
          </a:p>
        </p:txBody>
      </p:sp>
      <p:pic>
        <p:nvPicPr>
          <p:cNvPr id="5" name="Picture 4">
            <a:extLst>
              <a:ext uri="{FF2B5EF4-FFF2-40B4-BE49-F238E27FC236}">
                <a16:creationId xmlns:a16="http://schemas.microsoft.com/office/drawing/2014/main" id="{33F7A14B-D87C-47CD-8BD8-086C7B2319C6}"/>
              </a:ext>
            </a:extLst>
          </p:cNvPr>
          <p:cNvPicPr>
            <a:picLocks noChangeAspect="1"/>
          </p:cNvPicPr>
          <p:nvPr/>
        </p:nvPicPr>
        <p:blipFill rotWithShape="1">
          <a:blip r:embed="rId2"/>
          <a:srcRect l="16517" t="31964" r="50850" b="47254"/>
          <a:stretch/>
        </p:blipFill>
        <p:spPr>
          <a:xfrm>
            <a:off x="4351152" y="1547446"/>
            <a:ext cx="6534099" cy="2236614"/>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pPr algn="r"/>
            <a:r>
              <a:rPr lang="he-IL" sz="3000" dirty="0"/>
              <a:t>בחר פורמט פסקה או שירה</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pPr algn="r"/>
            <a:r>
              <a:rPr lang="he-IL" dirty="0"/>
              <a:t>דוגמה לפסקה</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r"/>
            <a:r>
              <a:rPr lang="he-IL" dirty="0"/>
              <a:t>דוגמה לשירה</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אם תבחרו להצטלב, פורמט הבית ייבחר אוטומטית</a:t>
            </a:r>
            <a:endParaRPr lang="en-US" dirty="0"/>
          </a:p>
        </p:txBody>
      </p:sp>
      <p:pic>
        <p:nvPicPr>
          <p:cNvPr id="5" name="Picture 4">
            <a:extLst>
              <a:ext uri="{FF2B5EF4-FFF2-40B4-BE49-F238E27FC236}">
                <a16:creationId xmlns:a16="http://schemas.microsoft.com/office/drawing/2014/main" id="{7A884009-8558-4814-AEF0-ADF6445ED465}"/>
              </a:ext>
            </a:extLst>
          </p:cNvPr>
          <p:cNvPicPr>
            <a:picLocks noChangeAspect="1"/>
          </p:cNvPicPr>
          <p:nvPr/>
        </p:nvPicPr>
        <p:blipFill rotWithShape="1">
          <a:blip r:embed="rId4"/>
          <a:srcRect l="50000" t="32113" r="18218" b="48160"/>
          <a:stretch/>
        </p:blipFill>
        <p:spPr>
          <a:xfrm>
            <a:off x="3508798" y="789308"/>
            <a:ext cx="5477395" cy="1827431"/>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pPr algn="r"/>
            <a:r>
              <a:rPr lang="he-IL" sz="2400" dirty="0"/>
              <a:t>כלול פרשנות - בחר פרשנות פרק אחר פרק שתכלול בתוכנית שלך.</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276999"/>
          </a:xfrm>
          <a:prstGeom prst="rect">
            <a:avLst/>
          </a:prstGeom>
          <a:noFill/>
        </p:spPr>
        <p:txBody>
          <a:bodyPr wrap="square">
            <a:spAutoFit/>
          </a:bodyPr>
          <a:lstStyle/>
          <a:p>
            <a:pPr algn="r"/>
            <a:r>
              <a:rPr lang="he-IL" sz="1200" dirty="0"/>
              <a:t>פרשנויות פרק אחר פרק זמינות רק עם קבוצת הנושאים הראשונה ורק אם בוחרים משך פרק</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pPr marL="0" indent="0" algn="r">
              <a:buNone/>
            </a:pPr>
            <a:r>
              <a:rPr lang="he-IL" dirty="0"/>
              <a:t>הפרשנויות מקובצות לפי סדר אלפביתי לפי שפה
בחרו מתוך 155 פרשנויות ב-15 שפות
זה אופציונלי. אם אינכם רוצים פרשנות, השאירו כ-</a:t>
            </a:r>
            <a:r>
              <a:rPr lang="en-US" dirty="0"/>
              <a:t>None</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pPr algn="r"/>
            <a:r>
              <a:rPr lang="he-IL" dirty="0"/>
              <a:t>בחר לפי יום, תאריך, או שניהם</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pPr marL="0" indent="0" algn="r">
              <a:buNone/>
            </a:pPr>
            <a:r>
              <a:rPr lang="he-IL" dirty="0"/>
              <a:t>לפי יום – דוגמה – יום 1, יום 2, וכו'. 
לפי תאריך – דוגמה – 1 בינואר, 2 בינואר, וכו'. 
לפי יום ותאריך – הכותרת תציג את שניהם עם היום הראשון
לפי תאריך ויום - הכותרת תציג את שניהם עם התאריך הראשון</a:t>
            </a:r>
            <a:endParaRPr lang="en-US" dirty="0"/>
          </a:p>
        </p:txBody>
      </p:sp>
      <p:pic>
        <p:nvPicPr>
          <p:cNvPr id="6" name="Picture 5">
            <a:extLst>
              <a:ext uri="{FF2B5EF4-FFF2-40B4-BE49-F238E27FC236}">
                <a16:creationId xmlns:a16="http://schemas.microsoft.com/office/drawing/2014/main" id="{304CB417-B8DA-4632-9F22-10498BEA0105}"/>
              </a:ext>
            </a:extLst>
          </p:cNvPr>
          <p:cNvPicPr>
            <a:picLocks noChangeAspect="1"/>
          </p:cNvPicPr>
          <p:nvPr/>
        </p:nvPicPr>
        <p:blipFill rotWithShape="1">
          <a:blip r:embed="rId2"/>
          <a:srcRect l="61277" t="42652" r="18058" b="31370"/>
          <a:stretch/>
        </p:blipFill>
        <p:spPr>
          <a:xfrm>
            <a:off x="4708188" y="1342416"/>
            <a:ext cx="3907276" cy="2640053"/>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pPr algn="r"/>
            <a:r>
              <a:rPr lang="he-IL" sz="2000" dirty="0"/>
              <a:t>לחצו על לוח השנה כדי לבחור תאריך תחילת קריאה. אם בחרת משך קריאה מותאם אישית, בחרו תאריך סיום קריאה</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הזן ערך רק אם בחרת משך מותאם אישית</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he-IL" sz="2000" dirty="0"/>
              <a:t>תאריך סיום הקריאה לא יהיה ניתן לבחירה אלא אם תבחר משך מותאם אישית בתפריט הנפתח של משך הקריאה</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תאריך התחלה הוא חובה גם אם תבחר כותרת יום</a:t>
            </a:r>
            <a:endParaRPr lang="en-US" dirty="0"/>
          </a:p>
        </p:txBody>
      </p:sp>
      <p:pic>
        <p:nvPicPr>
          <p:cNvPr id="4" name="Picture 3">
            <a:extLst>
              <a:ext uri="{FF2B5EF4-FFF2-40B4-BE49-F238E27FC236}">
                <a16:creationId xmlns:a16="http://schemas.microsoft.com/office/drawing/2014/main" id="{05A8894D-B3C5-4050-A465-BC6455A7BD6B}"/>
              </a:ext>
            </a:extLst>
          </p:cNvPr>
          <p:cNvPicPr>
            <a:picLocks noChangeAspect="1"/>
          </p:cNvPicPr>
          <p:nvPr/>
        </p:nvPicPr>
        <p:blipFill rotWithShape="1">
          <a:blip r:embed="rId4"/>
          <a:srcRect l="39176" t="42355" r="39760" b="46358"/>
          <a:stretch/>
        </p:blipFill>
        <p:spPr>
          <a:xfrm>
            <a:off x="1628499" y="1004600"/>
            <a:ext cx="3843173" cy="1106899"/>
          </a:xfrm>
          <a:prstGeom prst="rect">
            <a:avLst/>
          </a:prstGeom>
        </p:spPr>
      </p:pic>
      <p:pic>
        <p:nvPicPr>
          <p:cNvPr id="15" name="Picture 14">
            <a:extLst>
              <a:ext uri="{FF2B5EF4-FFF2-40B4-BE49-F238E27FC236}">
                <a16:creationId xmlns:a16="http://schemas.microsoft.com/office/drawing/2014/main" id="{1F816F5D-4665-4F2F-B11D-FE536D54FF1C}"/>
              </a:ext>
            </a:extLst>
          </p:cNvPr>
          <p:cNvPicPr>
            <a:picLocks noChangeAspect="1"/>
          </p:cNvPicPr>
          <p:nvPr/>
        </p:nvPicPr>
        <p:blipFill rotWithShape="1">
          <a:blip r:embed="rId4"/>
          <a:srcRect l="16503" t="42355" r="60678" b="46358"/>
          <a:stretch/>
        </p:blipFill>
        <p:spPr>
          <a:xfrm>
            <a:off x="6353725" y="1004599"/>
            <a:ext cx="4163438" cy="1106899"/>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pPr algn="r"/>
            <a:r>
              <a:rPr lang="he-IL" dirty="0"/>
              <a:t>בחירת פורמט ספר אלקטרוני</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a:bodyPr>
          <a:lstStyle/>
          <a:p>
            <a:pPr marL="0" indent="0" algn="r">
              <a:buNone/>
            </a:pPr>
            <a:r>
              <a:rPr lang="he-IL" dirty="0"/>
              <a:t>ניתן לבחור רק אם כלול כתבי הקודש הוא כן
הבחירה שלך תלויה באיזה קורא ספר אלקטרוני תרצה להשתמש בו.   
</a:t>
            </a:r>
            <a:r>
              <a:rPr lang="en-US" dirty="0"/>
              <a:t>PDF – </a:t>
            </a:r>
            <a:r>
              <a:rPr lang="he-IL" dirty="0"/>
              <a:t>פורמט אוניברסלי המשמש דפדפני אינטרנט ורוב קוראי הספרים האלקטרוניים האחרים
</a:t>
            </a:r>
            <a:r>
              <a:rPr lang="en-US" dirty="0"/>
              <a:t>EPUB – </a:t>
            </a:r>
            <a:r>
              <a:rPr lang="he-IL" dirty="0"/>
              <a:t>בחירה זו משמשת באפליקציית </a:t>
            </a:r>
            <a:r>
              <a:rPr lang="en-US" dirty="0"/>
              <a:t>Barnes and Noble Nook, </a:t>
            </a:r>
            <a:r>
              <a:rPr lang="he-IL" dirty="0"/>
              <a:t>אפליקציית </a:t>
            </a:r>
            <a:r>
              <a:rPr lang="en-US" dirty="0"/>
              <a:t>Amazon Kindle </a:t>
            </a:r>
            <a:r>
              <a:rPr lang="he-IL" dirty="0"/>
              <a:t>וברוב אפליקציות הקוראים האלקטרוניים האחרות
קובץ ה-</a:t>
            </a:r>
            <a:r>
              <a:rPr lang="en-US" dirty="0"/>
              <a:t>eBook </a:t>
            </a:r>
            <a:r>
              <a:rPr lang="he-IL" dirty="0"/>
              <a:t>של ה-</a:t>
            </a:r>
            <a:r>
              <a:rPr lang="en-US" dirty="0"/>
              <a:t>EPUB </a:t>
            </a:r>
            <a:r>
              <a:rPr lang="he-IL" dirty="0"/>
              <a:t>קטן משמעותית בגודלו</a:t>
            </a:r>
            <a:endParaRPr lang="en-US" dirty="0"/>
          </a:p>
          <a:p>
            <a:pPr marL="0" indent="0" algn="r">
              <a:buNone/>
            </a:pPr>
            <a:endParaRPr lang="en-US" dirty="0"/>
          </a:p>
          <a:p>
            <a:pPr marL="0" indent="0" algn="r">
              <a:buNone/>
            </a:pPr>
            <a:r>
              <a:rPr lang="he-IL" dirty="0"/>
              <a:t>ניתן לבחור רק אחד מהם. אם תרצו שתוכנית הקריאה שלכם תהיה בפורמט אחר (כמו </a:t>
            </a:r>
            <a:r>
              <a:rPr lang="en-US" dirty="0"/>
              <a:t>txt, docx, mobi </a:t>
            </a:r>
            <a:r>
              <a:rPr lang="he-IL" dirty="0"/>
              <a:t>וכו'), הודיעו לנו בתיבת הטקסט 'הזינו כל בקשות נוספות כאן' וננסה להתאים זאת.</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אם אתה כולל כתבי קודש, בחר בין </a:t>
            </a:r>
            <a:r>
              <a:rPr lang="en-US" dirty="0"/>
              <a:t>PDF </a:t>
            </a:r>
            <a:r>
              <a:rPr lang="he-IL" dirty="0"/>
              <a:t>ל-</a:t>
            </a:r>
            <a:r>
              <a:rPr lang="en-US" dirty="0"/>
              <a:t>Epub</a:t>
            </a:r>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אם הגרסה שלך מוגנת בזכויות יוצרים או אם בחרת מדריך, הבחירה הזו תנעל כאשר תרשים </a:t>
            </a:r>
            <a:r>
              <a:rPr lang="en-US" dirty="0"/>
              <a:t>PDF </a:t>
            </a:r>
            <a:r>
              <a:rPr lang="he-IL" dirty="0"/>
              <a:t>יהיה ברירת המחדל</a:t>
            </a:r>
            <a:endParaRPr lang="en-US" dirty="0"/>
          </a:p>
        </p:txBody>
      </p:sp>
      <p:pic>
        <p:nvPicPr>
          <p:cNvPr id="5" name="Picture 4">
            <a:extLst>
              <a:ext uri="{FF2B5EF4-FFF2-40B4-BE49-F238E27FC236}">
                <a16:creationId xmlns:a16="http://schemas.microsoft.com/office/drawing/2014/main" id="{39EE01BA-49A8-4D83-875D-3D1D7EDDCFC7}"/>
              </a:ext>
            </a:extLst>
          </p:cNvPr>
          <p:cNvPicPr>
            <a:picLocks noChangeAspect="1"/>
          </p:cNvPicPr>
          <p:nvPr/>
        </p:nvPicPr>
        <p:blipFill rotWithShape="1">
          <a:blip r:embed="rId2"/>
          <a:srcRect l="49149" t="42486" r="17421" b="35528"/>
          <a:stretch/>
        </p:blipFill>
        <p:spPr>
          <a:xfrm>
            <a:off x="1673157" y="858213"/>
            <a:ext cx="4075890" cy="1440815"/>
          </a:xfrm>
          <a:prstGeom prst="rect">
            <a:avLst/>
          </a:prstGeom>
        </p:spPr>
      </p:pic>
      <p:pic>
        <p:nvPicPr>
          <p:cNvPr id="9" name="Picture 8">
            <a:extLst>
              <a:ext uri="{FF2B5EF4-FFF2-40B4-BE49-F238E27FC236}">
                <a16:creationId xmlns:a16="http://schemas.microsoft.com/office/drawing/2014/main" id="{9CEEA46D-AA34-41EA-8DF4-55792F02C559}"/>
              </a:ext>
            </a:extLst>
          </p:cNvPr>
          <p:cNvPicPr>
            <a:picLocks noChangeAspect="1"/>
          </p:cNvPicPr>
          <p:nvPr/>
        </p:nvPicPr>
        <p:blipFill rotWithShape="1">
          <a:blip r:embed="rId3"/>
          <a:srcRect l="49149" t="71598" r="17340" b="17269"/>
          <a:stretch/>
        </p:blipFill>
        <p:spPr>
          <a:xfrm>
            <a:off x="5873822" y="1293529"/>
            <a:ext cx="5630790" cy="1005499"/>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8"/>
            <a:ext cx="8911687" cy="642624"/>
          </a:xfrm>
        </p:spPr>
        <p:txBody>
          <a:bodyPr>
            <a:normAutofit/>
          </a:bodyPr>
          <a:lstStyle/>
          <a:p>
            <a:pPr algn="r"/>
            <a:r>
              <a:rPr lang="he-IL" sz="2800" dirty="0"/>
              <a:t>גופן אופציונלי לפסוקים שבהם ישוע מדבר</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282462"/>
            <a:ext cx="8915400" cy="3099481"/>
          </a:xfrm>
        </p:spPr>
        <p:txBody>
          <a:bodyPr>
            <a:normAutofit/>
          </a:bodyPr>
          <a:lstStyle/>
          <a:p>
            <a:pPr marL="0" indent="0" algn="r">
              <a:buNone/>
            </a:pPr>
            <a:r>
              <a:rPr lang="he-IL" dirty="0"/>
              <a:t>כל הפסוק, שבו ישוע מדבר, יכול להיות אופציונלית בגופן אדום או מודגש ונטויה. 
עקפו את הבחירה הזו או בחרו אף אחד כדי להשתמש בגופן ברירת המחדל
אפשרות זו זמינה רק אם אתה כולל פסוקים
טקסט עם הפניה צולבת אינו נכלל בגופנים אופציונליים</a:t>
            </a:r>
            <a:endParaRPr lang="en-US" dirty="0"/>
          </a:p>
        </p:txBody>
      </p:sp>
      <p:pic>
        <p:nvPicPr>
          <p:cNvPr id="5" name="Picture 4">
            <a:extLst>
              <a:ext uri="{FF2B5EF4-FFF2-40B4-BE49-F238E27FC236}">
                <a16:creationId xmlns:a16="http://schemas.microsoft.com/office/drawing/2014/main" id="{4B1FB442-40DD-4047-A13B-694568DAD86C}"/>
              </a:ext>
            </a:extLst>
          </p:cNvPr>
          <p:cNvPicPr>
            <a:picLocks noChangeAspect="1"/>
          </p:cNvPicPr>
          <p:nvPr/>
        </p:nvPicPr>
        <p:blipFill rotWithShape="1">
          <a:blip r:embed="rId2"/>
          <a:srcRect l="16277" t="42059" r="50931" b="33448"/>
          <a:stretch/>
        </p:blipFill>
        <p:spPr>
          <a:xfrm>
            <a:off x="5573949" y="1104090"/>
            <a:ext cx="5301574" cy="2128369"/>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pPr algn="r"/>
            <a:r>
              <a:rPr lang="he-IL" dirty="0"/>
              <a:t>אופציונלי: בחר לא אם ברצונך לא לקבל מיילים מתוכניות תנ"ך עולמיות בעתיד</a:t>
            </a:r>
            <a:endParaRPr lang="en-US" dirty="0"/>
          </a:p>
        </p:txBody>
      </p:sp>
      <p:pic>
        <p:nvPicPr>
          <p:cNvPr id="4" name="Picture 3">
            <a:extLst>
              <a:ext uri="{FF2B5EF4-FFF2-40B4-BE49-F238E27FC236}">
                <a16:creationId xmlns:a16="http://schemas.microsoft.com/office/drawing/2014/main" id="{6CB45D8C-EE42-4539-A67E-73F0F7A89F3F}"/>
              </a:ext>
            </a:extLst>
          </p:cNvPr>
          <p:cNvPicPr>
            <a:picLocks noChangeAspect="1"/>
          </p:cNvPicPr>
          <p:nvPr/>
        </p:nvPicPr>
        <p:blipFill rotWithShape="1">
          <a:blip r:embed="rId2"/>
          <a:srcRect l="50000" t="53340" r="18139" b="27114"/>
          <a:stretch/>
        </p:blipFill>
        <p:spPr>
          <a:xfrm>
            <a:off x="3821220" y="1945531"/>
            <a:ext cx="7375317" cy="2431916"/>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D618220-58FF-408F-95E6-FE68F4A6759C}"/>
              </a:ext>
            </a:extLst>
          </p:cNvPr>
          <p:cNvPicPr>
            <a:picLocks noChangeAspect="1"/>
          </p:cNvPicPr>
          <p:nvPr/>
        </p:nvPicPr>
        <p:blipFill rotWithShape="1">
          <a:blip r:embed="rId2"/>
          <a:srcRect l="21143" t="13409" b="50000"/>
          <a:stretch/>
        </p:blipFill>
        <p:spPr>
          <a:xfrm>
            <a:off x="1731524" y="1469513"/>
            <a:ext cx="9614170" cy="2397868"/>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pPr algn="r"/>
            <a:r>
              <a:rPr lang="he-IL" dirty="0"/>
              <a:t>עבור לעמוד בקשת הספר האלקטרוני</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3903317" y="1621367"/>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4681080" y="1199103"/>
            <a:ext cx="698316" cy="5053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pPr algn="r"/>
            <a:r>
              <a:rPr lang="he-IL" dirty="0"/>
              <a:t>אופציונלי: הזן כאן בקשות נוספות</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a:bodyPr>
          <a:lstStyle/>
          <a:p>
            <a:pPr marL="0" indent="0" algn="r">
              <a:buNone/>
            </a:pPr>
            <a:r>
              <a:rPr lang="he-IL" dirty="0"/>
              <a:t>ניתן להגיש כל בקשה נוספת בתיבת הטקסט החופשית.   
לדוגמה, ייתכן שתרצה את תוכנית הקריאה שלך בפורמטים שונים או בפורמט שונה ממה שמופיע. נענה לכל בקשה אם נוכל.  
אולי תרצה לשלב ולהתאים. לדוגמה, בחר את התנ"ך מגרסה אחת ואת הברית החדשה מאחרת. 
ניתן לעשות זאת באמצעות בקשה נוספת או לשלוח לנו הודעה מדף צור הקשר שלנו
סוג כזה של בקשה ייקח קצת יותר זמן לעיבוד אצלנו</a:t>
            </a:r>
            <a:endParaRPr lang="en-US" dirty="0"/>
          </a:p>
        </p:txBody>
      </p:sp>
      <p:pic>
        <p:nvPicPr>
          <p:cNvPr id="5" name="Picture 4">
            <a:extLst>
              <a:ext uri="{FF2B5EF4-FFF2-40B4-BE49-F238E27FC236}">
                <a16:creationId xmlns:a16="http://schemas.microsoft.com/office/drawing/2014/main" id="{40B34F9D-A431-4833-A8CD-1103F2F1703D}"/>
              </a:ext>
            </a:extLst>
          </p:cNvPr>
          <p:cNvPicPr>
            <a:picLocks noChangeAspect="1"/>
          </p:cNvPicPr>
          <p:nvPr/>
        </p:nvPicPr>
        <p:blipFill rotWithShape="1">
          <a:blip r:embed="rId2"/>
          <a:srcRect l="17234" t="53340" r="50691" b="36121"/>
          <a:stretch/>
        </p:blipFill>
        <p:spPr>
          <a:xfrm>
            <a:off x="2582018" y="1391056"/>
            <a:ext cx="8922594" cy="1575881"/>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pPr algn="r"/>
            <a:r>
              <a:rPr lang="he-IL" dirty="0"/>
              <a:t>אנא ספרו לנו כיצד שמעתם עלינו ואם זו הפעם הראשונה שלכם לקרוא את התנ"ך</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he-IL" sz="2000" dirty="0"/>
              <a:t>מידע זה יעזור לנו להגיע לכמה שיותר אנשים</a:t>
            </a:r>
            <a:endParaRPr lang="en-US" sz="2000" dirty="0"/>
          </a:p>
        </p:txBody>
      </p:sp>
      <p:pic>
        <p:nvPicPr>
          <p:cNvPr id="5" name="Picture 4">
            <a:extLst>
              <a:ext uri="{FF2B5EF4-FFF2-40B4-BE49-F238E27FC236}">
                <a16:creationId xmlns:a16="http://schemas.microsoft.com/office/drawing/2014/main" id="{DEA9A8D8-B8CC-47C9-B2C2-532417181EF6}"/>
              </a:ext>
            </a:extLst>
          </p:cNvPr>
          <p:cNvPicPr>
            <a:picLocks noChangeAspect="1"/>
          </p:cNvPicPr>
          <p:nvPr/>
        </p:nvPicPr>
        <p:blipFill rotWithShape="1">
          <a:blip r:embed="rId2"/>
          <a:srcRect l="56330" t="62692" r="18058" b="17762"/>
          <a:stretch/>
        </p:blipFill>
        <p:spPr>
          <a:xfrm>
            <a:off x="5154542" y="1943912"/>
            <a:ext cx="6217092" cy="2550268"/>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75792"/>
          </a:xfrm>
        </p:spPr>
        <p:txBody>
          <a:bodyPr/>
          <a:lstStyle/>
          <a:p>
            <a:pPr algn="r"/>
            <a:r>
              <a:rPr lang="he-IL" dirty="0"/>
              <a:t>לחץ על שלח</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pPr marL="0" indent="0" algn="r">
              <a:buNone/>
            </a:pPr>
            <a:r>
              <a:rPr lang="he-IL" dirty="0"/>
              <a:t>אם מילאתם את הטופס במלואו מבלי לפספס בחירה חובה, תועברו לעמוד האישור
אם פספסת בחירה, תתבקש למלא את השדה או לבצע בחירה.</a:t>
            </a:r>
            <a:endParaRPr lang="en-US" dirty="0"/>
          </a:p>
        </p:txBody>
      </p:sp>
      <p:pic>
        <p:nvPicPr>
          <p:cNvPr id="7" name="Picture 6">
            <a:extLst>
              <a:ext uri="{FF2B5EF4-FFF2-40B4-BE49-F238E27FC236}">
                <a16:creationId xmlns:a16="http://schemas.microsoft.com/office/drawing/2014/main" id="{D2F743B6-18AD-4B9A-88E7-EF885938AAD1}"/>
              </a:ext>
            </a:extLst>
          </p:cNvPr>
          <p:cNvPicPr>
            <a:picLocks noChangeAspect="1"/>
          </p:cNvPicPr>
          <p:nvPr/>
        </p:nvPicPr>
        <p:blipFill rotWithShape="1">
          <a:blip r:embed="rId2"/>
          <a:srcRect l="72925" t="83223" r="18458" b="9104"/>
          <a:stretch/>
        </p:blipFill>
        <p:spPr>
          <a:xfrm>
            <a:off x="8133102" y="1352151"/>
            <a:ext cx="2256037" cy="1079763"/>
          </a:xfrm>
          <a:prstGeom prst="rect">
            <a:avLst/>
          </a:prstGeom>
        </p:spPr>
      </p:pic>
      <p:pic>
        <p:nvPicPr>
          <p:cNvPr id="8" name="Picture 7">
            <a:extLst>
              <a:ext uri="{FF2B5EF4-FFF2-40B4-BE49-F238E27FC236}">
                <a16:creationId xmlns:a16="http://schemas.microsoft.com/office/drawing/2014/main" id="{531B7C06-A712-4879-A671-77372D04F719}"/>
              </a:ext>
            </a:extLst>
          </p:cNvPr>
          <p:cNvPicPr>
            <a:picLocks noChangeAspect="1"/>
          </p:cNvPicPr>
          <p:nvPr/>
        </p:nvPicPr>
        <p:blipFill rotWithShape="1">
          <a:blip r:embed="rId3"/>
          <a:srcRect l="17793" t="60020" r="50000" b="25572"/>
          <a:stretch/>
        </p:blipFill>
        <p:spPr>
          <a:xfrm>
            <a:off x="3383881" y="4193181"/>
            <a:ext cx="5744985" cy="1381328"/>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8229602" y="192101"/>
            <a:ext cx="2859932" cy="395797"/>
          </a:xfrm>
        </p:spPr>
        <p:txBody>
          <a:bodyPr>
            <a:normAutofit fontScale="90000"/>
          </a:bodyPr>
          <a:lstStyle/>
          <a:p>
            <a:pPr algn="r"/>
            <a:r>
              <a:rPr lang="he-IL" sz="2000" dirty="0"/>
              <a:t>עמוד האישור</a:t>
            </a:r>
            <a:endParaRPr lang="en-US" sz="2000" dirty="0"/>
          </a:p>
        </p:txBody>
      </p:sp>
      <p:pic>
        <p:nvPicPr>
          <p:cNvPr id="4" name="Picture 3">
            <a:extLst>
              <a:ext uri="{FF2B5EF4-FFF2-40B4-BE49-F238E27FC236}">
                <a16:creationId xmlns:a16="http://schemas.microsoft.com/office/drawing/2014/main" id="{F3D480A6-DDD1-450C-9823-FD1CE8639BB0}"/>
              </a:ext>
            </a:extLst>
          </p:cNvPr>
          <p:cNvPicPr>
            <a:picLocks noChangeAspect="1"/>
          </p:cNvPicPr>
          <p:nvPr/>
        </p:nvPicPr>
        <p:blipFill rotWithShape="1">
          <a:blip r:embed="rId2"/>
          <a:srcRect l="38218" t="13409" r="38324" b="13112"/>
          <a:stretch/>
        </p:blipFill>
        <p:spPr>
          <a:xfrm>
            <a:off x="4173165" y="143465"/>
            <a:ext cx="3813243" cy="6420255"/>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pPr algn="r"/>
            <a:r>
              <a:rPr lang="he-IL" sz="3200" dirty="0"/>
              <a:t>דף האישור נמשך</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pPr marL="0" indent="0" algn="r">
              <a:buNone/>
            </a:pPr>
            <a:r>
              <a:rPr lang="he-IL" dirty="0"/>
              <a:t>אם אתה מרוצה מהבחירות שלך, לחץ על אישור ושלח בקשה
אם לא, אפשר לחזור ולערוך</a:t>
            </a:r>
            <a:endParaRPr lang="en-US" dirty="0"/>
          </a:p>
        </p:txBody>
      </p:sp>
      <p:pic>
        <p:nvPicPr>
          <p:cNvPr id="6" name="Picture 5">
            <a:extLst>
              <a:ext uri="{FF2B5EF4-FFF2-40B4-BE49-F238E27FC236}">
                <a16:creationId xmlns:a16="http://schemas.microsoft.com/office/drawing/2014/main" id="{F6C68C38-2FCB-44E6-A35D-D0791565B5AD}"/>
              </a:ext>
            </a:extLst>
          </p:cNvPr>
          <p:cNvPicPr>
            <a:picLocks noChangeAspect="1"/>
          </p:cNvPicPr>
          <p:nvPr/>
        </p:nvPicPr>
        <p:blipFill rotWithShape="1">
          <a:blip r:embed="rId2"/>
          <a:srcRect l="26649" t="85403" r="58271" b="6729"/>
          <a:stretch/>
        </p:blipFill>
        <p:spPr>
          <a:xfrm>
            <a:off x="4394125" y="944036"/>
            <a:ext cx="6277117" cy="1760253"/>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pPr algn="r"/>
            <a:r>
              <a:rPr lang="he-IL" dirty="0"/>
              <a:t>דף ההגשה המוצלחת</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a:bodyPr>
          <a:lstStyle/>
          <a:p>
            <a:pPr marL="0" indent="0" algn="r">
              <a:buNone/>
            </a:pPr>
            <a:r>
              <a:rPr lang="he-IL" dirty="0"/>
              <a:t>חשוב מאוד להוסיף </a:t>
            </a:r>
            <a:r>
              <a:rPr lang="en-US" dirty="0"/>
              <a:t>gary@worldbibleplans.com </a:t>
            </a:r>
            <a:r>
              <a:rPr lang="he-IL" dirty="0"/>
              <a:t>לרשימת השולחים הבטוחים שלך
אחרת, הקובץ המצורף או הקישור שלך עלולים להיכנס לתיקיית הזבל או הספאם
זמן ההחזרה של הבקשה הוא פחות מ-24 שעות אלא אם יש נסיבות מקלות
אם לא תקבל מייל </a:t>
            </a:r>
            <a:r>
              <a:rPr lang="en-US" dirty="0"/>
              <a:t>gary@worldbibleplans.com </a:t>
            </a:r>
            <a:r>
              <a:rPr lang="he-IL" dirty="0"/>
              <a:t>תוך 24 שעות, בדוק את תיקיית הזבל או הספאם שלך. 
אם עדיין לא קיבלתם מאיתנו מייל, שלחו לנו הודעה מדף צור קשר</a:t>
            </a:r>
            <a:endParaRPr lang="en-US" dirty="0"/>
          </a:p>
        </p:txBody>
      </p:sp>
      <p:pic>
        <p:nvPicPr>
          <p:cNvPr id="5" name="Picture 4">
            <a:extLst>
              <a:ext uri="{FF2B5EF4-FFF2-40B4-BE49-F238E27FC236}">
                <a16:creationId xmlns:a16="http://schemas.microsoft.com/office/drawing/2014/main" id="{29DC7ABC-1B83-47D2-99CD-EB7DE6D94085}"/>
              </a:ext>
            </a:extLst>
          </p:cNvPr>
          <p:cNvPicPr>
            <a:picLocks noChangeAspect="1"/>
          </p:cNvPicPr>
          <p:nvPr/>
        </p:nvPicPr>
        <p:blipFill rotWithShape="1">
          <a:blip r:embed="rId2"/>
          <a:srcRect l="8509" t="29929" r="15207" b="55461"/>
          <a:stretch/>
        </p:blipFill>
        <p:spPr>
          <a:xfrm>
            <a:off x="1949897" y="1406769"/>
            <a:ext cx="9414038" cy="1920091"/>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pPr algn="r"/>
            <a:r>
              <a:rPr lang="he-IL" sz="2000" dirty="0"/>
              <a:t>זהו טופס הבקשה – נפרט אותו בשקפים הבאים</a:t>
            </a:r>
            <a:endParaRPr lang="en-US" sz="2000" dirty="0"/>
          </a:p>
        </p:txBody>
      </p:sp>
      <p:pic>
        <p:nvPicPr>
          <p:cNvPr id="4" name="Picture 3">
            <a:extLst>
              <a:ext uri="{FF2B5EF4-FFF2-40B4-BE49-F238E27FC236}">
                <a16:creationId xmlns:a16="http://schemas.microsoft.com/office/drawing/2014/main" id="{83A96764-3C90-4E15-93F6-649D750E0D0E}"/>
              </a:ext>
            </a:extLst>
          </p:cNvPr>
          <p:cNvPicPr>
            <a:picLocks noChangeAspect="1"/>
          </p:cNvPicPr>
          <p:nvPr/>
        </p:nvPicPr>
        <p:blipFill rotWithShape="1">
          <a:blip r:embed="rId2"/>
          <a:srcRect l="32713" t="18753" r="33936" b="9401"/>
          <a:stretch/>
        </p:blipFill>
        <p:spPr>
          <a:xfrm>
            <a:off x="3988339" y="644429"/>
            <a:ext cx="5198243" cy="6019018"/>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he-IL" sz="3200" dirty="0"/>
              <a:t>מכניקת הצורה</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pPr marL="0" indent="0" algn="r">
              <a:buNone/>
            </a:pPr>
            <a:r>
              <a:rPr lang="he-IL" dirty="0"/>
              <a:t>חשוב למלא את הטופס מימין לשמאל ומלמעלה למטה
אם תמלא חלק מהטופס ואז תשנה שדה שכבר בחרת, כל הבחירות יחזרו לברירת המחדל ותאבד את הבחירות שביצעת. 
לדוגמה, אם תבחר גרסה ותמלא את שאר הטופס ואז תחזור ותשנה את הגרסה, תצטרך למלא שוב את כל השדות הבאים</a:t>
            </a:r>
            <a:endParaRPr lang="en-US" dirty="0"/>
          </a:p>
        </p:txBody>
      </p:sp>
      <p:pic>
        <p:nvPicPr>
          <p:cNvPr id="6" name="Picture 5">
            <a:extLst>
              <a:ext uri="{FF2B5EF4-FFF2-40B4-BE49-F238E27FC236}">
                <a16:creationId xmlns:a16="http://schemas.microsoft.com/office/drawing/2014/main" id="{DC5A7165-13B6-4ED4-B03B-85D359FCDC5D}"/>
              </a:ext>
            </a:extLst>
          </p:cNvPr>
          <p:cNvPicPr>
            <a:picLocks noChangeAspect="1"/>
          </p:cNvPicPr>
          <p:nvPr/>
        </p:nvPicPr>
        <p:blipFill rotWithShape="1">
          <a:blip r:embed="rId2"/>
          <a:srcRect l="10926" t="31205" r="12185" b="36312"/>
          <a:stretch/>
        </p:blipFill>
        <p:spPr>
          <a:xfrm>
            <a:off x="3200400" y="885216"/>
            <a:ext cx="7070308" cy="3180946"/>
          </a:xfrm>
          <a:prstGeom prst="rect">
            <a:avLst/>
          </a:prstGeom>
        </p:spPr>
      </p:pic>
    </p:spTree>
    <p:extLst>
      <p:ext uri="{BB962C8B-B14F-4D97-AF65-F5344CB8AC3E}">
        <p14:creationId xmlns:p14="http://schemas.microsoft.com/office/powerpoint/2010/main" val="81857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he-IL" sz="3200" dirty="0"/>
              <a:t>כללים לוגיים של הצורה</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pPr marL="0" indent="0" algn="r">
              <a:buNone/>
            </a:pPr>
            <a:r>
              <a:rPr lang="he-IL" dirty="0"/>
              <a:t>בהתאם לבחירות שלך, בחירות מסוימות יהפכו לבלתי זמינות</a:t>
            </a:r>
            <a:endParaRPr lang="en-US" dirty="0"/>
          </a:p>
          <a:p>
            <a:pPr marL="457200" lvl="1" indent="0" algn="r">
              <a:buNone/>
            </a:pPr>
            <a:r>
              <a:rPr lang="he-IL" dirty="0"/>
              <a:t>לפעמים כל התפריט הנפתח</a:t>
            </a:r>
            <a:endParaRPr lang="en-US" dirty="0"/>
          </a:p>
          <a:p>
            <a:pPr marL="457200" lvl="1" indent="0" algn="r">
              <a:buNone/>
            </a:pPr>
            <a:r>
              <a:rPr lang="he-IL" dirty="0"/>
              <a:t>לפעמים רק בחירות בתוך התפריט הנפתח</a:t>
            </a:r>
            <a:endParaRPr lang="en-US" dirty="0"/>
          </a:p>
          <a:p>
            <a:pPr marL="914400" lvl="2" indent="0" algn="r">
              <a:buNone/>
            </a:pPr>
            <a:r>
              <a:rPr lang="he-IL" dirty="0"/>
              <a:t>לדוגמה: אם תבחר גרסה שמומנת בזכויות יוצרים, איננו יכולים לספק את הכתובים, רק מדריך.</a:t>
            </a:r>
            <a:endParaRPr lang="en-US" dirty="0"/>
          </a:p>
          <a:p>
            <a:pPr marL="1371600" lvl="3" indent="0" algn="r">
              <a:buNone/>
            </a:pPr>
            <a:r>
              <a:rPr lang="he-IL" dirty="0"/>
              <a:t>ספר נבחר</a:t>
            </a:r>
            <a:r>
              <a:rPr lang="en-US" dirty="0"/>
              <a:t> </a:t>
            </a:r>
            <a:r>
              <a:rPr lang="he-IL" dirty="0"/>
              <a:t>יהיה נעול</a:t>
            </a:r>
            <a:endParaRPr lang="en-US" dirty="0"/>
          </a:p>
          <a:p>
            <a:pPr marL="1371600" lvl="3" indent="0" algn="r">
              <a:buNone/>
            </a:pPr>
            <a:r>
              <a:rPr lang="he-IL" dirty="0"/>
              <a:t>כלול כתבי הקודש יינעלו</a:t>
            </a:r>
            <a:r>
              <a:rPr lang="en-US" dirty="0"/>
              <a:t> </a:t>
            </a:r>
          </a:p>
          <a:p>
            <a:pPr marL="1828800" lvl="4" indent="0" algn="r">
              <a:buNone/>
            </a:pPr>
            <a:r>
              <a:rPr lang="he-IL" dirty="0"/>
              <a:t>לא. לספק רק מדריך יגרום לברירת מחדל</a:t>
            </a:r>
            <a:endParaRPr lang="en-US" dirty="0"/>
          </a:p>
          <a:p>
            <a:pPr marL="1371600" lvl="3" indent="0" algn="r">
              <a:buNone/>
            </a:pPr>
            <a:r>
              <a:rPr lang="he-IL" dirty="0"/>
              <a:t>הפניות צולבות כלולות יינעלו</a:t>
            </a:r>
            <a:endParaRPr lang="en-US" dirty="0"/>
          </a:p>
          <a:p>
            <a:pPr marL="1371600" lvl="3" indent="0" algn="r">
              <a:buNone/>
            </a:pPr>
            <a:r>
              <a:rPr lang="he-IL" dirty="0"/>
              <a:t>פסקה/פסוק נבחר יינעל</a:t>
            </a:r>
            <a:endParaRPr lang="en-US" dirty="0"/>
          </a:p>
          <a:p>
            <a:pPr marL="1371600" lvl="3" indent="0" algn="r">
              <a:buNone/>
            </a:pPr>
            <a:r>
              <a:rPr lang="he-IL" dirty="0"/>
              <a:t>בחירת פורמט ספר אלקטרוני תהיה נעולה</a:t>
            </a:r>
            <a:endParaRPr lang="en-US" dirty="0"/>
          </a:p>
          <a:p>
            <a:pPr marL="1828800" lvl="4" indent="0" algn="r">
              <a:buNone/>
            </a:pPr>
            <a:r>
              <a:rPr lang="he-IL" dirty="0"/>
              <a:t>טבלת </a:t>
            </a:r>
            <a:r>
              <a:rPr lang="en-US" dirty="0"/>
              <a:t>PDF </a:t>
            </a:r>
            <a:r>
              <a:rPr lang="he-IL" dirty="0"/>
              <a:t>תהיה ברירת מחדל</a:t>
            </a:r>
            <a:endParaRPr lang="en-US" dirty="0"/>
          </a:p>
          <a:p>
            <a:pPr marL="1371600" lvl="3" indent="0" algn="r">
              <a:buNone/>
            </a:pPr>
            <a:r>
              <a:rPr lang="he-IL" dirty="0"/>
              <a:t>גופן אופציונלי לפסוקים שבהם ישוע מדבר יינעל</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he-IL" sz="3200" dirty="0"/>
              <a:t>הכללים הלוגיים של הצורה נמשכים</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pPr marL="0" indent="0" algn="r">
              <a:buNone/>
            </a:pPr>
            <a:r>
              <a:rPr lang="he-IL" dirty="0"/>
              <a:t>דוגמה נוספת: אם תבחר נושא מהקבוצה השנייה...</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r">
              <a:buNone/>
            </a:pPr>
            <a:r>
              <a:rPr lang="he-IL" dirty="0"/>
              <a:t>משך הפרקים בתפריט הנפתח של משך הזמן יהיו אפורים ולא ניתנים לבחירה.</a:t>
            </a:r>
            <a:endParaRPr lang="en-US" dirty="0"/>
          </a:p>
          <a:p>
            <a:pPr marL="0" indent="0" algn="r">
              <a:buNone/>
            </a:pPr>
            <a:r>
              <a:rPr lang="he-IL" dirty="0"/>
              <a:t>הפרשנות תינעל</a:t>
            </a:r>
            <a:endParaRPr lang="en-US" dirty="0"/>
          </a:p>
        </p:txBody>
      </p:sp>
      <p:pic>
        <p:nvPicPr>
          <p:cNvPr id="7" name="Picture 6">
            <a:extLst>
              <a:ext uri="{FF2B5EF4-FFF2-40B4-BE49-F238E27FC236}">
                <a16:creationId xmlns:a16="http://schemas.microsoft.com/office/drawing/2014/main" id="{8AEDAF8E-1B71-4BAC-B4E3-59AC6C4B6955}"/>
              </a:ext>
            </a:extLst>
          </p:cNvPr>
          <p:cNvPicPr>
            <a:picLocks noChangeAspect="1"/>
          </p:cNvPicPr>
          <p:nvPr/>
        </p:nvPicPr>
        <p:blipFill rotWithShape="1">
          <a:blip r:embed="rId2"/>
          <a:srcRect l="32238" t="10743" b="24009"/>
          <a:stretch/>
        </p:blipFill>
        <p:spPr>
          <a:xfrm>
            <a:off x="4286392" y="1334472"/>
            <a:ext cx="7600808" cy="4017479"/>
          </a:xfrm>
          <a:prstGeom prst="rect">
            <a:avLst/>
          </a:prstGeom>
        </p:spPr>
      </p:pic>
      <p:pic>
        <p:nvPicPr>
          <p:cNvPr id="10" name="Picture 9">
            <a:extLst>
              <a:ext uri="{FF2B5EF4-FFF2-40B4-BE49-F238E27FC236}">
                <a16:creationId xmlns:a16="http://schemas.microsoft.com/office/drawing/2014/main" id="{4420A615-C5B9-49C3-9913-FAA6DE2E3CCA}"/>
              </a:ext>
            </a:extLst>
          </p:cNvPr>
          <p:cNvPicPr>
            <a:picLocks noChangeAspect="1"/>
          </p:cNvPicPr>
          <p:nvPr/>
        </p:nvPicPr>
        <p:blipFill>
          <a:blip r:embed="rId3"/>
          <a:stretch>
            <a:fillRect/>
          </a:stretch>
        </p:blipFill>
        <p:spPr>
          <a:xfrm>
            <a:off x="1673157" y="1354015"/>
            <a:ext cx="2361127" cy="4022659"/>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pPr algn="r"/>
            <a:r>
              <a:rPr lang="he-IL" sz="3200" dirty="0"/>
              <a:t>הכללים הלוגיים של הצורה נמשכים</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pPr marL="0" indent="0" algn="r">
              <a:buNone/>
            </a:pPr>
            <a:r>
              <a:rPr lang="he-IL" dirty="0"/>
              <a:t>לפעמים, מספר בחירות קובעות אם בחירה אחרת נעולה</a:t>
            </a:r>
            <a:endParaRPr lang="en-US" dirty="0"/>
          </a:p>
          <a:p>
            <a:pPr marL="457200" lvl="1" indent="0" algn="r">
              <a:buNone/>
            </a:pPr>
            <a:r>
              <a:rPr lang="he-IL" dirty="0"/>
              <a:t>כדי שהפרשנות תהיה ניתנת לבחירה:</a:t>
            </a:r>
            <a:endParaRPr lang="en-US" dirty="0"/>
          </a:p>
          <a:p>
            <a:pPr marL="914400" lvl="2" indent="0" algn="r">
              <a:buNone/>
            </a:pPr>
            <a:r>
              <a:rPr lang="he-IL" dirty="0"/>
              <a:t>הגרסה אינה מוגנת בזכויות יוצרים</a:t>
            </a:r>
            <a:endParaRPr lang="en-US" dirty="0"/>
          </a:p>
          <a:p>
            <a:pPr marL="914400" lvl="2" indent="0" algn="r">
              <a:buNone/>
            </a:pPr>
            <a:r>
              <a:rPr lang="he-IL" dirty="0"/>
              <a:t>הנושא חייב להיות בקבוצת הנושאים הראשונה</a:t>
            </a:r>
            <a:endParaRPr lang="en-US" dirty="0"/>
          </a:p>
          <a:p>
            <a:pPr marL="914400" lvl="2" indent="0" algn="r">
              <a:buNone/>
            </a:pPr>
            <a:r>
              <a:rPr lang="he-IL" dirty="0"/>
              <a:t>משך הפרק חייב להיות פרק</a:t>
            </a:r>
            <a:endParaRPr lang="en-US" dirty="0"/>
          </a:p>
          <a:p>
            <a:pPr lvl="2" algn="r"/>
            <a:endParaRPr lang="en-US" dirty="0"/>
          </a:p>
          <a:p>
            <a:pPr marL="457200" lvl="1" indent="0" algn="r">
              <a:buNone/>
            </a:pPr>
            <a:r>
              <a:rPr lang="he-IL" dirty="0"/>
              <a:t>כדי ש-</a:t>
            </a:r>
            <a:r>
              <a:rPr lang="en-US" dirty="0"/>
              <a:t>Select Paragraph </a:t>
            </a:r>
            <a:r>
              <a:rPr lang="he-IL" dirty="0"/>
              <a:t>או </a:t>
            </a:r>
            <a:r>
              <a:rPr lang="en-US" dirty="0"/>
              <a:t>Verse Format </a:t>
            </a:r>
            <a:r>
              <a:rPr lang="he-IL" dirty="0"/>
              <a:t>יהיה ניתן לבחירה:</a:t>
            </a:r>
            <a:endParaRPr lang="en-US" dirty="0"/>
          </a:p>
          <a:p>
            <a:pPr marL="914400" lvl="2" indent="0" algn="r">
              <a:buNone/>
            </a:pPr>
            <a:r>
              <a:rPr lang="he-IL" dirty="0"/>
              <a:t>הגרסה אינה מוגנת בזכויות יוצרים</a:t>
            </a:r>
            <a:endParaRPr lang="en-US" dirty="0"/>
          </a:p>
          <a:p>
            <a:pPr marL="914400" lvl="2" indent="0" algn="r">
              <a:buNone/>
            </a:pPr>
            <a:r>
              <a:rPr lang="he-IL" dirty="0"/>
              <a:t>כלול כתבי הקודש חייבים להיות כן</a:t>
            </a:r>
            <a:endParaRPr lang="en-US" dirty="0"/>
          </a:p>
          <a:p>
            <a:pPr marL="914400" lvl="2" indent="0" algn="r">
              <a:buNone/>
            </a:pPr>
            <a:r>
              <a:rPr lang="he-IL" dirty="0"/>
              <a:t>יש לעקוף הפניות צולב או לא לבחור הפניות צולב</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1495</TotalTime>
  <Words>2555</Words>
  <Application>Microsoft Office PowerPoint</Application>
  <PresentationFormat>Widescreen</PresentationFormat>
  <Paragraphs>190</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worldbibleplans.com/languages/hebrew/index.html</vt:lpstr>
      <vt:lpstr>PowerPoint Presentation</vt:lpstr>
      <vt:lpstr>ברוכים הבאים לתוכניות התנ"ך העולמיות</vt:lpstr>
      <vt:lpstr>עבור לעמוד בקשת הספר האלקטרוני</vt:lpstr>
      <vt:lpstr>זהו טופס הבקשה – נפרט אותו בשקפים הבאים</vt:lpstr>
      <vt:lpstr>מכניקת הצורה</vt:lpstr>
      <vt:lpstr>כללים לוגיים של הצורה</vt:lpstr>
      <vt:lpstr>הכללים הלוגיים של הצורה נמשכים</vt:lpstr>
      <vt:lpstr>הכללים הלוגיים של הצורה נמשכים</vt:lpstr>
      <vt:lpstr>ספר לנו מי אתה</vt:lpstr>
      <vt:lpstr>בחר את מדינת המגורים שלך מתוך הרשימה הנפתחת</vt:lpstr>
      <vt:lpstr>הזן את כתובת האימייל שלך</vt:lpstr>
      <vt:lpstr>בחר את השפה שלך</vt:lpstr>
      <vt:lpstr>רשימת הגרסאות המשויכת לבחירת השפה שלך תתמלא אוטומטית</vt:lpstr>
      <vt:lpstr>זו דוגמה למה שאולי תראו</vt:lpstr>
      <vt:lpstr>חיפוש בתוך הרשימה</vt:lpstr>
      <vt:lpstr>גרסאות מוגנות בזכויות יוצרים   חלק מהשדות בטופס ייסגרו אם תבחר בגרסה מוגנת בזכויות יוצרים. על פי החוק, אנו יכולים לספק מדריך רק לגרסאות עם זכויות יוצרים. תראו את סמל © זכויות היוצרים בסוף תיאור הגרסה. </vt:lpstr>
      <vt:lpstr>לחץ על כפתור הרדיאלי בתחילת הבחירה שלך</vt:lpstr>
      <vt:lpstr>הרשימה הנפתחת תיסגר והטופס יציג את הגרסה שבחרת</vt:lpstr>
      <vt:lpstr>נושאים </vt:lpstr>
      <vt:lpstr>הנושאים המשיכו </vt:lpstr>
      <vt:lpstr>הנושאים המשיכו</vt:lpstr>
      <vt:lpstr>הנושאים המשיכו</vt:lpstr>
      <vt:lpstr>הנושאים המשיכו</vt:lpstr>
      <vt:lpstr>אם בחרת בנושא של 1 ספר עמוק, בחר ספר. אחרת, האפשרות הזו תהיה נעולה</vt:lpstr>
      <vt:lpstr>כלול כתבי קודש</vt:lpstr>
      <vt:lpstr>אפשרות לבחור לכלול הפניות צולבות</vt:lpstr>
      <vt:lpstr>כלול הפניות צולבות – דוגמאות לקיצורים</vt:lpstr>
      <vt:lpstr>כלול הפניות צולבות – דוגמאות לטקסט מלא</vt:lpstr>
      <vt:lpstr>משך הקריאה</vt:lpstr>
      <vt:lpstr>בחירת תדירות קריאה</vt:lpstr>
      <vt:lpstr>קריאות נבחרות ליום</vt:lpstr>
      <vt:lpstr>בחר פורמט פסקה או שירה</vt:lpstr>
      <vt:lpstr>כלול פרשנות - בחר פרשנות פרק אחר פרק שתכלול בתוכנית שלך.</vt:lpstr>
      <vt:lpstr>בחר לפי יום, תאריך, או שניהם</vt:lpstr>
      <vt:lpstr>לחצו על לוח השנה כדי לבחור תאריך תחילת קריאה. אם בחרת משך קריאה מותאם אישית, בחרו תאריך סיום קריאה</vt:lpstr>
      <vt:lpstr>בחירת פורמט ספר אלקטרוני</vt:lpstr>
      <vt:lpstr>גופן אופציונלי לפסוקים שבהם ישוע מדבר</vt:lpstr>
      <vt:lpstr>אופציונלי: בחר לא אם ברצונך לא לקבל מיילים מתוכניות תנ"ך עולמיות בעתיד</vt:lpstr>
      <vt:lpstr>אופציונלי: הזן כאן בקשות נוספות</vt:lpstr>
      <vt:lpstr>אנא ספרו לנו כיצד שמעתם עלינו ואם זו הפעם הראשונה שלכם לקרוא את התנ"ך</vt:lpstr>
      <vt:lpstr>לחץ על שלח</vt:lpstr>
      <vt:lpstr>עמוד האישור</vt:lpstr>
      <vt:lpstr>דף האישור נמשך</vt:lpstr>
      <vt:lpstr>דף ההגשה המוצלחת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221</cp:revision>
  <dcterms:created xsi:type="dcterms:W3CDTF">2024-04-27T16:46:20Z</dcterms:created>
  <dcterms:modified xsi:type="dcterms:W3CDTF">2026-08-30T17:08:07Z</dcterms:modified>
</cp:coreProperties>
</file>