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311" r:id="rId3"/>
    <p:sldId id="257" r:id="rId4"/>
    <p:sldId id="293" r:id="rId5"/>
    <p:sldId id="259" r:id="rId6"/>
    <p:sldId id="298" r:id="rId7"/>
    <p:sldId id="299" r:id="rId8"/>
    <p:sldId id="300" r:id="rId9"/>
    <p:sldId id="310" r:id="rId10"/>
    <p:sldId id="260" r:id="rId11"/>
    <p:sldId id="277" r:id="rId12"/>
    <p:sldId id="276" r:id="rId13"/>
    <p:sldId id="261" r:id="rId14"/>
    <p:sldId id="262" r:id="rId15"/>
    <p:sldId id="263" r:id="rId16"/>
    <p:sldId id="301" r:id="rId17"/>
    <p:sldId id="287" r:id="rId18"/>
    <p:sldId id="264" r:id="rId19"/>
    <p:sldId id="285" r:id="rId20"/>
    <p:sldId id="302" r:id="rId21"/>
    <p:sldId id="303" r:id="rId22"/>
    <p:sldId id="304" r:id="rId23"/>
    <p:sldId id="305" r:id="rId24"/>
    <p:sldId id="306" r:id="rId25"/>
    <p:sldId id="281" r:id="rId26"/>
    <p:sldId id="265" r:id="rId27"/>
    <p:sldId id="294" r:id="rId28"/>
    <p:sldId id="295" r:id="rId29"/>
    <p:sldId id="296" r:id="rId30"/>
    <p:sldId id="266" r:id="rId31"/>
    <p:sldId id="268" r:id="rId32"/>
    <p:sldId id="280" r:id="rId33"/>
    <p:sldId id="269" r:id="rId34"/>
    <p:sldId id="291" r:id="rId35"/>
    <p:sldId id="283" r:id="rId36"/>
    <p:sldId id="275" r:id="rId37"/>
    <p:sldId id="271" r:id="rId38"/>
    <p:sldId id="292" r:id="rId39"/>
    <p:sldId id="288" r:id="rId40"/>
    <p:sldId id="289" r:id="rId41"/>
    <p:sldId id="286" r:id="rId42"/>
    <p:sldId id="273" r:id="rId43"/>
    <p:sldId id="308" r:id="rId44"/>
    <p:sldId id="309" r:id="rId45"/>
    <p:sldId id="307"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8" d="100"/>
          <a:sy n="98" d="100"/>
        </p:scale>
        <p:origin x="96"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8/29/2026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17650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8/29/2026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026751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8/29/2026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37935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8/29/2026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232628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8/29/2026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71761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8/29/2026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929215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8/29/2026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29898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8/29/2026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9248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8/29/2026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269888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8/29/2026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168365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FA8B50-C082-482D-AB86-0BB50CCCE8C6}" type="datetimeFigureOut">
              <a:rPr lang="en-US" smtClean="0"/>
              <a:t>8/29/2026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80613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FA8B50-C082-482D-AB86-0BB50CCCE8C6}" type="datetimeFigureOut">
              <a:rPr lang="en-US" smtClean="0"/>
              <a:t>8/29/2026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90568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FA8B50-C082-482D-AB86-0BB50CCCE8C6}" type="datetimeFigureOut">
              <a:rPr lang="en-US" smtClean="0"/>
              <a:t>8/29/2026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08588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FA8B50-C082-482D-AB86-0BB50CCCE8C6}" type="datetimeFigureOut">
              <a:rPr lang="en-US" smtClean="0"/>
              <a:t>8/29/2026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587532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8/29/2026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77229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8/29/2026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551501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BFA8B50-C082-482D-AB86-0BB50CCCE8C6}" type="datetimeFigureOut">
              <a:rPr lang="en-US" smtClean="0"/>
              <a:t>8/29/2026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D8A6C6A-92FB-40B1-8A0B-8EA52FB092BE}" type="slidenum">
              <a:rPr lang="en-US" smtClean="0"/>
              <a:t>‹#›</a:t>
            </a:fld>
            <a:endParaRPr lang="en-US"/>
          </a:p>
        </p:txBody>
      </p:sp>
    </p:spTree>
    <p:extLst>
      <p:ext uri="{BB962C8B-B14F-4D97-AF65-F5344CB8AC3E}">
        <p14:creationId xmlns:p14="http://schemas.microsoft.com/office/powerpoint/2010/main" val="14661427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AA5F8-8E2E-40BA-83D1-C8EFDEEF94FD}"/>
              </a:ext>
            </a:extLst>
          </p:cNvPr>
          <p:cNvSpPr>
            <a:spLocks noGrp="1"/>
          </p:cNvSpPr>
          <p:nvPr>
            <p:ph type="ctrTitle"/>
          </p:nvPr>
        </p:nvSpPr>
        <p:spPr>
          <a:xfrm>
            <a:off x="2589213" y="2514601"/>
            <a:ext cx="8915399" cy="914400"/>
          </a:xfrm>
        </p:spPr>
        <p:txBody>
          <a:bodyPr>
            <a:normAutofit fontScale="90000"/>
          </a:bodyPr>
          <a:lstStyle/>
          <a:p>
            <a:r>
              <a:rPr lang="en-US" sz="3100" dirty="0"/>
              <a:t>worldbibleplans.com/languages/</a:t>
            </a:r>
            <a:r>
              <a:rPr lang="en-US" sz="3100" dirty="0" err="1"/>
              <a:t>greek</a:t>
            </a:r>
            <a:r>
              <a:rPr lang="en-US" sz="3100" dirty="0"/>
              <a:t>/index.html</a:t>
            </a:r>
            <a:endParaRPr lang="en-US" sz="3500" dirty="0"/>
          </a:p>
        </p:txBody>
      </p:sp>
      <p:sp>
        <p:nvSpPr>
          <p:cNvPr id="3" name="Subtitle 2">
            <a:extLst>
              <a:ext uri="{FF2B5EF4-FFF2-40B4-BE49-F238E27FC236}">
                <a16:creationId xmlns:a16="http://schemas.microsoft.com/office/drawing/2014/main" id="{ED11C7B5-3070-4312-9C6F-0ED8F6D179BA}"/>
              </a:ext>
            </a:extLst>
          </p:cNvPr>
          <p:cNvSpPr>
            <a:spLocks noGrp="1"/>
          </p:cNvSpPr>
          <p:nvPr>
            <p:ph type="subTitle" idx="1"/>
          </p:nvPr>
        </p:nvSpPr>
        <p:spPr/>
        <p:txBody>
          <a:bodyPr/>
          <a:lstStyle/>
          <a:p>
            <a:r>
              <a:rPr lang="el-GR" sz="2400" dirty="0"/>
              <a:t>Οδηγίες βήμα προς βήμα</a:t>
            </a:r>
            <a:endParaRPr lang="en-US" dirty="0"/>
          </a:p>
        </p:txBody>
      </p:sp>
    </p:spTree>
    <p:extLst>
      <p:ext uri="{BB962C8B-B14F-4D97-AF65-F5344CB8AC3E}">
        <p14:creationId xmlns:p14="http://schemas.microsoft.com/office/powerpoint/2010/main" val="2102239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p:txBody>
          <a:bodyPr>
            <a:normAutofit/>
          </a:bodyPr>
          <a:lstStyle/>
          <a:p>
            <a:r>
              <a:rPr lang="el-GR" sz="3200" dirty="0"/>
              <a:t>Πες μας ποιος είσαι</a:t>
            </a:r>
            <a:endParaRPr lang="en-US" sz="3200" dirty="0"/>
          </a:p>
        </p:txBody>
      </p:sp>
      <p:sp>
        <p:nvSpPr>
          <p:cNvPr id="4" name="Content Placeholder 2">
            <a:extLst>
              <a:ext uri="{FF2B5EF4-FFF2-40B4-BE49-F238E27FC236}">
                <a16:creationId xmlns:a16="http://schemas.microsoft.com/office/drawing/2014/main" id="{1BC73BE6-B586-43AF-B323-D41274F7D4C7}"/>
              </a:ext>
            </a:extLst>
          </p:cNvPr>
          <p:cNvSpPr txBox="1">
            <a:spLocks/>
          </p:cNvSpPr>
          <p:nvPr/>
        </p:nvSpPr>
        <p:spPr>
          <a:xfrm>
            <a:off x="2381911" y="3094143"/>
            <a:ext cx="7784932" cy="1099038"/>
          </a:xfrm>
          <a:prstGeom prst="rect">
            <a:avLst/>
          </a:prstGeom>
        </p:spPr>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l-GR" dirty="0"/>
              <a:t>Τα πεδία αυτά είναι υποχρεωτικά</a:t>
            </a:r>
            <a:endParaRPr lang="en-US" dirty="0"/>
          </a:p>
          <a:p>
            <a:pPr lvl="1"/>
            <a:r>
              <a:rPr lang="el-GR" dirty="0"/>
              <a:t>Οποιοδήποτε υποχρεωτικό πεδίο δεν συμπληρωθεί / επιλεγεί θα προκαλέσει σφάλμα κατά την υποβολή και θα πρέπει να συμπληρώσετε το πεδίο</a:t>
            </a:r>
            <a:endParaRPr lang="en-US" dirty="0"/>
          </a:p>
        </p:txBody>
      </p:sp>
      <p:pic>
        <p:nvPicPr>
          <p:cNvPr id="7" name="Picture 6">
            <a:extLst>
              <a:ext uri="{FF2B5EF4-FFF2-40B4-BE49-F238E27FC236}">
                <a16:creationId xmlns:a16="http://schemas.microsoft.com/office/drawing/2014/main" id="{B7A1928D-75BA-4F1F-B5DC-8BD844A12EF9}"/>
              </a:ext>
            </a:extLst>
          </p:cNvPr>
          <p:cNvPicPr>
            <a:picLocks noChangeAspect="1"/>
          </p:cNvPicPr>
          <p:nvPr/>
        </p:nvPicPr>
        <p:blipFill rotWithShape="1">
          <a:blip r:embed="rId2"/>
          <a:srcRect l="16610" t="50000" r="17660" b="38339"/>
          <a:stretch/>
        </p:blipFill>
        <p:spPr>
          <a:xfrm>
            <a:off x="1509590" y="1522909"/>
            <a:ext cx="9022479" cy="860368"/>
          </a:xfrm>
          <a:prstGeom prst="rect">
            <a:avLst/>
          </a:prstGeom>
        </p:spPr>
      </p:pic>
      <p:pic>
        <p:nvPicPr>
          <p:cNvPr id="9" name="Picture 8">
            <a:extLst>
              <a:ext uri="{FF2B5EF4-FFF2-40B4-BE49-F238E27FC236}">
                <a16:creationId xmlns:a16="http://schemas.microsoft.com/office/drawing/2014/main" id="{66F02396-3B56-4E23-B1F5-3AEE9EF25FF8}"/>
              </a:ext>
            </a:extLst>
          </p:cNvPr>
          <p:cNvPicPr>
            <a:picLocks noChangeAspect="1"/>
          </p:cNvPicPr>
          <p:nvPr/>
        </p:nvPicPr>
        <p:blipFill rotWithShape="1">
          <a:blip r:embed="rId3"/>
          <a:srcRect l="50000" t="64473" r="17979" b="22910"/>
          <a:stretch/>
        </p:blipFill>
        <p:spPr>
          <a:xfrm>
            <a:off x="3177702" y="4256440"/>
            <a:ext cx="6886820" cy="1458589"/>
          </a:xfrm>
          <a:prstGeom prst="rect">
            <a:avLst/>
          </a:prstGeom>
        </p:spPr>
      </p:pic>
    </p:spTree>
    <p:extLst>
      <p:ext uri="{BB962C8B-B14F-4D97-AF65-F5344CB8AC3E}">
        <p14:creationId xmlns:p14="http://schemas.microsoft.com/office/powerpoint/2010/main" val="1778470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1945623" y="307590"/>
            <a:ext cx="9558989" cy="624395"/>
          </a:xfrm>
        </p:spPr>
        <p:txBody>
          <a:bodyPr>
            <a:normAutofit fontScale="90000"/>
          </a:bodyPr>
          <a:lstStyle/>
          <a:p>
            <a:r>
              <a:rPr lang="el-GR" sz="2700" dirty="0"/>
              <a:t>Επιλέξτε τη χώρα διαμονής σας από την αναπτυσσόμενη λίστα</a:t>
            </a:r>
            <a:endParaRPr lang="en-US" sz="3200" dirty="0"/>
          </a:p>
        </p:txBody>
      </p:sp>
      <p:sp>
        <p:nvSpPr>
          <p:cNvPr id="5" name="Content Placeholder 2">
            <a:extLst>
              <a:ext uri="{FF2B5EF4-FFF2-40B4-BE49-F238E27FC236}">
                <a16:creationId xmlns:a16="http://schemas.microsoft.com/office/drawing/2014/main" id="{2D2C357C-7FE2-429D-80CE-130918A62350}"/>
              </a:ext>
            </a:extLst>
          </p:cNvPr>
          <p:cNvSpPr>
            <a:spLocks noGrp="1"/>
          </p:cNvSpPr>
          <p:nvPr>
            <p:ph idx="1"/>
          </p:nvPr>
        </p:nvSpPr>
        <p:spPr>
          <a:xfrm>
            <a:off x="1945624" y="5917220"/>
            <a:ext cx="8432234" cy="721110"/>
          </a:xfrm>
        </p:spPr>
        <p:txBody>
          <a:bodyPr>
            <a:normAutofit/>
          </a:bodyPr>
          <a:lstStyle/>
          <a:p>
            <a:pPr lvl="1"/>
            <a:r>
              <a:rPr lang="el-GR" dirty="0"/>
              <a:t>Κάντε κλικ στη χώρα διαμονής που έχετε επιλέξει</a:t>
            </a:r>
            <a:endParaRPr lang="en-US" dirty="0"/>
          </a:p>
          <a:p>
            <a:pPr lvl="2"/>
            <a:r>
              <a:rPr lang="el-GR" dirty="0"/>
              <a:t>Η Ελλάδα σε αυτό το παράδειγμα</a:t>
            </a:r>
            <a:endParaRPr lang="en-US" dirty="0"/>
          </a:p>
        </p:txBody>
      </p:sp>
      <p:sp>
        <p:nvSpPr>
          <p:cNvPr id="6" name="Content Placeholder 2">
            <a:extLst>
              <a:ext uri="{FF2B5EF4-FFF2-40B4-BE49-F238E27FC236}">
                <a16:creationId xmlns:a16="http://schemas.microsoft.com/office/drawing/2014/main" id="{6B76DC83-9A89-45B6-BDC2-522B2BAB3FF3}"/>
              </a:ext>
            </a:extLst>
          </p:cNvPr>
          <p:cNvSpPr txBox="1">
            <a:spLocks/>
          </p:cNvSpPr>
          <p:nvPr/>
        </p:nvSpPr>
        <p:spPr>
          <a:xfrm>
            <a:off x="1945623" y="931985"/>
            <a:ext cx="9844300" cy="1186961"/>
          </a:xfrm>
          <a:prstGeom prst="rect">
            <a:avLst/>
          </a:prstGeom>
        </p:spPr>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l-GR" dirty="0"/>
              <a:t>Κάντε κλικ στο αναπτυσσόμενο μενού για να δείτε τη λίστα των χωρών διαμονής</a:t>
            </a:r>
            <a:endParaRPr lang="en-US" dirty="0"/>
          </a:p>
          <a:p>
            <a:pPr lvl="1"/>
            <a:r>
              <a:rPr lang="el-GR" dirty="0"/>
              <a:t>Κάντε κύλιση στη χώρα διαμονής που έχετε επιλέξει ή</a:t>
            </a:r>
            <a:endParaRPr lang="en-US" dirty="0"/>
          </a:p>
          <a:p>
            <a:pPr lvl="1"/>
            <a:r>
              <a:rPr lang="el-GR" dirty="0"/>
              <a:t>Ξεκινήστε να πληκτρολογείτε για να φτάσετε πιο γρήγορα στην επιλογή της χώρας διαμονής σας</a:t>
            </a:r>
            <a:endParaRPr lang="en-US" dirty="0"/>
          </a:p>
        </p:txBody>
      </p:sp>
      <p:pic>
        <p:nvPicPr>
          <p:cNvPr id="4" name="Picture 3">
            <a:extLst>
              <a:ext uri="{FF2B5EF4-FFF2-40B4-BE49-F238E27FC236}">
                <a16:creationId xmlns:a16="http://schemas.microsoft.com/office/drawing/2014/main" id="{797CBA34-C43E-46B6-8B3E-E50A1C97AF60}"/>
              </a:ext>
            </a:extLst>
          </p:cNvPr>
          <p:cNvPicPr>
            <a:picLocks noChangeAspect="1"/>
          </p:cNvPicPr>
          <p:nvPr/>
        </p:nvPicPr>
        <p:blipFill rotWithShape="1">
          <a:blip r:embed="rId2"/>
          <a:srcRect l="17793" t="26769" r="51729" b="24542"/>
          <a:stretch/>
        </p:blipFill>
        <p:spPr>
          <a:xfrm>
            <a:off x="2445774" y="2118946"/>
            <a:ext cx="4246855" cy="3646516"/>
          </a:xfrm>
          <a:prstGeom prst="rect">
            <a:avLst/>
          </a:prstGeom>
        </p:spPr>
      </p:pic>
    </p:spTree>
    <p:extLst>
      <p:ext uri="{BB962C8B-B14F-4D97-AF65-F5344CB8AC3E}">
        <p14:creationId xmlns:p14="http://schemas.microsoft.com/office/powerpoint/2010/main" val="1351129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74529"/>
          </a:xfrm>
        </p:spPr>
        <p:txBody>
          <a:bodyPr>
            <a:normAutofit/>
          </a:bodyPr>
          <a:lstStyle/>
          <a:p>
            <a:r>
              <a:rPr lang="el-GR" sz="3200" dirty="0"/>
              <a:t>Εισαγάγετε τη διεύθυνση email σας</a:t>
            </a:r>
            <a:endParaRPr lang="en-US" sz="3200" dirty="0"/>
          </a:p>
        </p:txBody>
      </p:sp>
      <p:sp>
        <p:nvSpPr>
          <p:cNvPr id="7" name="Content Placeholder 6">
            <a:extLst>
              <a:ext uri="{FF2B5EF4-FFF2-40B4-BE49-F238E27FC236}">
                <a16:creationId xmlns:a16="http://schemas.microsoft.com/office/drawing/2014/main" id="{7BAA17A1-9B50-43BB-BF3A-36394F927033}"/>
              </a:ext>
            </a:extLst>
          </p:cNvPr>
          <p:cNvSpPr>
            <a:spLocks noGrp="1"/>
          </p:cNvSpPr>
          <p:nvPr>
            <p:ph idx="1"/>
          </p:nvPr>
        </p:nvSpPr>
        <p:spPr>
          <a:xfrm>
            <a:off x="2589212" y="1298639"/>
            <a:ext cx="8915400" cy="1295400"/>
          </a:xfrm>
        </p:spPr>
        <p:txBody>
          <a:bodyPr>
            <a:normAutofit fontScale="92500" lnSpcReduction="10000"/>
          </a:bodyPr>
          <a:lstStyle/>
          <a:p>
            <a:r>
              <a:rPr lang="el-GR" dirty="0"/>
              <a:t>Χρειαζόμαστε τη διεύθυνση email σας για να σας στείλουμε ένα σχέδιο ανάγνωσης ή έναν σύνδεσμο για να κατεβάσετε το προσαρμοσμένο σχέδιο ανάγνωσης της Βίβλου. Αν δεν μας ζητήσετε να μην το κάνουμε όταν υποβάλετε το αίτημά σας, το WBP θα στέλνει περιστασιακά μηνύματα ηλεκτρονικού ταχυδρομείου με ενημερώσεις, νέες μεταφράσεις και νέα σχέδια</a:t>
            </a:r>
            <a:endParaRPr lang="en-US" dirty="0"/>
          </a:p>
        </p:txBody>
      </p:sp>
      <p:sp>
        <p:nvSpPr>
          <p:cNvPr id="5" name="Content Placeholder 6">
            <a:extLst>
              <a:ext uri="{FF2B5EF4-FFF2-40B4-BE49-F238E27FC236}">
                <a16:creationId xmlns:a16="http://schemas.microsoft.com/office/drawing/2014/main" id="{048993CB-0B80-456E-A784-F34BCC291EEC}"/>
              </a:ext>
            </a:extLst>
          </p:cNvPr>
          <p:cNvSpPr txBox="1">
            <a:spLocks/>
          </p:cNvSpPr>
          <p:nvPr/>
        </p:nvSpPr>
        <p:spPr>
          <a:xfrm>
            <a:off x="2247089" y="5772149"/>
            <a:ext cx="9257523" cy="65404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l-GR" dirty="0"/>
              <a:t>Δεν θα μοιραστούμε ποτέ τη διεύθυνση email σας με κανέναν για κανένα λόγο</a:t>
            </a:r>
            <a:endParaRPr lang="en-US" dirty="0"/>
          </a:p>
        </p:txBody>
      </p:sp>
      <p:pic>
        <p:nvPicPr>
          <p:cNvPr id="4" name="Picture 3">
            <a:extLst>
              <a:ext uri="{FF2B5EF4-FFF2-40B4-BE49-F238E27FC236}">
                <a16:creationId xmlns:a16="http://schemas.microsoft.com/office/drawing/2014/main" id="{BD6A6A66-D6BA-4897-A38C-4FA201A0E0D4}"/>
              </a:ext>
            </a:extLst>
          </p:cNvPr>
          <p:cNvPicPr>
            <a:picLocks noChangeAspect="1"/>
          </p:cNvPicPr>
          <p:nvPr/>
        </p:nvPicPr>
        <p:blipFill rotWithShape="1">
          <a:blip r:embed="rId2"/>
          <a:srcRect l="49388" t="25879" r="17500" b="64195"/>
          <a:stretch/>
        </p:blipFill>
        <p:spPr>
          <a:xfrm>
            <a:off x="2589212" y="2864793"/>
            <a:ext cx="8039141" cy="1295399"/>
          </a:xfrm>
          <a:prstGeom prst="rect">
            <a:avLst/>
          </a:prstGeom>
        </p:spPr>
      </p:pic>
    </p:spTree>
    <p:extLst>
      <p:ext uri="{BB962C8B-B14F-4D97-AF65-F5344CB8AC3E}">
        <p14:creationId xmlns:p14="http://schemas.microsoft.com/office/powerpoint/2010/main" val="303515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93EE7-9C42-47FC-9116-E39BCA636C65}"/>
              </a:ext>
            </a:extLst>
          </p:cNvPr>
          <p:cNvSpPr>
            <a:spLocks noGrp="1"/>
          </p:cNvSpPr>
          <p:nvPr>
            <p:ph type="title"/>
          </p:nvPr>
        </p:nvSpPr>
        <p:spPr>
          <a:xfrm>
            <a:off x="2592925" y="96590"/>
            <a:ext cx="8911687" cy="823690"/>
          </a:xfrm>
        </p:spPr>
        <p:txBody>
          <a:bodyPr/>
          <a:lstStyle/>
          <a:p>
            <a:r>
              <a:rPr lang="el-GR" dirty="0"/>
              <a:t>Επιλέξτε τη γλώσσα σας</a:t>
            </a:r>
            <a:endParaRPr lang="en-US" dirty="0"/>
          </a:p>
        </p:txBody>
      </p:sp>
      <p:sp>
        <p:nvSpPr>
          <p:cNvPr id="3" name="Content Placeholder 2">
            <a:extLst>
              <a:ext uri="{FF2B5EF4-FFF2-40B4-BE49-F238E27FC236}">
                <a16:creationId xmlns:a16="http://schemas.microsoft.com/office/drawing/2014/main" id="{E2B08B1F-2BE0-41AD-B178-1D3BEA4C9222}"/>
              </a:ext>
            </a:extLst>
          </p:cNvPr>
          <p:cNvSpPr>
            <a:spLocks noGrp="1"/>
          </p:cNvSpPr>
          <p:nvPr>
            <p:ph idx="1"/>
          </p:nvPr>
        </p:nvSpPr>
        <p:spPr>
          <a:xfrm>
            <a:off x="1362808" y="5539153"/>
            <a:ext cx="10141804" cy="1178169"/>
          </a:xfrm>
        </p:spPr>
        <p:txBody>
          <a:bodyPr>
            <a:normAutofit fontScale="92500" lnSpcReduction="20000"/>
          </a:bodyPr>
          <a:lstStyle/>
          <a:p>
            <a:pPr lvl="1"/>
            <a:r>
              <a:rPr lang="el-GR" dirty="0"/>
              <a:t>Κάντε κλικ στη γλώσσα που έχετε επιλέξει</a:t>
            </a:r>
            <a:endParaRPr lang="en-US" dirty="0"/>
          </a:p>
          <a:p>
            <a:pPr lvl="2"/>
            <a:r>
              <a:rPr lang="el-GR" dirty="0"/>
              <a:t>Ελληνικά σε αυτό το παράδειγμα</a:t>
            </a:r>
            <a:endParaRPr lang="en-US" dirty="0"/>
          </a:p>
          <a:p>
            <a:pPr marL="0" indent="0">
              <a:buNone/>
            </a:pPr>
            <a:r>
              <a:rPr lang="el-GR" dirty="0"/>
              <a:t>Η γλώσσα που θα επιλέξετε θα καθορίσει τη λίστα των εκδόσεων της Βίβλου από τις οποίες μπορείτε να επιλέξετε</a:t>
            </a:r>
            <a:endParaRPr lang="en-US" dirty="0"/>
          </a:p>
        </p:txBody>
      </p:sp>
      <p:sp>
        <p:nvSpPr>
          <p:cNvPr id="9" name="Oval 8">
            <a:extLst>
              <a:ext uri="{FF2B5EF4-FFF2-40B4-BE49-F238E27FC236}">
                <a16:creationId xmlns:a16="http://schemas.microsoft.com/office/drawing/2014/main" id="{E767AE4D-5125-4834-8708-0DF437012666}"/>
              </a:ext>
            </a:extLst>
          </p:cNvPr>
          <p:cNvSpPr/>
          <p:nvPr/>
        </p:nvSpPr>
        <p:spPr>
          <a:xfrm>
            <a:off x="3492134" y="3599181"/>
            <a:ext cx="914400"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C1AC4E2E-4DD7-42EE-8C33-AD425280EA2C}"/>
              </a:ext>
            </a:extLst>
          </p:cNvPr>
          <p:cNvSpPr txBox="1">
            <a:spLocks/>
          </p:cNvSpPr>
          <p:nvPr/>
        </p:nvSpPr>
        <p:spPr>
          <a:xfrm>
            <a:off x="1828800" y="920280"/>
            <a:ext cx="8988357" cy="125176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l-GR" dirty="0"/>
              <a:t>Κάντε κλικ στο αναπτυσσόμενο μενού για να δείτε τη λίστα γλωσσών</a:t>
            </a:r>
            <a:endParaRPr lang="en-US" dirty="0"/>
          </a:p>
          <a:p>
            <a:pPr lvl="1"/>
            <a:r>
              <a:rPr lang="el-GR" dirty="0"/>
              <a:t>Κάντε κύλιση στην επιλογή γλώσσας ή</a:t>
            </a:r>
            <a:endParaRPr lang="en-US" dirty="0"/>
          </a:p>
          <a:p>
            <a:pPr lvl="1"/>
            <a:r>
              <a:rPr lang="el-GR" dirty="0"/>
              <a:t>Ξεκινήστε να πληκτρολογείτε για να φτάσετε πιο γρήγορα στην επιλογή γλώσσας</a:t>
            </a:r>
            <a:endParaRPr lang="en-US" dirty="0"/>
          </a:p>
        </p:txBody>
      </p:sp>
      <p:pic>
        <p:nvPicPr>
          <p:cNvPr id="5" name="Picture 4">
            <a:extLst>
              <a:ext uri="{FF2B5EF4-FFF2-40B4-BE49-F238E27FC236}">
                <a16:creationId xmlns:a16="http://schemas.microsoft.com/office/drawing/2014/main" id="{B3AD3160-E5FD-4542-8127-2967D3436CB9}"/>
              </a:ext>
            </a:extLst>
          </p:cNvPr>
          <p:cNvPicPr>
            <a:picLocks noChangeAspect="1"/>
          </p:cNvPicPr>
          <p:nvPr/>
        </p:nvPicPr>
        <p:blipFill rotWithShape="1">
          <a:blip r:embed="rId2"/>
          <a:srcRect l="17474" t="36714" r="50691" b="16081"/>
          <a:stretch/>
        </p:blipFill>
        <p:spPr>
          <a:xfrm>
            <a:off x="2008665" y="2052483"/>
            <a:ext cx="3881337" cy="3093396"/>
          </a:xfrm>
          <a:prstGeom prst="rect">
            <a:avLst/>
          </a:prstGeom>
        </p:spPr>
      </p:pic>
    </p:spTree>
    <p:extLst>
      <p:ext uri="{BB962C8B-B14F-4D97-AF65-F5344CB8AC3E}">
        <p14:creationId xmlns:p14="http://schemas.microsoft.com/office/powerpoint/2010/main" val="3311012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93FD-5803-478F-B727-B655C4415573}"/>
              </a:ext>
            </a:extLst>
          </p:cNvPr>
          <p:cNvSpPr>
            <a:spLocks noGrp="1"/>
          </p:cNvSpPr>
          <p:nvPr>
            <p:ph type="title"/>
          </p:nvPr>
        </p:nvSpPr>
        <p:spPr>
          <a:xfrm>
            <a:off x="2110903" y="447941"/>
            <a:ext cx="9393710" cy="1280890"/>
          </a:xfrm>
        </p:spPr>
        <p:txBody>
          <a:bodyPr>
            <a:normAutofit fontScale="90000"/>
          </a:bodyPr>
          <a:lstStyle/>
          <a:p>
            <a:r>
              <a:rPr lang="el-GR" dirty="0"/>
              <a:t>Η λίστα εκδόσεων που σχετίζεται με την επιλογή γλώσσας θα συμπληρωθεί αυτόματα</a:t>
            </a:r>
            <a:endParaRPr lang="en-US" dirty="0"/>
          </a:p>
        </p:txBody>
      </p:sp>
      <p:sp>
        <p:nvSpPr>
          <p:cNvPr id="3" name="Content Placeholder 2">
            <a:extLst>
              <a:ext uri="{FF2B5EF4-FFF2-40B4-BE49-F238E27FC236}">
                <a16:creationId xmlns:a16="http://schemas.microsoft.com/office/drawing/2014/main" id="{EAB46F52-4581-4919-BE41-B1F390D7F879}"/>
              </a:ext>
            </a:extLst>
          </p:cNvPr>
          <p:cNvSpPr>
            <a:spLocks noGrp="1"/>
          </p:cNvSpPr>
          <p:nvPr>
            <p:ph idx="1"/>
          </p:nvPr>
        </p:nvSpPr>
        <p:spPr>
          <a:xfrm>
            <a:off x="2589212" y="1845579"/>
            <a:ext cx="8915400" cy="4488109"/>
          </a:xfrm>
        </p:spPr>
        <p:txBody>
          <a:bodyPr>
            <a:normAutofit/>
          </a:bodyPr>
          <a:lstStyle/>
          <a:p>
            <a:r>
              <a:rPr lang="el-GR" dirty="0"/>
              <a:t>Η λίστα εκδόσεων είναι αλφαβητική στη γλώσσα που επιλέξατε. Η περιγραφή της συγκεκριμένης μετάφρασης θα σας πει εάν η μετάφραση είναι:</a:t>
            </a:r>
            <a:endParaRPr lang="en-US" dirty="0"/>
          </a:p>
          <a:p>
            <a:pPr lvl="1"/>
            <a:r>
              <a:rPr lang="el-GR" dirty="0"/>
              <a:t>Πλήρης Βίβλος – 66 Βιβλία (Παλαιά και Καινή Διαθήκη)</a:t>
            </a:r>
            <a:endParaRPr lang="en-US" dirty="0"/>
          </a:p>
          <a:p>
            <a:pPr lvl="1"/>
            <a:r>
              <a:rPr lang="el-GR" dirty="0"/>
              <a:t>Πλήρης Βίβλος με x Απόκρυφα Βιβλία (Η Παλαιά και η Καινή Διαθήκη με μερικά Απόκρυφα Βιβλία. Το x αντιπροσωπεύει τον αριθμό των βιβλίων.</a:t>
            </a:r>
            <a:endParaRPr lang="en-US" dirty="0"/>
          </a:p>
          <a:p>
            <a:pPr lvl="1"/>
            <a:r>
              <a:rPr lang="el-GR" dirty="0"/>
              <a:t>Μόνο Καινή Διαθήκη – Τα 27 βιβλία της Καινής Διαθήκης</a:t>
            </a:r>
            <a:endParaRPr lang="en-US" dirty="0"/>
          </a:p>
          <a:p>
            <a:pPr lvl="1"/>
            <a:r>
              <a:rPr lang="el-GR" dirty="0"/>
              <a:t>Καινή Διαθήκη με άλλα βιβλία - Τα 27 βιβλία της Καινής Διαθήκης συν κάποιο αριθμό βιβλίων της Παλαιάς Διαθήκης</a:t>
            </a:r>
            <a:endParaRPr lang="en-US" dirty="0"/>
          </a:p>
          <a:p>
            <a:pPr lvl="1"/>
            <a:r>
              <a:rPr lang="el-GR" dirty="0"/>
              <a:t>Μόνο Παλαιά Διαθήκη – Τα 39 βιβλία της Παλαιάς Διαθήκης</a:t>
            </a:r>
            <a:endParaRPr lang="en-US" dirty="0"/>
          </a:p>
          <a:p>
            <a:pPr lvl="1"/>
            <a:r>
              <a:rPr lang="el-GR" dirty="0"/>
              <a:t>Λείπουν x Βιβλία – Ορισμένες μεταφράσεις λείπουν βιβλία. Το x αντιπροσωπεύει τον αριθμό των βιβλίων που λείπουν</a:t>
            </a:r>
            <a:endParaRPr lang="en-US" dirty="0"/>
          </a:p>
          <a:p>
            <a:pPr lvl="1"/>
            <a:r>
              <a:rPr lang="el-GR" dirty="0"/>
              <a:t>x Βιβλία – Ορισμένες μεταφράσεις έχουν περιορισμένο αριθμό βιβλίων. Το x αντιπροσωπεύει τον αριθμό των βιβλίων στη μετάφραση</a:t>
            </a:r>
            <a:endParaRPr lang="en-US" dirty="0"/>
          </a:p>
        </p:txBody>
      </p:sp>
    </p:spTree>
    <p:extLst>
      <p:ext uri="{BB962C8B-B14F-4D97-AF65-F5344CB8AC3E}">
        <p14:creationId xmlns:p14="http://schemas.microsoft.com/office/powerpoint/2010/main" val="495871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891BD25-5A0B-4EFC-9894-F58726639DAB}"/>
              </a:ext>
            </a:extLst>
          </p:cNvPr>
          <p:cNvPicPr>
            <a:picLocks noChangeAspect="1"/>
          </p:cNvPicPr>
          <p:nvPr/>
        </p:nvPicPr>
        <p:blipFill rotWithShape="1">
          <a:blip r:embed="rId2"/>
          <a:srcRect l="16730" t="28402" r="21356" b="8855"/>
          <a:stretch/>
        </p:blipFill>
        <p:spPr>
          <a:xfrm>
            <a:off x="2480553" y="839751"/>
            <a:ext cx="8816284" cy="4802292"/>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1916349" y="246605"/>
            <a:ext cx="9588263" cy="875241"/>
          </a:xfrm>
        </p:spPr>
        <p:txBody>
          <a:bodyPr>
            <a:normAutofit fontScale="90000"/>
          </a:bodyPr>
          <a:lstStyle/>
          <a:p>
            <a:r>
              <a:rPr lang="el-GR" dirty="0"/>
              <a:t>Αυτό είναι ένα παράδειγμα του τι μπορεί να δείτε</a:t>
            </a:r>
            <a:endParaRPr lang="en-US"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2589212" y="6125319"/>
            <a:ext cx="8915400" cy="622661"/>
          </a:xfrm>
        </p:spPr>
        <p:txBody>
          <a:bodyPr>
            <a:normAutofit lnSpcReduction="10000"/>
          </a:bodyPr>
          <a:lstStyle/>
          <a:p>
            <a:r>
              <a:rPr lang="el-GR" dirty="0"/>
              <a:t>Το (IC xxxx) είναι ένας εσωτερικός κωδικός που χρησιμοποιούμε για την επεξεργασία του αιτήματός σας</a:t>
            </a:r>
            <a:endParaRPr lang="en-US" dirty="0"/>
          </a:p>
        </p:txBody>
      </p:sp>
      <p:sp>
        <p:nvSpPr>
          <p:cNvPr id="19" name="Oval 18">
            <a:extLst>
              <a:ext uri="{FF2B5EF4-FFF2-40B4-BE49-F238E27FC236}">
                <a16:creationId xmlns:a16="http://schemas.microsoft.com/office/drawing/2014/main" id="{115A895D-D10A-431D-968C-6E546B515E52}"/>
              </a:ext>
            </a:extLst>
          </p:cNvPr>
          <p:cNvSpPr/>
          <p:nvPr/>
        </p:nvSpPr>
        <p:spPr>
          <a:xfrm>
            <a:off x="7608211" y="4049486"/>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cxnSp>
        <p:nvCxnSpPr>
          <p:cNvPr id="21" name="Straight Arrow Connector 20">
            <a:extLst>
              <a:ext uri="{FF2B5EF4-FFF2-40B4-BE49-F238E27FC236}">
                <a16:creationId xmlns:a16="http://schemas.microsoft.com/office/drawing/2014/main" id="{80BBD2ED-D6E6-4922-AAE5-631ACF8EC145}"/>
              </a:ext>
            </a:extLst>
          </p:cNvPr>
          <p:cNvCxnSpPr>
            <a:cxnSpLocks/>
          </p:cNvCxnSpPr>
          <p:nvPr/>
        </p:nvCxnSpPr>
        <p:spPr>
          <a:xfrm flipV="1">
            <a:off x="4652143" y="4488869"/>
            <a:ext cx="3048000" cy="1577285"/>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1" name="Oval 10">
            <a:extLst>
              <a:ext uri="{FF2B5EF4-FFF2-40B4-BE49-F238E27FC236}">
                <a16:creationId xmlns:a16="http://schemas.microsoft.com/office/drawing/2014/main" id="{0EB8F4B6-3165-4825-90E1-46D49A5E7A11}"/>
              </a:ext>
            </a:extLst>
          </p:cNvPr>
          <p:cNvSpPr/>
          <p:nvPr/>
        </p:nvSpPr>
        <p:spPr>
          <a:xfrm>
            <a:off x="2385299" y="1527495"/>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83173" y="2895598"/>
            <a:ext cx="2097380" cy="53340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l-GR" dirty="0"/>
              <a:t>Κάντε αναζήτηση στη Λίστα για να περιορίσετε τις επιλογές</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2039815" y="2272937"/>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6829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8C6DAEF-72B1-474D-AC63-A7393672D664}"/>
              </a:ext>
            </a:extLst>
          </p:cNvPr>
          <p:cNvPicPr>
            <a:picLocks noChangeAspect="1"/>
          </p:cNvPicPr>
          <p:nvPr/>
        </p:nvPicPr>
        <p:blipFill rotWithShape="1">
          <a:blip r:embed="rId2"/>
          <a:srcRect l="16731" t="38199" r="22766" b="20983"/>
          <a:stretch/>
        </p:blipFill>
        <p:spPr>
          <a:xfrm>
            <a:off x="2385299" y="1447059"/>
            <a:ext cx="9234797" cy="3348681"/>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lstStyle/>
          <a:p>
            <a:r>
              <a:rPr lang="el-GR" dirty="0"/>
              <a:t>Αναζήτηση στη Λίστα</a:t>
            </a:r>
            <a:endParaRPr lang="en-US" dirty="0"/>
          </a:p>
        </p:txBody>
      </p:sp>
      <p:sp>
        <p:nvSpPr>
          <p:cNvPr id="11" name="Oval 10">
            <a:extLst>
              <a:ext uri="{FF2B5EF4-FFF2-40B4-BE49-F238E27FC236}">
                <a16:creationId xmlns:a16="http://schemas.microsoft.com/office/drawing/2014/main" id="{0EB8F4B6-3165-4825-90E1-46D49A5E7A11}"/>
              </a:ext>
            </a:extLst>
          </p:cNvPr>
          <p:cNvSpPr/>
          <p:nvPr/>
        </p:nvSpPr>
        <p:spPr>
          <a:xfrm>
            <a:off x="2385299" y="1527495"/>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83173" y="2895598"/>
            <a:ext cx="2002126" cy="533401"/>
          </a:xfrm>
          <a:prstGeom prst="rect">
            <a:avLst/>
          </a:prstGeom>
        </p:spPr>
        <p:txBody>
          <a:bodyPr vert="horz" lIns="91440" tIns="45720" rIns="91440" bIns="45720" rtlCol="0">
            <a:normAutofit fontScale="5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l-GR" dirty="0"/>
              <a:t>Κάντε αναζήτηση στη Λίστα για να περιορίσετε τις επιλογές</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2039815" y="2272937"/>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5" name="Content Placeholder 2">
            <a:extLst>
              <a:ext uri="{FF2B5EF4-FFF2-40B4-BE49-F238E27FC236}">
                <a16:creationId xmlns:a16="http://schemas.microsoft.com/office/drawing/2014/main" id="{C1485A5A-993F-4693-BF8E-5FA48B150646}"/>
              </a:ext>
            </a:extLst>
          </p:cNvPr>
          <p:cNvSpPr>
            <a:spLocks noGrp="1"/>
          </p:cNvSpPr>
          <p:nvPr>
            <p:ph idx="1"/>
          </p:nvPr>
        </p:nvSpPr>
        <p:spPr>
          <a:xfrm>
            <a:off x="1700938" y="5627077"/>
            <a:ext cx="8915400" cy="533401"/>
          </a:xfrm>
        </p:spPr>
        <p:txBody>
          <a:bodyPr>
            <a:normAutofit/>
          </a:bodyPr>
          <a:lstStyle/>
          <a:p>
            <a:r>
              <a:rPr lang="el-GR" dirty="0"/>
              <a:t>Σε αυτό το παράδειγμα, έψαξα μέσα στη λίστα για</a:t>
            </a:r>
            <a:r>
              <a:rPr lang="en-US" dirty="0"/>
              <a:t> “Complete”</a:t>
            </a:r>
            <a:endParaRPr lang="en-US" dirty="0">
              <a:cs typeface="Times New Roman" panose="02020603050405020304" pitchFamily="18" charset="0"/>
            </a:endParaRPr>
          </a:p>
        </p:txBody>
      </p:sp>
    </p:spTree>
    <p:extLst>
      <p:ext uri="{BB962C8B-B14F-4D97-AF65-F5344CB8AC3E}">
        <p14:creationId xmlns:p14="http://schemas.microsoft.com/office/powerpoint/2010/main" val="1864718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246CD7-13B9-4CC9-919F-EF396748C01A}"/>
              </a:ext>
            </a:extLst>
          </p:cNvPr>
          <p:cNvPicPr>
            <a:picLocks noChangeAspect="1"/>
          </p:cNvPicPr>
          <p:nvPr/>
        </p:nvPicPr>
        <p:blipFill rotWithShape="1">
          <a:blip r:embed="rId2"/>
          <a:srcRect l="29729" t="70815" r="56660" b="23576"/>
          <a:stretch/>
        </p:blipFill>
        <p:spPr>
          <a:xfrm>
            <a:off x="2592925" y="2567252"/>
            <a:ext cx="5567388" cy="1242666"/>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1776549" y="246604"/>
            <a:ext cx="9728063" cy="1734411"/>
          </a:xfrm>
        </p:spPr>
        <p:txBody>
          <a:bodyPr>
            <a:noAutofit/>
          </a:bodyPr>
          <a:lstStyle/>
          <a:p>
            <a:r>
              <a:rPr lang="el-GR" sz="2400" dirty="0"/>
              <a:t>Εκδόσεις που προστατεύονται από πνευματικά δικαιώματα</a:t>
            </a:r>
            <a:br>
              <a:rPr lang="en-US" sz="1200" dirty="0"/>
            </a:br>
            <a:br>
              <a:rPr lang="en-US" sz="1200" dirty="0"/>
            </a:br>
            <a:r>
              <a:rPr lang="el-GR" sz="1600" b="1" dirty="0">
                <a:solidFill>
                  <a:srgbClr val="2F4858"/>
                </a:solidFill>
                <a:latin typeface="Philosopher"/>
              </a:rPr>
              <a:t>Ορισμένα πεδία στη φόρμα θα κλειδωθούν εάν επιλέξετε μια έκδοση της Βίβλου που προστατεύεται από πνευματικά δικαιώματα. Σύμφωνα με το νόμο, μπορούμε να παρέχουμε έναν οδηγό μόνο για εκδόσεις που προστατεύονται από πνευματικά δικαιώματα. Θα δείτε το σύμβολο © πνευματικών δικαιωμάτων στο τέλος της περιγραφής της έκδοσης.</a:t>
            </a:r>
            <a:endParaRPr lang="en-US" sz="1600"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1700938" y="4396154"/>
            <a:ext cx="8915400" cy="1459524"/>
          </a:xfrm>
        </p:spPr>
        <p:txBody>
          <a:bodyPr>
            <a:normAutofit/>
          </a:bodyPr>
          <a:lstStyle/>
          <a:p>
            <a:r>
              <a:rPr lang="el-GR" dirty="0">
                <a:cs typeface="Times New Roman" panose="02020603050405020304" pitchFamily="18" charset="0"/>
              </a:rPr>
              <a:t>Σύμφωνα με το νόμο, δεν επιτρέπεται να παρέχουμε το γραφικό κείμενο για εκδόσεις της Βίβλου με τρέχοντα πνευματικά δικαιώματα. Οποιαδήποτε έκδοση υπόκειται σε τρέχοντα πνευματικά δικαιώματα θα έχει το σύμβολο © στο τέλος. Για αυτές τις εκδόσεις, μπορούμε να παρέχουμε μόνο έναν οδηγό.</a:t>
            </a:r>
            <a:endParaRPr lang="en-US" dirty="0">
              <a:cs typeface="Times New Roman" panose="02020603050405020304" pitchFamily="18" charset="0"/>
            </a:endParaRPr>
          </a:p>
        </p:txBody>
      </p:sp>
      <p:sp>
        <p:nvSpPr>
          <p:cNvPr id="19" name="Oval 18">
            <a:extLst>
              <a:ext uri="{FF2B5EF4-FFF2-40B4-BE49-F238E27FC236}">
                <a16:creationId xmlns:a16="http://schemas.microsoft.com/office/drawing/2014/main" id="{115A895D-D10A-431D-968C-6E546B515E52}"/>
              </a:ext>
            </a:extLst>
          </p:cNvPr>
          <p:cNvSpPr/>
          <p:nvPr/>
        </p:nvSpPr>
        <p:spPr>
          <a:xfrm>
            <a:off x="6702669" y="2879040"/>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112711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FE47B66-75FD-4062-8D9A-156091636D61}"/>
              </a:ext>
            </a:extLst>
          </p:cNvPr>
          <p:cNvPicPr>
            <a:picLocks noChangeAspect="1"/>
          </p:cNvPicPr>
          <p:nvPr/>
        </p:nvPicPr>
        <p:blipFill rotWithShape="1">
          <a:blip r:embed="rId2"/>
          <a:srcRect l="16731" t="38199" r="22766" b="20983"/>
          <a:stretch/>
        </p:blipFill>
        <p:spPr>
          <a:xfrm>
            <a:off x="2385299" y="1466515"/>
            <a:ext cx="9234797" cy="3348681"/>
          </a:xfrm>
          <a:prstGeom prst="rect">
            <a:avLst/>
          </a:prstGeom>
        </p:spPr>
      </p:pic>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194968"/>
            <a:ext cx="8911687" cy="1280890"/>
          </a:xfrm>
        </p:spPr>
        <p:txBody>
          <a:bodyPr/>
          <a:lstStyle/>
          <a:p>
            <a:r>
              <a:rPr lang="el-GR" dirty="0"/>
              <a:t>Κάντε κλικ στο κουμπί ακτίνας στην αρχή της επιλογής σας</a:t>
            </a:r>
            <a:endParaRPr lang="en-US"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589212" y="4982729"/>
            <a:ext cx="8915400" cy="1534166"/>
          </a:xfrm>
        </p:spPr>
        <p:txBody>
          <a:bodyPr>
            <a:normAutofit/>
          </a:bodyPr>
          <a:lstStyle/>
          <a:p>
            <a:r>
              <a:rPr lang="el-GR" dirty="0"/>
              <a:t>Σε αυτό το παράδειγμα, έχω επιλέξει το</a:t>
            </a:r>
            <a:r>
              <a:rPr lang="en-US" dirty="0"/>
              <a:t> Modern Greek Bible (MGB) (1997) (Complete Bible) </a:t>
            </a:r>
            <a:r>
              <a:rPr lang="el-GR" dirty="0"/>
              <a:t>Νεοελληνική Βίβλος (</a:t>
            </a:r>
            <a:r>
              <a:rPr lang="en-US" dirty="0"/>
              <a:t>IC 1060)</a:t>
            </a:r>
          </a:p>
          <a:p>
            <a:pPr lvl="1"/>
            <a:r>
              <a:rPr lang="el-GR" dirty="0"/>
              <a:t>Σημείωση: Μπορείτε να κάνετε μόνο μία επιλογή ανά αίτημα. Εάν θέλετε πολλές εκδόσεις, πρέπει να υποβάλετε πολλά αιτήματα</a:t>
            </a:r>
            <a:endParaRPr lang="en-US" dirty="0"/>
          </a:p>
        </p:txBody>
      </p:sp>
      <p:sp>
        <p:nvSpPr>
          <p:cNvPr id="6" name="Oval 5">
            <a:extLst>
              <a:ext uri="{FF2B5EF4-FFF2-40B4-BE49-F238E27FC236}">
                <a16:creationId xmlns:a16="http://schemas.microsoft.com/office/drawing/2014/main" id="{9444016B-CCCB-43A4-BAB1-2104D9D09C45}"/>
              </a:ext>
            </a:extLst>
          </p:cNvPr>
          <p:cNvSpPr/>
          <p:nvPr/>
        </p:nvSpPr>
        <p:spPr>
          <a:xfrm>
            <a:off x="2293851" y="3524957"/>
            <a:ext cx="643467" cy="49106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36FE18D5-8C09-4651-BD75-A3155B8EDAEC}"/>
              </a:ext>
            </a:extLst>
          </p:cNvPr>
          <p:cNvCxnSpPr>
            <a:cxnSpLocks/>
          </p:cNvCxnSpPr>
          <p:nvPr/>
        </p:nvCxnSpPr>
        <p:spPr>
          <a:xfrm flipH="1" flipV="1">
            <a:off x="2780720" y="4016025"/>
            <a:ext cx="594778" cy="96670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3577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020385" y="211016"/>
            <a:ext cx="9484228" cy="764952"/>
          </a:xfrm>
        </p:spPr>
        <p:txBody>
          <a:bodyPr>
            <a:noAutofit/>
          </a:bodyPr>
          <a:lstStyle/>
          <a:p>
            <a:r>
              <a:rPr lang="el-GR" sz="2400" dirty="0"/>
              <a:t>Η αναπτυσσόμενη λίστα θα κλείσει και η φόρμα θα εμφανίσει την έκδοση που επιλέξατε</a:t>
            </a:r>
            <a:endParaRPr lang="en-US" sz="2400"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133599" y="4708438"/>
            <a:ext cx="8915400" cy="1516515"/>
          </a:xfrm>
        </p:spPr>
        <p:txBody>
          <a:bodyPr>
            <a:normAutofit/>
          </a:bodyPr>
          <a:lstStyle/>
          <a:p>
            <a:r>
              <a:rPr lang="el-GR" dirty="0"/>
              <a:t>Μπορείτε να αλλάξετε την επιλογή σας κάνοντας κλικ στο Επιστροφή στις Εκδόσεις</a:t>
            </a:r>
            <a:endParaRPr lang="en-US" dirty="0"/>
          </a:p>
          <a:p>
            <a:pPr lvl="1"/>
            <a:r>
              <a:rPr lang="el-GR" dirty="0"/>
              <a:t>Εάν το κάνετε αυτό αφού συμπληρώσετε την υπόλοιπη φόρμα, θα πρέπει να συμπληρώσετε ξανά τη φόρμα</a:t>
            </a:r>
            <a:endParaRPr lang="en-US" dirty="0"/>
          </a:p>
        </p:txBody>
      </p:sp>
      <p:pic>
        <p:nvPicPr>
          <p:cNvPr id="5" name="Picture 4">
            <a:extLst>
              <a:ext uri="{FF2B5EF4-FFF2-40B4-BE49-F238E27FC236}">
                <a16:creationId xmlns:a16="http://schemas.microsoft.com/office/drawing/2014/main" id="{71763E72-2D67-445D-9A89-FE7523D25BF4}"/>
              </a:ext>
            </a:extLst>
          </p:cNvPr>
          <p:cNvPicPr>
            <a:picLocks noChangeAspect="1"/>
          </p:cNvPicPr>
          <p:nvPr/>
        </p:nvPicPr>
        <p:blipFill rotWithShape="1">
          <a:blip r:embed="rId2"/>
          <a:srcRect l="16572" t="37902" r="44229" b="48144"/>
          <a:stretch/>
        </p:blipFill>
        <p:spPr>
          <a:xfrm>
            <a:off x="2020385" y="1235162"/>
            <a:ext cx="9407281" cy="1799868"/>
          </a:xfrm>
          <a:prstGeom prst="rect">
            <a:avLst/>
          </a:prstGeom>
        </p:spPr>
      </p:pic>
    </p:spTree>
    <p:extLst>
      <p:ext uri="{BB962C8B-B14F-4D97-AF65-F5344CB8AC3E}">
        <p14:creationId xmlns:p14="http://schemas.microsoft.com/office/powerpoint/2010/main" val="1314150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BABB37-76B5-4586-8AFD-2055132C3B7F}"/>
              </a:ext>
            </a:extLst>
          </p:cNvPr>
          <p:cNvSpPr/>
          <p:nvPr/>
        </p:nvSpPr>
        <p:spPr>
          <a:xfrm>
            <a:off x="5312705" y="360727"/>
            <a:ext cx="1610686" cy="998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solidFill>
                  <a:schemeClr val="tx1"/>
                </a:solidFill>
              </a:rPr>
              <a:t>Ως Χριστιανός, έχετε διαβάσει ποτέ ολόκληρη τη Βίβλο;</a:t>
            </a:r>
            <a:endParaRPr lang="en-US" sz="1200" dirty="0"/>
          </a:p>
        </p:txBody>
      </p:sp>
      <p:cxnSp>
        <p:nvCxnSpPr>
          <p:cNvPr id="6" name="Connector: Elbow 5">
            <a:extLst>
              <a:ext uri="{FF2B5EF4-FFF2-40B4-BE49-F238E27FC236}">
                <a16:creationId xmlns:a16="http://schemas.microsoft.com/office/drawing/2014/main" id="{60FFE28E-7F94-40D5-BB61-D46244FCD605}"/>
              </a:ext>
            </a:extLst>
          </p:cNvPr>
          <p:cNvCxnSpPr>
            <a:cxnSpLocks/>
            <a:stCxn id="4" idx="2"/>
            <a:endCxn id="10" idx="1"/>
          </p:cNvCxnSpPr>
          <p:nvPr/>
        </p:nvCxnSpPr>
        <p:spPr>
          <a:xfrm rot="16200000" flipH="1">
            <a:off x="6657447" y="819617"/>
            <a:ext cx="286308" cy="136510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8A473A66-3C55-4132-8836-5611DB31815B}"/>
              </a:ext>
            </a:extLst>
          </p:cNvPr>
          <p:cNvCxnSpPr>
            <a:cxnSpLocks/>
            <a:stCxn id="4" idx="2"/>
            <a:endCxn id="28" idx="3"/>
          </p:cNvCxnSpPr>
          <p:nvPr/>
        </p:nvCxnSpPr>
        <p:spPr>
          <a:xfrm rot="5400000">
            <a:off x="5177986" y="708367"/>
            <a:ext cx="289413" cy="1590712"/>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9CED572-E1DE-4294-8719-1962C5B0593C}"/>
              </a:ext>
            </a:extLst>
          </p:cNvPr>
          <p:cNvSpPr/>
          <p:nvPr/>
        </p:nvSpPr>
        <p:spPr>
          <a:xfrm>
            <a:off x="7483155" y="1276624"/>
            <a:ext cx="1900341"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solidFill>
                  <a:schemeClr val="tx1"/>
                </a:solidFill>
              </a:rPr>
              <a:t>Ήταν ωφέλιμο για τη ζωή σας;</a:t>
            </a:r>
            <a:endParaRPr lang="en-US" sz="1200" dirty="0">
              <a:solidFill>
                <a:schemeClr val="tx1"/>
              </a:solidFill>
            </a:endParaRPr>
          </a:p>
        </p:txBody>
      </p:sp>
      <p:sp>
        <p:nvSpPr>
          <p:cNvPr id="11" name="Rectangle 10">
            <a:extLst>
              <a:ext uri="{FF2B5EF4-FFF2-40B4-BE49-F238E27FC236}">
                <a16:creationId xmlns:a16="http://schemas.microsoft.com/office/drawing/2014/main" id="{79E14EC6-8948-4580-9CE7-3EF021B0580C}"/>
              </a:ext>
            </a:extLst>
          </p:cNvPr>
          <p:cNvSpPr/>
          <p:nvPr/>
        </p:nvSpPr>
        <p:spPr>
          <a:xfrm>
            <a:off x="6335491" y="133499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solidFill>
                  <a:schemeClr val="tx1"/>
                </a:solidFill>
              </a:rPr>
              <a:t>Ναί</a:t>
            </a:r>
            <a:endParaRPr lang="en-US" sz="1200" dirty="0">
              <a:solidFill>
                <a:schemeClr val="tx1"/>
              </a:solidFill>
            </a:endParaRPr>
          </a:p>
        </p:txBody>
      </p:sp>
      <p:sp>
        <p:nvSpPr>
          <p:cNvPr id="16" name="Rectangle 15">
            <a:extLst>
              <a:ext uri="{FF2B5EF4-FFF2-40B4-BE49-F238E27FC236}">
                <a16:creationId xmlns:a16="http://schemas.microsoft.com/office/drawing/2014/main" id="{331D8B96-9887-4077-8E19-AE426DA5DB5B}"/>
              </a:ext>
            </a:extLst>
          </p:cNvPr>
          <p:cNvSpPr/>
          <p:nvPr/>
        </p:nvSpPr>
        <p:spPr>
          <a:xfrm>
            <a:off x="8437198" y="2013374"/>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solidFill>
                  <a:schemeClr val="tx1"/>
                </a:solidFill>
              </a:rPr>
              <a:t>Οχι</a:t>
            </a:r>
            <a:endParaRPr lang="en-US" sz="1200" dirty="0">
              <a:solidFill>
                <a:schemeClr val="tx1"/>
              </a:solidFill>
            </a:endParaRPr>
          </a:p>
        </p:txBody>
      </p:sp>
      <p:sp>
        <p:nvSpPr>
          <p:cNvPr id="17" name="Rectangle 16">
            <a:extLst>
              <a:ext uri="{FF2B5EF4-FFF2-40B4-BE49-F238E27FC236}">
                <a16:creationId xmlns:a16="http://schemas.microsoft.com/office/drawing/2014/main" id="{F372162E-FDCF-4079-B4BB-A78E40611DCB}"/>
              </a:ext>
            </a:extLst>
          </p:cNvPr>
          <p:cNvSpPr/>
          <p:nvPr/>
        </p:nvSpPr>
        <p:spPr>
          <a:xfrm>
            <a:off x="6484010" y="2424618"/>
            <a:ext cx="1913541" cy="9126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solidFill>
                  <a:schemeClr val="tx1"/>
                </a:solidFill>
              </a:rPr>
              <a:t>Γιατί όχι?  Θα βοηθούσε ένα απλό σχέδιο ανάγνωσης να προσθέσει όφελος;</a:t>
            </a:r>
            <a:endParaRPr lang="en-US" sz="1200" dirty="0"/>
          </a:p>
        </p:txBody>
      </p:sp>
      <p:sp>
        <p:nvSpPr>
          <p:cNvPr id="20" name="Rectangle 19">
            <a:extLst>
              <a:ext uri="{FF2B5EF4-FFF2-40B4-BE49-F238E27FC236}">
                <a16:creationId xmlns:a16="http://schemas.microsoft.com/office/drawing/2014/main" id="{737918AF-1F3B-4A97-8099-DFBE1288B09B}"/>
              </a:ext>
            </a:extLst>
          </p:cNvPr>
          <p:cNvSpPr/>
          <p:nvPr/>
        </p:nvSpPr>
        <p:spPr>
          <a:xfrm>
            <a:off x="4613683" y="129839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solidFill>
                  <a:schemeClr val="tx1"/>
                </a:solidFill>
              </a:rPr>
              <a:t>Οχι</a:t>
            </a:r>
            <a:endParaRPr lang="en-US" sz="1200" dirty="0">
              <a:solidFill>
                <a:schemeClr val="tx1"/>
              </a:solidFill>
            </a:endParaRPr>
          </a:p>
        </p:txBody>
      </p:sp>
      <p:sp>
        <p:nvSpPr>
          <p:cNvPr id="25" name="Rectangle 24">
            <a:extLst>
              <a:ext uri="{FF2B5EF4-FFF2-40B4-BE49-F238E27FC236}">
                <a16:creationId xmlns:a16="http://schemas.microsoft.com/office/drawing/2014/main" id="{2D3705E1-FA9B-4B63-9E3A-3C60F4E357B0}"/>
              </a:ext>
            </a:extLst>
          </p:cNvPr>
          <p:cNvSpPr/>
          <p:nvPr/>
        </p:nvSpPr>
        <p:spPr>
          <a:xfrm>
            <a:off x="9687302" y="128599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solidFill>
                  <a:schemeClr val="tx1"/>
                </a:solidFill>
              </a:rPr>
              <a:t>Ναί</a:t>
            </a:r>
            <a:endParaRPr lang="en-US" sz="1200" dirty="0">
              <a:solidFill>
                <a:schemeClr val="tx1"/>
              </a:solidFill>
            </a:endParaRPr>
          </a:p>
        </p:txBody>
      </p:sp>
      <p:sp>
        <p:nvSpPr>
          <p:cNvPr id="26" name="Rectangle 25">
            <a:extLst>
              <a:ext uri="{FF2B5EF4-FFF2-40B4-BE49-F238E27FC236}">
                <a16:creationId xmlns:a16="http://schemas.microsoft.com/office/drawing/2014/main" id="{6E8B1713-A153-44B2-B7E6-F8661EBEA235}"/>
              </a:ext>
            </a:extLst>
          </p:cNvPr>
          <p:cNvSpPr/>
          <p:nvPr/>
        </p:nvSpPr>
        <p:spPr>
          <a:xfrm>
            <a:off x="10559139" y="1291204"/>
            <a:ext cx="1467877"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solidFill>
                  <a:schemeClr val="tx1"/>
                </a:solidFill>
              </a:rPr>
              <a:t>Χρησιμοποιήσατε κάποιο σχέδιο ανάγνωσης;</a:t>
            </a:r>
            <a:endParaRPr lang="en-US" sz="1200" dirty="0"/>
          </a:p>
        </p:txBody>
      </p:sp>
      <p:sp>
        <p:nvSpPr>
          <p:cNvPr id="28" name="Rectangle 27">
            <a:extLst>
              <a:ext uri="{FF2B5EF4-FFF2-40B4-BE49-F238E27FC236}">
                <a16:creationId xmlns:a16="http://schemas.microsoft.com/office/drawing/2014/main" id="{BEDD2A23-4EE1-4550-B1A4-A9DF86B66095}"/>
              </a:ext>
            </a:extLst>
          </p:cNvPr>
          <p:cNvSpPr/>
          <p:nvPr/>
        </p:nvSpPr>
        <p:spPr>
          <a:xfrm>
            <a:off x="2343698" y="1279729"/>
            <a:ext cx="2183638"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solidFill>
                  <a:schemeClr val="tx1"/>
                </a:solidFill>
              </a:rPr>
              <a:t>Πιστεύετε ότι είναι σημαντικό ως Χριστιανός να διαβάζετε ολόκληρη τη Βίβλο</a:t>
            </a:r>
            <a:endParaRPr lang="en-US" sz="1200" dirty="0">
              <a:solidFill>
                <a:schemeClr val="tx1"/>
              </a:solidFill>
            </a:endParaRPr>
          </a:p>
        </p:txBody>
      </p:sp>
      <p:sp>
        <p:nvSpPr>
          <p:cNvPr id="30" name="Rectangle 29">
            <a:extLst>
              <a:ext uri="{FF2B5EF4-FFF2-40B4-BE49-F238E27FC236}">
                <a16:creationId xmlns:a16="http://schemas.microsoft.com/office/drawing/2014/main" id="{5C9939FB-81A9-4789-88C9-777F0FA48855}"/>
              </a:ext>
            </a:extLst>
          </p:cNvPr>
          <p:cNvSpPr/>
          <p:nvPr/>
        </p:nvSpPr>
        <p:spPr>
          <a:xfrm>
            <a:off x="3193988" y="205134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solidFill>
                  <a:schemeClr val="tx1"/>
                </a:solidFill>
              </a:rPr>
              <a:t>Ναί</a:t>
            </a:r>
            <a:endParaRPr lang="en-US" sz="1200" dirty="0">
              <a:solidFill>
                <a:schemeClr val="tx1"/>
              </a:solidFill>
            </a:endParaRPr>
          </a:p>
        </p:txBody>
      </p:sp>
      <p:sp>
        <p:nvSpPr>
          <p:cNvPr id="31" name="Rectangle 30">
            <a:extLst>
              <a:ext uri="{FF2B5EF4-FFF2-40B4-BE49-F238E27FC236}">
                <a16:creationId xmlns:a16="http://schemas.microsoft.com/office/drawing/2014/main" id="{64CE4DC6-E37B-434D-B4F0-2FCB11CE2B96}"/>
              </a:ext>
            </a:extLst>
          </p:cNvPr>
          <p:cNvSpPr/>
          <p:nvPr/>
        </p:nvSpPr>
        <p:spPr>
          <a:xfrm>
            <a:off x="2343698" y="2440161"/>
            <a:ext cx="1691939"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solidFill>
                  <a:schemeClr val="tx1"/>
                </a:solidFill>
              </a:rPr>
              <a:t>Τι σας εμποδίζει να διαβάσετε ολόκληρη τη Βίβλο;</a:t>
            </a:r>
            <a:endParaRPr lang="en-US" sz="1200" dirty="0"/>
          </a:p>
        </p:txBody>
      </p:sp>
      <p:cxnSp>
        <p:nvCxnSpPr>
          <p:cNvPr id="32" name="Straight Arrow Connector 31">
            <a:extLst>
              <a:ext uri="{FF2B5EF4-FFF2-40B4-BE49-F238E27FC236}">
                <a16:creationId xmlns:a16="http://schemas.microsoft.com/office/drawing/2014/main" id="{2842CA3E-2D57-44DA-9192-A15E00C6FC1B}"/>
              </a:ext>
            </a:extLst>
          </p:cNvPr>
          <p:cNvCxnSpPr>
            <a:cxnSpLocks/>
            <a:endCxn id="31" idx="0"/>
          </p:cNvCxnSpPr>
          <p:nvPr/>
        </p:nvCxnSpPr>
        <p:spPr>
          <a:xfrm>
            <a:off x="3189667" y="2028605"/>
            <a:ext cx="1" cy="4115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8223E8E0-47EE-4E64-B6EA-DEB8CD4F6556}"/>
              </a:ext>
            </a:extLst>
          </p:cNvPr>
          <p:cNvSpPr/>
          <p:nvPr/>
        </p:nvSpPr>
        <p:spPr>
          <a:xfrm>
            <a:off x="2073718" y="3522178"/>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solidFill>
                  <a:schemeClr val="tx1"/>
                </a:solidFill>
              </a:rPr>
              <a:t>Χρειάζεται πολύς χρόνος;</a:t>
            </a:r>
            <a:endParaRPr lang="en-US" sz="1200" dirty="0">
              <a:solidFill>
                <a:schemeClr val="tx1"/>
              </a:solidFill>
            </a:endParaRPr>
          </a:p>
        </p:txBody>
      </p:sp>
      <p:sp>
        <p:nvSpPr>
          <p:cNvPr id="37" name="Rectangle 36">
            <a:extLst>
              <a:ext uri="{FF2B5EF4-FFF2-40B4-BE49-F238E27FC236}">
                <a16:creationId xmlns:a16="http://schemas.microsoft.com/office/drawing/2014/main" id="{8EE77E68-4A52-4246-893B-38FC138D3CD6}"/>
              </a:ext>
            </a:extLst>
          </p:cNvPr>
          <p:cNvSpPr/>
          <p:nvPr/>
        </p:nvSpPr>
        <p:spPr>
          <a:xfrm>
            <a:off x="1812431" y="1292170"/>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solidFill>
                  <a:schemeClr val="tx1"/>
                </a:solidFill>
              </a:rPr>
              <a:t>Οχι</a:t>
            </a:r>
            <a:endParaRPr lang="en-US" sz="1200" dirty="0">
              <a:solidFill>
                <a:schemeClr val="tx1"/>
              </a:solidFill>
            </a:endParaRPr>
          </a:p>
        </p:txBody>
      </p:sp>
      <p:cxnSp>
        <p:nvCxnSpPr>
          <p:cNvPr id="39" name="Straight Arrow Connector 38">
            <a:extLst>
              <a:ext uri="{FF2B5EF4-FFF2-40B4-BE49-F238E27FC236}">
                <a16:creationId xmlns:a16="http://schemas.microsoft.com/office/drawing/2014/main" id="{4DE856BA-028B-4956-A8E3-7A5BE17B3A4F}"/>
              </a:ext>
            </a:extLst>
          </p:cNvPr>
          <p:cNvCxnSpPr>
            <a:cxnSpLocks/>
            <a:stCxn id="28" idx="1"/>
            <a:endCxn id="40" idx="3"/>
          </p:cNvCxnSpPr>
          <p:nvPr/>
        </p:nvCxnSpPr>
        <p:spPr>
          <a:xfrm flipH="1" flipV="1">
            <a:off x="1762097" y="1645325"/>
            <a:ext cx="581601" cy="31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C9199992-A0FB-4779-BEB1-9052A3E6576E}"/>
              </a:ext>
            </a:extLst>
          </p:cNvPr>
          <p:cNvSpPr/>
          <p:nvPr/>
        </p:nvSpPr>
        <p:spPr>
          <a:xfrm>
            <a:off x="269387" y="1276624"/>
            <a:ext cx="1492710"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solidFill>
                  <a:schemeClr val="tx1"/>
                </a:solidFill>
              </a:rPr>
              <a:t>Γιατί όχι?</a:t>
            </a:r>
            <a:endParaRPr lang="en-US" sz="1200" dirty="0"/>
          </a:p>
        </p:txBody>
      </p:sp>
      <p:sp>
        <p:nvSpPr>
          <p:cNvPr id="45" name="Rectangle 44">
            <a:extLst>
              <a:ext uri="{FF2B5EF4-FFF2-40B4-BE49-F238E27FC236}">
                <a16:creationId xmlns:a16="http://schemas.microsoft.com/office/drawing/2014/main" id="{30336C0D-EADE-461D-A247-3365B9BFE78B}"/>
              </a:ext>
            </a:extLst>
          </p:cNvPr>
          <p:cNvSpPr/>
          <p:nvPr/>
        </p:nvSpPr>
        <p:spPr>
          <a:xfrm>
            <a:off x="4481307" y="2223544"/>
            <a:ext cx="1691939" cy="107399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solidFill>
                  <a:schemeClr val="tx1"/>
                </a:solidFill>
              </a:rPr>
              <a:t>Είναι πολύ τρομακτικό;  Είναι ένα μεγάλο δύσκολο βιβλίο για να διαβαστεί;</a:t>
            </a:r>
            <a:endParaRPr lang="en-US" sz="1200" dirty="0">
              <a:solidFill>
                <a:schemeClr val="tx1"/>
              </a:solidFill>
            </a:endParaRPr>
          </a:p>
        </p:txBody>
      </p:sp>
      <p:sp>
        <p:nvSpPr>
          <p:cNvPr id="46" name="Rectangle 45">
            <a:extLst>
              <a:ext uri="{FF2B5EF4-FFF2-40B4-BE49-F238E27FC236}">
                <a16:creationId xmlns:a16="http://schemas.microsoft.com/office/drawing/2014/main" id="{64BA33C1-F48E-4C0D-A25A-AFBF3BF70F09}"/>
              </a:ext>
            </a:extLst>
          </p:cNvPr>
          <p:cNvSpPr/>
          <p:nvPr/>
        </p:nvSpPr>
        <p:spPr>
          <a:xfrm>
            <a:off x="2345415" y="4583752"/>
            <a:ext cx="2330172" cy="146724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solidFill>
                  <a:schemeClr val="tx1"/>
                </a:solidFill>
              </a:rPr>
              <a:t>Το WBP διαθέτει ΔΩΡΕΑΝ σχέδια ανάγνωσης της Βίβλου που υποστηρίζουν οποιαδήποτε χρονική δέσμευση από 5 λεπτά έως 60 λεπτά την ημέρα ή οποιονδήποτε αριθμό ημερών την εβδομάδα.</a:t>
            </a:r>
            <a:endParaRPr lang="en-US" sz="1200" dirty="0"/>
          </a:p>
        </p:txBody>
      </p:sp>
      <p:cxnSp>
        <p:nvCxnSpPr>
          <p:cNvPr id="49" name="Straight Arrow Connector 48">
            <a:extLst>
              <a:ext uri="{FF2B5EF4-FFF2-40B4-BE49-F238E27FC236}">
                <a16:creationId xmlns:a16="http://schemas.microsoft.com/office/drawing/2014/main" id="{2838D246-A886-4460-98BF-0FD5523AA22F}"/>
              </a:ext>
            </a:extLst>
          </p:cNvPr>
          <p:cNvCxnSpPr>
            <a:cxnSpLocks/>
            <a:stCxn id="31" idx="3"/>
            <a:endCxn id="45" idx="1"/>
          </p:cNvCxnSpPr>
          <p:nvPr/>
        </p:nvCxnSpPr>
        <p:spPr>
          <a:xfrm flipV="1">
            <a:off x="4035637" y="2760541"/>
            <a:ext cx="445670" cy="78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8A8C0B91-4541-4320-B481-3EA157A2CEF4}"/>
              </a:ext>
            </a:extLst>
          </p:cNvPr>
          <p:cNvSpPr/>
          <p:nvPr/>
        </p:nvSpPr>
        <p:spPr>
          <a:xfrm>
            <a:off x="4728786" y="4580810"/>
            <a:ext cx="2607098" cy="147066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solidFill>
                  <a:schemeClr val="tx1"/>
                </a:solidFill>
              </a:rPr>
              <a:t>Το WBP παρέχει ΔΩΡΕΑΝ προγράμματα σε ευανάγνωστες μεταφράσεις.  Ακόμη και οι μεγαλύτερες εργασίες γίνονται εφικτές όταν αναλύονται σε μικρά, εύκολα στη διαχείριση βήματα.</a:t>
            </a:r>
            <a:endParaRPr lang="en-US" sz="1200" dirty="0">
              <a:solidFill>
                <a:schemeClr val="tx1"/>
              </a:solidFill>
            </a:endParaRPr>
          </a:p>
        </p:txBody>
      </p:sp>
      <p:sp>
        <p:nvSpPr>
          <p:cNvPr id="54" name="Rectangle 53">
            <a:extLst>
              <a:ext uri="{FF2B5EF4-FFF2-40B4-BE49-F238E27FC236}">
                <a16:creationId xmlns:a16="http://schemas.microsoft.com/office/drawing/2014/main" id="{C3D87B91-0B85-4841-9DFC-B6B8F6ACE59D}"/>
              </a:ext>
            </a:extLst>
          </p:cNvPr>
          <p:cNvSpPr/>
          <p:nvPr/>
        </p:nvSpPr>
        <p:spPr>
          <a:xfrm>
            <a:off x="10165287" y="1935679"/>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solidFill>
                  <a:schemeClr val="tx1"/>
                </a:solidFill>
              </a:rPr>
              <a:t>Ναί</a:t>
            </a:r>
            <a:endParaRPr lang="en-US" sz="1200" dirty="0">
              <a:solidFill>
                <a:schemeClr val="tx1"/>
              </a:solidFill>
            </a:endParaRPr>
          </a:p>
        </p:txBody>
      </p:sp>
      <p:sp>
        <p:nvSpPr>
          <p:cNvPr id="55" name="Rectangle 54">
            <a:extLst>
              <a:ext uri="{FF2B5EF4-FFF2-40B4-BE49-F238E27FC236}">
                <a16:creationId xmlns:a16="http://schemas.microsoft.com/office/drawing/2014/main" id="{4E0C07D2-CBF0-4CCE-80BC-A7242AD03156}"/>
              </a:ext>
            </a:extLst>
          </p:cNvPr>
          <p:cNvSpPr/>
          <p:nvPr/>
        </p:nvSpPr>
        <p:spPr>
          <a:xfrm>
            <a:off x="8678246" y="2438286"/>
            <a:ext cx="1498335" cy="9740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solidFill>
                  <a:schemeClr val="tx1"/>
                </a:solidFill>
              </a:rPr>
              <a:t>Το σχέδιο ανάγνωσης έκανε την εργασία πιο διαχειρίσιμη;</a:t>
            </a:r>
            <a:endParaRPr lang="en-US" sz="1200" dirty="0"/>
          </a:p>
        </p:txBody>
      </p:sp>
      <p:sp>
        <p:nvSpPr>
          <p:cNvPr id="59" name="Rectangle 58">
            <a:extLst>
              <a:ext uri="{FF2B5EF4-FFF2-40B4-BE49-F238E27FC236}">
                <a16:creationId xmlns:a16="http://schemas.microsoft.com/office/drawing/2014/main" id="{F91485DB-6D8D-4E04-8560-554A749E3BD7}"/>
              </a:ext>
            </a:extLst>
          </p:cNvPr>
          <p:cNvSpPr/>
          <p:nvPr/>
        </p:nvSpPr>
        <p:spPr>
          <a:xfrm>
            <a:off x="10587137" y="2430831"/>
            <a:ext cx="1505741" cy="10761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solidFill>
                  <a:schemeClr val="tx1"/>
                </a:solidFill>
              </a:rPr>
              <a:t>Ένα προσαρμοσμένο σχέδιο ανάγνωσης θα έκανε την εργασία πιο διαχειρίσιμη;</a:t>
            </a:r>
            <a:endParaRPr lang="en-US" sz="1200" dirty="0"/>
          </a:p>
        </p:txBody>
      </p:sp>
      <p:sp>
        <p:nvSpPr>
          <p:cNvPr id="64" name="Rectangle 63">
            <a:extLst>
              <a:ext uri="{FF2B5EF4-FFF2-40B4-BE49-F238E27FC236}">
                <a16:creationId xmlns:a16="http://schemas.microsoft.com/office/drawing/2014/main" id="{ABC027EA-F218-4D89-A019-EE9DB8C396A1}"/>
              </a:ext>
            </a:extLst>
          </p:cNvPr>
          <p:cNvSpPr/>
          <p:nvPr/>
        </p:nvSpPr>
        <p:spPr>
          <a:xfrm>
            <a:off x="10147815" y="2641650"/>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solidFill>
                  <a:schemeClr val="tx1"/>
                </a:solidFill>
              </a:rPr>
              <a:t>Οχι</a:t>
            </a:r>
            <a:endParaRPr lang="en-US" sz="1200" dirty="0">
              <a:solidFill>
                <a:schemeClr val="tx1"/>
              </a:solidFill>
            </a:endParaRPr>
          </a:p>
        </p:txBody>
      </p:sp>
      <p:sp>
        <p:nvSpPr>
          <p:cNvPr id="66" name="Rectangle 65">
            <a:extLst>
              <a:ext uri="{FF2B5EF4-FFF2-40B4-BE49-F238E27FC236}">
                <a16:creationId xmlns:a16="http://schemas.microsoft.com/office/drawing/2014/main" id="{752EF3B8-D25A-4A2E-8535-46E8ECB9DBDD}"/>
              </a:ext>
            </a:extLst>
          </p:cNvPr>
          <p:cNvSpPr/>
          <p:nvPr/>
        </p:nvSpPr>
        <p:spPr>
          <a:xfrm>
            <a:off x="7413916" y="4584583"/>
            <a:ext cx="2039615" cy="146152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solidFill>
                  <a:schemeClr val="tx1"/>
                </a:solidFill>
              </a:rPr>
              <a:t>Στο WBP, πιστεύουμε ότι η ανάγνωση της Βίβλου προσθέτει τεράστιο όφελος στη ζωή όλων μας.</a:t>
            </a:r>
            <a:endParaRPr lang="en-US" sz="1200" dirty="0"/>
          </a:p>
        </p:txBody>
      </p:sp>
      <p:cxnSp>
        <p:nvCxnSpPr>
          <p:cNvPr id="69" name="Connector: Elbow 68">
            <a:extLst>
              <a:ext uri="{FF2B5EF4-FFF2-40B4-BE49-F238E27FC236}">
                <a16:creationId xmlns:a16="http://schemas.microsoft.com/office/drawing/2014/main" id="{9FCE411F-8773-4396-B030-1621DA3BDFCA}"/>
              </a:ext>
            </a:extLst>
          </p:cNvPr>
          <p:cNvCxnSpPr>
            <a:cxnSpLocks/>
            <a:stCxn id="17" idx="2"/>
            <a:endCxn id="66" idx="0"/>
          </p:cNvCxnSpPr>
          <p:nvPr/>
        </p:nvCxnSpPr>
        <p:spPr>
          <a:xfrm rot="16200000" flipH="1">
            <a:off x="7313617" y="3464476"/>
            <a:ext cx="1247270" cy="9929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9C445FB0-3DF6-4678-A282-F7F06CF367C9}"/>
              </a:ext>
            </a:extLst>
          </p:cNvPr>
          <p:cNvSpPr/>
          <p:nvPr/>
        </p:nvSpPr>
        <p:spPr>
          <a:xfrm>
            <a:off x="9585588" y="4582274"/>
            <a:ext cx="1483801" cy="146059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solidFill>
                  <a:schemeClr val="tx1"/>
                </a:solidFill>
              </a:rPr>
              <a:t>Τι σχέδιο χρησιμοποιήσατε;  Το WBP έχει μια τεράστια ποικιλία για να διαλέξετε.</a:t>
            </a:r>
            <a:endParaRPr lang="en-US" sz="1200" dirty="0"/>
          </a:p>
        </p:txBody>
      </p:sp>
      <p:cxnSp>
        <p:nvCxnSpPr>
          <p:cNvPr id="71" name="Connector: Elbow 70">
            <a:extLst>
              <a:ext uri="{FF2B5EF4-FFF2-40B4-BE49-F238E27FC236}">
                <a16:creationId xmlns:a16="http://schemas.microsoft.com/office/drawing/2014/main" id="{B8B1E9C3-B803-4EC5-B4B2-6583F01A87F3}"/>
              </a:ext>
            </a:extLst>
          </p:cNvPr>
          <p:cNvCxnSpPr>
            <a:cxnSpLocks/>
            <a:stCxn id="55" idx="2"/>
            <a:endCxn id="70" idx="0"/>
          </p:cNvCxnSpPr>
          <p:nvPr/>
        </p:nvCxnSpPr>
        <p:spPr>
          <a:xfrm rot="16200000" flipH="1">
            <a:off x="9292460" y="3547244"/>
            <a:ext cx="1169983" cy="90007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3CDCAD7D-CDDB-4A48-9057-12EDBADBCB30}"/>
              </a:ext>
            </a:extLst>
          </p:cNvPr>
          <p:cNvSpPr/>
          <p:nvPr/>
        </p:nvSpPr>
        <p:spPr>
          <a:xfrm>
            <a:off x="11174286" y="4586011"/>
            <a:ext cx="823913" cy="145625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solidFill>
                  <a:schemeClr val="tx1"/>
                </a:solidFill>
              </a:rPr>
              <a:t>Δοκιμάστε ένα ΔΩΡΕΑΝ πρόγραμμα στο WBP</a:t>
            </a:r>
            <a:endParaRPr lang="en-US" sz="1200" dirty="0"/>
          </a:p>
        </p:txBody>
      </p:sp>
      <p:sp>
        <p:nvSpPr>
          <p:cNvPr id="75" name="Rectangle 74">
            <a:extLst>
              <a:ext uri="{FF2B5EF4-FFF2-40B4-BE49-F238E27FC236}">
                <a16:creationId xmlns:a16="http://schemas.microsoft.com/office/drawing/2014/main" id="{FF266FCB-EE27-4D5F-B6CD-DE1596012606}"/>
              </a:ext>
            </a:extLst>
          </p:cNvPr>
          <p:cNvSpPr/>
          <p:nvPr/>
        </p:nvSpPr>
        <p:spPr>
          <a:xfrm>
            <a:off x="11376265" y="3627568"/>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solidFill>
                  <a:schemeClr val="tx1"/>
                </a:solidFill>
              </a:rPr>
              <a:t>Ναί</a:t>
            </a:r>
            <a:endParaRPr lang="en-US" sz="1200" dirty="0">
              <a:solidFill>
                <a:schemeClr val="tx1"/>
              </a:solidFill>
            </a:endParaRPr>
          </a:p>
        </p:txBody>
      </p:sp>
      <p:sp>
        <p:nvSpPr>
          <p:cNvPr id="83" name="Rectangle 82">
            <a:extLst>
              <a:ext uri="{FF2B5EF4-FFF2-40B4-BE49-F238E27FC236}">
                <a16:creationId xmlns:a16="http://schemas.microsoft.com/office/drawing/2014/main" id="{4E82EE45-9E43-4C22-B186-F1516775F646}"/>
              </a:ext>
            </a:extLst>
          </p:cNvPr>
          <p:cNvSpPr/>
          <p:nvPr/>
        </p:nvSpPr>
        <p:spPr>
          <a:xfrm>
            <a:off x="9598460" y="375613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solidFill>
                  <a:schemeClr val="tx1"/>
                </a:solidFill>
              </a:rPr>
              <a:t>Ναί</a:t>
            </a:r>
            <a:endParaRPr lang="en-US" sz="1200" dirty="0">
              <a:solidFill>
                <a:schemeClr val="tx1"/>
              </a:solidFill>
            </a:endParaRPr>
          </a:p>
        </p:txBody>
      </p:sp>
      <p:sp>
        <p:nvSpPr>
          <p:cNvPr id="87" name="Rectangle 86">
            <a:extLst>
              <a:ext uri="{FF2B5EF4-FFF2-40B4-BE49-F238E27FC236}">
                <a16:creationId xmlns:a16="http://schemas.microsoft.com/office/drawing/2014/main" id="{DE889FA4-85D2-4EEA-B3FC-DE545BE30252}"/>
              </a:ext>
            </a:extLst>
          </p:cNvPr>
          <p:cNvSpPr/>
          <p:nvPr/>
        </p:nvSpPr>
        <p:spPr>
          <a:xfrm>
            <a:off x="11379375" y="3779968"/>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solidFill>
                  <a:schemeClr val="tx1"/>
                </a:solidFill>
              </a:rPr>
              <a:t>Οχι</a:t>
            </a:r>
            <a:endParaRPr lang="en-US" sz="1200" dirty="0">
              <a:solidFill>
                <a:schemeClr val="tx1"/>
              </a:solidFill>
            </a:endParaRPr>
          </a:p>
        </p:txBody>
      </p:sp>
      <p:sp>
        <p:nvSpPr>
          <p:cNvPr id="91" name="Rectangle 90">
            <a:extLst>
              <a:ext uri="{FF2B5EF4-FFF2-40B4-BE49-F238E27FC236}">
                <a16:creationId xmlns:a16="http://schemas.microsoft.com/office/drawing/2014/main" id="{0C0DD4B1-EFBD-4271-9763-3B54FD6F5087}"/>
              </a:ext>
            </a:extLst>
          </p:cNvPr>
          <p:cNvSpPr/>
          <p:nvPr/>
        </p:nvSpPr>
        <p:spPr>
          <a:xfrm>
            <a:off x="93133" y="4581641"/>
            <a:ext cx="2166425" cy="146494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solidFill>
                  <a:schemeClr val="tx1"/>
                </a:solidFill>
              </a:rPr>
              <a:t>Το WBP παρέχει ΔΩΡΕΑΝ προγράμματα με πολλά θέματα όπως Χρονολογικό, M'Cheyne κ.λπ.</a:t>
            </a:r>
            <a:endParaRPr lang="en-US" sz="1200" dirty="0"/>
          </a:p>
        </p:txBody>
      </p:sp>
      <p:sp>
        <p:nvSpPr>
          <p:cNvPr id="57" name="Rectangle 56">
            <a:extLst>
              <a:ext uri="{FF2B5EF4-FFF2-40B4-BE49-F238E27FC236}">
                <a16:creationId xmlns:a16="http://schemas.microsoft.com/office/drawing/2014/main" id="{7904846B-A7C0-4C13-9BEE-44C0F1EC7F48}"/>
              </a:ext>
            </a:extLst>
          </p:cNvPr>
          <p:cNvSpPr/>
          <p:nvPr/>
        </p:nvSpPr>
        <p:spPr>
          <a:xfrm>
            <a:off x="206087" y="2431295"/>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solidFill>
                  <a:schemeClr val="tx1"/>
                </a:solidFill>
              </a:rPr>
              <a:t>Είναι πολύ βαρετό;</a:t>
            </a:r>
            <a:endParaRPr lang="en-US" sz="1200" dirty="0">
              <a:solidFill>
                <a:schemeClr val="tx1"/>
              </a:solidFill>
            </a:endParaRPr>
          </a:p>
        </p:txBody>
      </p:sp>
      <p:cxnSp>
        <p:nvCxnSpPr>
          <p:cNvPr id="9" name="Straight Arrow Connector 8">
            <a:extLst>
              <a:ext uri="{FF2B5EF4-FFF2-40B4-BE49-F238E27FC236}">
                <a16:creationId xmlns:a16="http://schemas.microsoft.com/office/drawing/2014/main" id="{908395BF-2372-4C75-84AD-F054CD05BDAE}"/>
              </a:ext>
            </a:extLst>
          </p:cNvPr>
          <p:cNvCxnSpPr>
            <a:stCxn id="31" idx="1"/>
            <a:endCxn id="57" idx="3"/>
          </p:cNvCxnSpPr>
          <p:nvPr/>
        </p:nvCxnSpPr>
        <p:spPr>
          <a:xfrm flipH="1" flipV="1">
            <a:off x="1898026" y="2763452"/>
            <a:ext cx="445672" cy="49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23D704D2-4C65-49EC-8C66-5B25E1F521D3}"/>
              </a:ext>
            </a:extLst>
          </p:cNvPr>
          <p:cNvCxnSpPr>
            <a:cxnSpLocks/>
            <a:stCxn id="59" idx="2"/>
            <a:endCxn id="74" idx="0"/>
          </p:cNvCxnSpPr>
          <p:nvPr/>
        </p:nvCxnSpPr>
        <p:spPr>
          <a:xfrm rot="16200000" flipH="1">
            <a:off x="10923603" y="3923370"/>
            <a:ext cx="1079045" cy="24623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3F1FE61-A883-4467-9A0D-0F66C1FA9F5D}"/>
              </a:ext>
            </a:extLst>
          </p:cNvPr>
          <p:cNvCxnSpPr>
            <a:cxnSpLocks/>
            <a:stCxn id="45" idx="2"/>
            <a:endCxn id="50" idx="0"/>
          </p:cNvCxnSpPr>
          <p:nvPr/>
        </p:nvCxnSpPr>
        <p:spPr>
          <a:xfrm rot="16200000" flipH="1">
            <a:off x="5038170" y="3586645"/>
            <a:ext cx="1283272" cy="70505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E0CA2629-5E03-4504-BE1E-E6AA50570946}"/>
              </a:ext>
            </a:extLst>
          </p:cNvPr>
          <p:cNvSpPr/>
          <p:nvPr/>
        </p:nvSpPr>
        <p:spPr>
          <a:xfrm>
            <a:off x="94581" y="6125737"/>
            <a:ext cx="11903617" cy="6906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solidFill>
                  <a:schemeClr val="tx1"/>
                </a:solidFill>
              </a:rPr>
              <a:t>Εάν προσπαθήσατε και αποτύχατε να διαβάσετε τη Βίβλο, επισκεφθείτε μας στο https://worldbibleplans.com και δημιουργήστε ένα ΔΩΡΕΑΝ προσαρμοσμένο πρόγραμμα ανάγνωσης της Βίβλου.  Επιλέξτε από μια ποικιλία γλωσσών, μεταφράσεων, χρονικών δεσμεύσεων, θεμάτων και μορφών ηλεκτρονικών βιβλίων.  Είναι τόσο απλό.  Δημιουργήστε ένα σχέδιο, το WBP το δημιουργεί και σε λιγότερο από 1 ημέρα λαμβάνετε έναν σύνδεσμο για να κατεβάσετε το προσαρμοσμένο ΔΩΡΕΑΝ σχέδιο ανάγνωσης της Βίβλου με ή χωρίς γραφές.  Αναφέραμε ότι όλα είναι ΔΩΡΕΑΝ!</a:t>
            </a:r>
            <a:endParaRPr lang="en-US" sz="1200" dirty="0"/>
          </a:p>
        </p:txBody>
      </p:sp>
      <p:cxnSp>
        <p:nvCxnSpPr>
          <p:cNvPr id="58" name="Straight Arrow Connector 57">
            <a:extLst>
              <a:ext uri="{FF2B5EF4-FFF2-40B4-BE49-F238E27FC236}">
                <a16:creationId xmlns:a16="http://schemas.microsoft.com/office/drawing/2014/main" id="{90756889-93FF-4700-82A3-156AC089886A}"/>
              </a:ext>
            </a:extLst>
          </p:cNvPr>
          <p:cNvCxnSpPr>
            <a:cxnSpLocks/>
            <a:endCxn id="26" idx="1"/>
          </p:cNvCxnSpPr>
          <p:nvPr/>
        </p:nvCxnSpPr>
        <p:spPr>
          <a:xfrm>
            <a:off x="9372720" y="1645324"/>
            <a:ext cx="1186419" cy="14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7" name="Connector: Elbow 96">
            <a:extLst>
              <a:ext uri="{FF2B5EF4-FFF2-40B4-BE49-F238E27FC236}">
                <a16:creationId xmlns:a16="http://schemas.microsoft.com/office/drawing/2014/main" id="{600C5535-D3CC-4A26-8CF9-A8C4506CFC20}"/>
              </a:ext>
            </a:extLst>
          </p:cNvPr>
          <p:cNvCxnSpPr>
            <a:cxnSpLocks/>
          </p:cNvCxnSpPr>
          <p:nvPr/>
        </p:nvCxnSpPr>
        <p:spPr>
          <a:xfrm>
            <a:off x="10176581" y="2915958"/>
            <a:ext cx="410556" cy="2494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B85A545C-B14F-4D8A-8DAB-C1C3E2714541}"/>
              </a:ext>
            </a:extLst>
          </p:cNvPr>
          <p:cNvSpPr/>
          <p:nvPr/>
        </p:nvSpPr>
        <p:spPr>
          <a:xfrm>
            <a:off x="1066803" y="351908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solidFill>
                  <a:schemeClr val="tx1"/>
                </a:solidFill>
              </a:rPr>
              <a:t>Ναί</a:t>
            </a:r>
            <a:endParaRPr lang="en-US" sz="1200" dirty="0">
              <a:solidFill>
                <a:schemeClr val="tx1"/>
              </a:solidFill>
            </a:endParaRPr>
          </a:p>
        </p:txBody>
      </p:sp>
      <p:sp>
        <p:nvSpPr>
          <p:cNvPr id="101" name="Rectangle 100">
            <a:extLst>
              <a:ext uri="{FF2B5EF4-FFF2-40B4-BE49-F238E27FC236}">
                <a16:creationId xmlns:a16="http://schemas.microsoft.com/office/drawing/2014/main" id="{73F05AE0-844E-48C4-83E1-45C7E6040743}"/>
              </a:ext>
            </a:extLst>
          </p:cNvPr>
          <p:cNvSpPr/>
          <p:nvPr/>
        </p:nvSpPr>
        <p:spPr>
          <a:xfrm>
            <a:off x="5340221" y="3556403"/>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solidFill>
                  <a:schemeClr val="tx1"/>
                </a:solidFill>
              </a:rPr>
              <a:t>Ναί</a:t>
            </a:r>
            <a:endParaRPr lang="en-US" sz="1200" dirty="0">
              <a:solidFill>
                <a:schemeClr val="tx1"/>
              </a:solidFill>
            </a:endParaRPr>
          </a:p>
        </p:txBody>
      </p:sp>
      <p:sp>
        <p:nvSpPr>
          <p:cNvPr id="102" name="Rectangle 101">
            <a:extLst>
              <a:ext uri="{FF2B5EF4-FFF2-40B4-BE49-F238E27FC236}">
                <a16:creationId xmlns:a16="http://schemas.microsoft.com/office/drawing/2014/main" id="{E8D90312-74C4-43BA-9E14-D5A31174EEAC}"/>
              </a:ext>
            </a:extLst>
          </p:cNvPr>
          <p:cNvSpPr/>
          <p:nvPr/>
        </p:nvSpPr>
        <p:spPr>
          <a:xfrm>
            <a:off x="3312121" y="4191484"/>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solidFill>
                  <a:schemeClr val="tx1"/>
                </a:solidFill>
              </a:rPr>
              <a:t>Ναί</a:t>
            </a:r>
            <a:endParaRPr lang="en-US" sz="1200" dirty="0">
              <a:solidFill>
                <a:schemeClr val="tx1"/>
              </a:solidFill>
            </a:endParaRPr>
          </a:p>
        </p:txBody>
      </p:sp>
      <p:cxnSp>
        <p:nvCxnSpPr>
          <p:cNvPr id="107" name="Connector: Elbow 106">
            <a:extLst>
              <a:ext uri="{FF2B5EF4-FFF2-40B4-BE49-F238E27FC236}">
                <a16:creationId xmlns:a16="http://schemas.microsoft.com/office/drawing/2014/main" id="{FC16EE73-F35C-49B3-B5B6-02AA810616D3}"/>
              </a:ext>
            </a:extLst>
          </p:cNvPr>
          <p:cNvCxnSpPr>
            <a:cxnSpLocks/>
            <a:stCxn id="57" idx="2"/>
          </p:cNvCxnSpPr>
          <p:nvPr/>
        </p:nvCxnSpPr>
        <p:spPr>
          <a:xfrm rot="16200000" flipH="1">
            <a:off x="732440" y="3415224"/>
            <a:ext cx="1485204" cy="84597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4" name="Connector: Elbow 113">
            <a:extLst>
              <a:ext uri="{FF2B5EF4-FFF2-40B4-BE49-F238E27FC236}">
                <a16:creationId xmlns:a16="http://schemas.microsoft.com/office/drawing/2014/main" id="{2FED51BE-3B38-49F1-8C2E-F3E10969A789}"/>
              </a:ext>
            </a:extLst>
          </p:cNvPr>
          <p:cNvCxnSpPr>
            <a:cxnSpLocks/>
            <a:stCxn id="36" idx="2"/>
            <a:endCxn id="46" idx="0"/>
          </p:cNvCxnSpPr>
          <p:nvPr/>
        </p:nvCxnSpPr>
        <p:spPr>
          <a:xfrm rot="16200000" flipH="1">
            <a:off x="2975920" y="4049171"/>
            <a:ext cx="324172" cy="74499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2" name="Connector: Elbow 121">
            <a:extLst>
              <a:ext uri="{FF2B5EF4-FFF2-40B4-BE49-F238E27FC236}">
                <a16:creationId xmlns:a16="http://schemas.microsoft.com/office/drawing/2014/main" id="{D74091AA-53CB-4DBC-9EF4-C97775319DAB}"/>
              </a:ext>
            </a:extLst>
          </p:cNvPr>
          <p:cNvCxnSpPr>
            <a:cxnSpLocks/>
            <a:stCxn id="10" idx="2"/>
            <a:endCxn id="17" idx="0"/>
          </p:cNvCxnSpPr>
          <p:nvPr/>
        </p:nvCxnSpPr>
        <p:spPr>
          <a:xfrm rot="5400000">
            <a:off x="7731758" y="1723050"/>
            <a:ext cx="410592" cy="99254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Connector: Elbow 123">
            <a:extLst>
              <a:ext uri="{FF2B5EF4-FFF2-40B4-BE49-F238E27FC236}">
                <a16:creationId xmlns:a16="http://schemas.microsoft.com/office/drawing/2014/main" id="{784EA9DD-0787-4C8C-B210-4443E0CB625E}"/>
              </a:ext>
            </a:extLst>
          </p:cNvPr>
          <p:cNvCxnSpPr>
            <a:stCxn id="26" idx="2"/>
            <a:endCxn id="55" idx="0"/>
          </p:cNvCxnSpPr>
          <p:nvPr/>
        </p:nvCxnSpPr>
        <p:spPr>
          <a:xfrm rot="5400000">
            <a:off x="10155406" y="1300614"/>
            <a:ext cx="409680" cy="186566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8" name="Connector: Elbow 127">
            <a:extLst>
              <a:ext uri="{FF2B5EF4-FFF2-40B4-BE49-F238E27FC236}">
                <a16:creationId xmlns:a16="http://schemas.microsoft.com/office/drawing/2014/main" id="{DA598EC9-8546-48ED-AFF0-6334D14D4F58}"/>
              </a:ext>
            </a:extLst>
          </p:cNvPr>
          <p:cNvCxnSpPr>
            <a:stCxn id="26" idx="2"/>
            <a:endCxn id="59" idx="0"/>
          </p:cNvCxnSpPr>
          <p:nvPr/>
        </p:nvCxnSpPr>
        <p:spPr>
          <a:xfrm rot="16200000" flipH="1">
            <a:off x="11115431" y="2206253"/>
            <a:ext cx="402225" cy="4693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A43284D4-899B-49F1-B420-96E58200646D}"/>
              </a:ext>
            </a:extLst>
          </p:cNvPr>
          <p:cNvSpPr/>
          <p:nvPr/>
        </p:nvSpPr>
        <p:spPr>
          <a:xfrm>
            <a:off x="11307916" y="2056931"/>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solidFill>
                  <a:schemeClr val="tx1"/>
                </a:solidFill>
              </a:rPr>
              <a:t>Οχι</a:t>
            </a:r>
            <a:endParaRPr lang="en-US" sz="1200" dirty="0">
              <a:solidFill>
                <a:schemeClr val="tx1"/>
              </a:solidFill>
            </a:endParaRPr>
          </a:p>
        </p:txBody>
      </p:sp>
      <p:sp>
        <p:nvSpPr>
          <p:cNvPr id="134" name="Rectangle 133">
            <a:extLst>
              <a:ext uri="{FF2B5EF4-FFF2-40B4-BE49-F238E27FC236}">
                <a16:creationId xmlns:a16="http://schemas.microsoft.com/office/drawing/2014/main" id="{A22B5532-94EC-4A66-8531-002BF01C3015}"/>
              </a:ext>
            </a:extLst>
          </p:cNvPr>
          <p:cNvSpPr/>
          <p:nvPr/>
        </p:nvSpPr>
        <p:spPr>
          <a:xfrm>
            <a:off x="7460839" y="3749563"/>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solidFill>
                  <a:schemeClr val="tx1"/>
                </a:solidFill>
              </a:rPr>
              <a:t>Ναί</a:t>
            </a:r>
            <a:endParaRPr lang="en-US" sz="1200" dirty="0">
              <a:solidFill>
                <a:schemeClr val="tx1"/>
              </a:solidFill>
            </a:endParaRPr>
          </a:p>
        </p:txBody>
      </p:sp>
      <p:sp>
        <p:nvSpPr>
          <p:cNvPr id="63" name="Rectangle 62">
            <a:extLst>
              <a:ext uri="{FF2B5EF4-FFF2-40B4-BE49-F238E27FC236}">
                <a16:creationId xmlns:a16="http://schemas.microsoft.com/office/drawing/2014/main" id="{84378D6A-7323-430F-AB72-CE4A9AB97E3E}"/>
              </a:ext>
            </a:extLst>
          </p:cNvPr>
          <p:cNvSpPr/>
          <p:nvPr/>
        </p:nvSpPr>
        <p:spPr>
          <a:xfrm>
            <a:off x="3584657" y="3526528"/>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a:solidFill>
                  <a:schemeClr val="tx1"/>
                </a:solidFill>
              </a:rPr>
              <a:t>Τα σχέδια που περιλαμβάνουν γραφές είναι πολύ ακριβά;</a:t>
            </a:r>
            <a:endParaRPr lang="en-US" sz="1200" dirty="0">
              <a:solidFill>
                <a:schemeClr val="tx1"/>
              </a:solidFill>
            </a:endParaRPr>
          </a:p>
        </p:txBody>
      </p:sp>
      <p:cxnSp>
        <p:nvCxnSpPr>
          <p:cNvPr id="19" name="Connector: Elbow 18">
            <a:extLst>
              <a:ext uri="{FF2B5EF4-FFF2-40B4-BE49-F238E27FC236}">
                <a16:creationId xmlns:a16="http://schemas.microsoft.com/office/drawing/2014/main" id="{52647C22-3073-4AE4-AD2C-C258DAE360F1}"/>
              </a:ext>
            </a:extLst>
          </p:cNvPr>
          <p:cNvCxnSpPr>
            <a:cxnSpLocks/>
            <a:stCxn id="31" idx="2"/>
            <a:endCxn id="36" idx="0"/>
          </p:cNvCxnSpPr>
          <p:nvPr/>
        </p:nvCxnSpPr>
        <p:spPr>
          <a:xfrm rot="5400000">
            <a:off x="2764779" y="3097289"/>
            <a:ext cx="425622" cy="42415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837C6AF1-E662-4051-AF3C-5D305AE64699}"/>
              </a:ext>
            </a:extLst>
          </p:cNvPr>
          <p:cNvCxnSpPr>
            <a:cxnSpLocks/>
            <a:stCxn id="31" idx="2"/>
            <a:endCxn id="63" idx="0"/>
          </p:cNvCxnSpPr>
          <p:nvPr/>
        </p:nvCxnSpPr>
        <p:spPr>
          <a:xfrm rot="16200000" flipH="1">
            <a:off x="3518073" y="2768151"/>
            <a:ext cx="429972" cy="108678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D077B12A-0562-44FF-9312-125339C9B57B}"/>
              </a:ext>
            </a:extLst>
          </p:cNvPr>
          <p:cNvCxnSpPr>
            <a:cxnSpLocks/>
            <a:stCxn id="63" idx="2"/>
            <a:endCxn id="46" idx="0"/>
          </p:cNvCxnSpPr>
          <p:nvPr/>
        </p:nvCxnSpPr>
        <p:spPr>
          <a:xfrm rot="5400000">
            <a:off x="3733565" y="4040867"/>
            <a:ext cx="319822" cy="76594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57564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a:bodyPr>
          <a:lstStyle/>
          <a:p>
            <a:r>
              <a:rPr lang="el-GR" dirty="0"/>
              <a:t>Θέματα</a:t>
            </a: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2018760" y="944890"/>
            <a:ext cx="8915400" cy="5616170"/>
          </a:xfrm>
        </p:spPr>
        <p:txBody>
          <a:bodyPr>
            <a:normAutofit fontScale="70000" lnSpcReduction="20000"/>
          </a:bodyPr>
          <a:lstStyle/>
          <a:p>
            <a:r>
              <a:rPr lang="el-GR" sz="2400" dirty="0"/>
              <a:t>Τα θέματα παρέχουν διαφορετικούς τρόπους ανάγνωσης των γραφών</a:t>
            </a:r>
            <a:endParaRPr lang="en-US" sz="2400" dirty="0"/>
          </a:p>
          <a:p>
            <a:pPr lvl="1"/>
            <a:r>
              <a:rPr lang="el-GR" sz="2200" dirty="0"/>
              <a:t>Ορισμένα θέματα παρέχουν μια σειρά ανάγνωσης</a:t>
            </a:r>
            <a:endParaRPr lang="en-US" sz="2200" dirty="0"/>
          </a:p>
          <a:p>
            <a:pPr lvl="2"/>
            <a:r>
              <a:rPr lang="el-GR" sz="2000" dirty="0"/>
              <a:t>Παραδείγματα:</a:t>
            </a:r>
            <a:endParaRPr lang="en-US" sz="2000" dirty="0"/>
          </a:p>
          <a:p>
            <a:pPr lvl="3"/>
            <a:r>
              <a:rPr lang="el-GR" sz="1800" dirty="0"/>
              <a:t>Ευθεία (Γένεση έως Αποκάλυψη)</a:t>
            </a:r>
            <a:endParaRPr lang="en-US" sz="1800" dirty="0"/>
          </a:p>
          <a:p>
            <a:pPr lvl="3"/>
            <a:r>
              <a:rPr lang="el-GR" sz="1800" dirty="0"/>
              <a:t>Χρονολογική σειρά</a:t>
            </a:r>
            <a:endParaRPr lang="en-US" sz="1600" dirty="0"/>
          </a:p>
          <a:p>
            <a:pPr lvl="1"/>
            <a:r>
              <a:rPr lang="el-GR" sz="2200" dirty="0"/>
              <a:t>Άλλα θέματα σας κρατούν επικεντρωμένους σε μία μοναδική ιδέα ή παρουσιάζουν τις γραφές με κάποιον ουσιαστικό τρόπο</a:t>
            </a:r>
            <a:endParaRPr lang="en-US" sz="2200" dirty="0"/>
          </a:p>
          <a:p>
            <a:pPr lvl="2"/>
            <a:r>
              <a:rPr lang="el-GR" sz="2000" dirty="0"/>
              <a:t>Παραδείγματα:</a:t>
            </a:r>
            <a:endParaRPr lang="en-US" sz="2200" dirty="0"/>
          </a:p>
          <a:p>
            <a:pPr lvl="3"/>
            <a:r>
              <a:rPr lang="el-GR" sz="1800" dirty="0"/>
              <a:t>Με βάση το είδος</a:t>
            </a:r>
            <a:endParaRPr lang="en-US" sz="1800" dirty="0"/>
          </a:p>
          <a:p>
            <a:pPr lvl="3"/>
            <a:r>
              <a:rPr lang="el-GR" sz="1800" dirty="0"/>
              <a:t>Μ 'Σέιν</a:t>
            </a:r>
            <a:endParaRPr lang="en-US" sz="1800" dirty="0"/>
          </a:p>
          <a:p>
            <a:pPr lvl="1"/>
            <a:r>
              <a:rPr lang="el-GR" sz="2200" dirty="0"/>
              <a:t>Ορισμένα θέματα σας κάνουν να εστιάσετε σε ένα μόνο βιβλίο ή σε μια επιλογή βιβλίων</a:t>
            </a:r>
            <a:endParaRPr lang="en-US" sz="2200" dirty="0"/>
          </a:p>
          <a:p>
            <a:pPr lvl="2"/>
            <a:r>
              <a:rPr lang="el-GR" sz="2000" dirty="0"/>
              <a:t>Παραδείγματα:</a:t>
            </a:r>
            <a:endParaRPr lang="en-US" sz="2000" dirty="0"/>
          </a:p>
          <a:p>
            <a:pPr lvl="3"/>
            <a:r>
              <a:rPr lang="el-GR" sz="1800" dirty="0"/>
              <a:t>1 Κάντε κράτηση για βαθιά κατάδυση</a:t>
            </a:r>
            <a:endParaRPr lang="en-US" sz="1800" dirty="0"/>
          </a:p>
          <a:p>
            <a:pPr lvl="3"/>
            <a:r>
              <a:rPr lang="el-GR" sz="1800" dirty="0"/>
              <a:t>Απόστολοι &amp; Παύλος</a:t>
            </a:r>
            <a:endParaRPr lang="en-US" sz="1800" dirty="0"/>
          </a:p>
          <a:p>
            <a:pPr lvl="2"/>
            <a:endParaRPr lang="en-US" sz="2000" dirty="0"/>
          </a:p>
          <a:p>
            <a:pPr marL="0" indent="0">
              <a:buNone/>
            </a:pPr>
            <a:r>
              <a:rPr lang="el-GR" sz="2400" dirty="0"/>
              <a:t>Όλα τα θέματα εξηγούνται λεπτομερώς στη σελίδα Σχέδια ανάγνωσης που είναι προσβάσιμα μέσω του μενού</a:t>
            </a:r>
            <a:endParaRPr lang="en-US" sz="2400" dirty="0"/>
          </a:p>
          <a:p>
            <a:pPr marL="0" indent="0">
              <a:buNone/>
            </a:pPr>
            <a:endParaRPr lang="en-US" sz="2400" dirty="0"/>
          </a:p>
          <a:p>
            <a:pPr marL="0" indent="0">
              <a:buNone/>
            </a:pPr>
            <a:r>
              <a:rPr lang="el-GR" sz="2400" dirty="0"/>
              <a:t>Ανακαλύψτε το θέμα που σας ταιριάζει καλύτερα</a:t>
            </a:r>
            <a:endParaRPr lang="en-US" sz="2400" dirty="0"/>
          </a:p>
          <a:p>
            <a:pPr lvl="1"/>
            <a:endParaRPr lang="en-US" dirty="0"/>
          </a:p>
        </p:txBody>
      </p:sp>
    </p:spTree>
    <p:extLst>
      <p:ext uri="{BB962C8B-B14F-4D97-AF65-F5344CB8AC3E}">
        <p14:creationId xmlns:p14="http://schemas.microsoft.com/office/powerpoint/2010/main" val="292416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l-GR" dirty="0"/>
              <a:t>Τα θέματα συνεχίζονται</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a:bodyPr>
          <a:lstStyle/>
          <a:p>
            <a:r>
              <a:rPr lang="el-GR" dirty="0"/>
              <a:t>Τα θέματα χωρίζονται σε τέσσερις ομάδες με βάση την ευελιξία της διάρκειας (διάρκεια ανάγνωσης) και τη συχνότητα (πόσες ημέρες την εβδομάδα διαβάζετε).</a:t>
            </a:r>
            <a:endParaRPr lang="en-US" dirty="0"/>
          </a:p>
          <a:p>
            <a:pPr lvl="1"/>
            <a:r>
              <a:rPr lang="el-GR" dirty="0"/>
              <a:t>Ομάδα 1 - Για αυτήν την πρώτη ομάδα, μπορείτε να επιλέξετε Χρόνο (30 ημέρες, 12 μήνες κ.λπ.) ή 1-6 Κεφάλαια ανά ημέρα διάρκεια ημέρας ανάγνωσης</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1840523" y="6154615"/>
            <a:ext cx="10480431" cy="498232"/>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l-GR" b="1" dirty="0"/>
              <a:t>Τα σχόλια είναι διαθέσιμα μόνο με αυτήν την ομάδα θεμάτων και μόνο εάν επιλέξετε μια διάρκεια κεφαλαίου.</a:t>
            </a:r>
            <a:endParaRPr lang="en-US" sz="2000" dirty="0"/>
          </a:p>
          <a:p>
            <a:pPr lvl="1"/>
            <a:endParaRPr lang="en-US" dirty="0"/>
          </a:p>
        </p:txBody>
      </p:sp>
      <p:pic>
        <p:nvPicPr>
          <p:cNvPr id="7" name="Picture 6">
            <a:extLst>
              <a:ext uri="{FF2B5EF4-FFF2-40B4-BE49-F238E27FC236}">
                <a16:creationId xmlns:a16="http://schemas.microsoft.com/office/drawing/2014/main" id="{738E8F20-3CDC-4689-8FE1-98AD99351648}"/>
              </a:ext>
            </a:extLst>
          </p:cNvPr>
          <p:cNvPicPr>
            <a:picLocks noChangeAspect="1"/>
          </p:cNvPicPr>
          <p:nvPr/>
        </p:nvPicPr>
        <p:blipFill rotWithShape="1">
          <a:blip r:embed="rId2"/>
          <a:srcRect t="9387" r="38557" b="11398"/>
          <a:stretch/>
        </p:blipFill>
        <p:spPr>
          <a:xfrm>
            <a:off x="1933869" y="2441257"/>
            <a:ext cx="3938484" cy="3599620"/>
          </a:xfrm>
          <a:prstGeom prst="rect">
            <a:avLst/>
          </a:prstGeom>
        </p:spPr>
      </p:pic>
    </p:spTree>
    <p:extLst>
      <p:ext uri="{BB962C8B-B14F-4D97-AF65-F5344CB8AC3E}">
        <p14:creationId xmlns:p14="http://schemas.microsoft.com/office/powerpoint/2010/main" val="4168708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l-GR" dirty="0"/>
              <a:t>Τα θέματα συνεχίζονται</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a:bodyPr>
          <a:lstStyle/>
          <a:p>
            <a:r>
              <a:rPr lang="el-GR" dirty="0"/>
              <a:t>Ομάδα 2 - Για τη δεύτερη ομάδα, επιτρέπονται μόνο χρονικές διάρκειες (30 ημέρες, 12 μήνες κ.λπ.).</a:t>
            </a:r>
            <a:endParaRPr lang="en-US" dirty="0"/>
          </a:p>
          <a:p>
            <a:pPr lvl="1"/>
            <a:r>
              <a:rPr lang="el-GR" dirty="0"/>
              <a:t>Οι διάρκειες των Κεφαλαίων θα είναι γκριζαρισμένες και δεν θα είναι επιλέξιμες.</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10034953"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l-GR" b="1" dirty="0"/>
              <a:t>Τα σχόλια δεν είναι διαθέσιμα με αυτήν την ομάδα</a:t>
            </a:r>
            <a:endParaRPr lang="en-US" sz="2200" dirty="0"/>
          </a:p>
          <a:p>
            <a:pPr lvl="2"/>
            <a:endParaRPr lang="en-US" sz="2000" dirty="0"/>
          </a:p>
          <a:p>
            <a:pPr lvl="1"/>
            <a:endParaRPr lang="en-US" dirty="0"/>
          </a:p>
        </p:txBody>
      </p:sp>
      <p:pic>
        <p:nvPicPr>
          <p:cNvPr id="8" name="Picture 7">
            <a:extLst>
              <a:ext uri="{FF2B5EF4-FFF2-40B4-BE49-F238E27FC236}">
                <a16:creationId xmlns:a16="http://schemas.microsoft.com/office/drawing/2014/main" id="{1C0C8E20-4C7C-44E5-A4A4-B32416645BB7}"/>
              </a:ext>
            </a:extLst>
          </p:cNvPr>
          <p:cNvPicPr>
            <a:picLocks noChangeAspect="1"/>
          </p:cNvPicPr>
          <p:nvPr/>
        </p:nvPicPr>
        <p:blipFill rotWithShape="1">
          <a:blip r:embed="rId2"/>
          <a:srcRect t="14743" r="21775" b="9058"/>
          <a:stretch/>
        </p:blipFill>
        <p:spPr>
          <a:xfrm>
            <a:off x="2022473" y="2262287"/>
            <a:ext cx="5635446" cy="3868009"/>
          </a:xfrm>
          <a:prstGeom prst="rect">
            <a:avLst/>
          </a:prstGeom>
        </p:spPr>
      </p:pic>
    </p:spTree>
    <p:extLst>
      <p:ext uri="{BB962C8B-B14F-4D97-AF65-F5344CB8AC3E}">
        <p14:creationId xmlns:p14="http://schemas.microsoft.com/office/powerpoint/2010/main" val="1383318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l-GR" dirty="0"/>
              <a:t>Τα θέματα συνεχίζονται</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996462"/>
          </a:xfrm>
        </p:spPr>
        <p:txBody>
          <a:bodyPr>
            <a:normAutofit/>
          </a:bodyPr>
          <a:lstStyle/>
          <a:p>
            <a:r>
              <a:rPr lang="el-GR" dirty="0"/>
              <a:t>Ομάδα 3 - Για την τρίτη ομάδα, είναι διαθέσιμες μόνο 1-6 διάρκειες κεφαλαίων.</a:t>
            </a:r>
            <a:endParaRPr lang="en-US" dirty="0"/>
          </a:p>
          <a:p>
            <a:pPr lvl="1"/>
            <a:r>
              <a:rPr lang="el-GR" dirty="0"/>
              <a:t>Οι χρονικές διάρκειες θα είναι γκριζαρισμένες και δεν θα μπορούν να επιλεγούν.</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10034953"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l-GR" b="1" dirty="0"/>
              <a:t>Τα σχόλια δεν είναι διαθέσιμα με αυτήν την ομάδα</a:t>
            </a:r>
            <a:endParaRPr lang="en-US" sz="2000" dirty="0"/>
          </a:p>
          <a:p>
            <a:pPr lvl="1"/>
            <a:endParaRPr lang="en-US" dirty="0"/>
          </a:p>
        </p:txBody>
      </p:sp>
      <p:pic>
        <p:nvPicPr>
          <p:cNvPr id="7" name="Picture 6">
            <a:extLst>
              <a:ext uri="{FF2B5EF4-FFF2-40B4-BE49-F238E27FC236}">
                <a16:creationId xmlns:a16="http://schemas.microsoft.com/office/drawing/2014/main" id="{79ADB320-258E-4210-A5A4-711343B736E6}"/>
              </a:ext>
            </a:extLst>
          </p:cNvPr>
          <p:cNvPicPr>
            <a:picLocks noChangeAspect="1"/>
          </p:cNvPicPr>
          <p:nvPr/>
        </p:nvPicPr>
        <p:blipFill rotWithShape="1">
          <a:blip r:embed="rId2"/>
          <a:srcRect t="14492" b="56576"/>
          <a:stretch/>
        </p:blipFill>
        <p:spPr>
          <a:xfrm>
            <a:off x="2065147" y="2121877"/>
            <a:ext cx="8869013" cy="1819072"/>
          </a:xfrm>
          <a:prstGeom prst="rect">
            <a:avLst/>
          </a:prstGeom>
        </p:spPr>
      </p:pic>
    </p:spTree>
    <p:extLst>
      <p:ext uri="{BB962C8B-B14F-4D97-AF65-F5344CB8AC3E}">
        <p14:creationId xmlns:p14="http://schemas.microsoft.com/office/powerpoint/2010/main" val="3750651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l-GR" dirty="0"/>
              <a:t>Τα θέματα συνεχίζονται</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49570"/>
            <a:ext cx="10034953" cy="1277816"/>
          </a:xfrm>
        </p:spPr>
        <p:txBody>
          <a:bodyPr>
            <a:normAutofit fontScale="85000" lnSpcReduction="10000"/>
          </a:bodyPr>
          <a:lstStyle/>
          <a:p>
            <a:r>
              <a:rPr lang="el-GR" dirty="0"/>
              <a:t>Ομάδα 4 - Η τέταρτη και η τελευταία ομάδα έχουν προκαθορισμένες διάρκειες και συχνότητες.</a:t>
            </a:r>
            <a:endParaRPr lang="en-US" dirty="0"/>
          </a:p>
          <a:p>
            <a:pPr lvl="1"/>
            <a:r>
              <a:rPr lang="el-GR" dirty="0"/>
              <a:t>Αυτά τα θέματα έχουν καθημερινή συχνότητα, εκτός εάν αναφέρεται διαφορετικά.</a:t>
            </a:r>
            <a:endParaRPr lang="en-US" dirty="0"/>
          </a:p>
          <a:p>
            <a:pPr lvl="1"/>
            <a:r>
              <a:rPr lang="el-GR" dirty="0"/>
              <a:t>Για αυτά τα θέματα, η διάρκεια και οι επιλογές συχνότητας θα είναι γκριζαρισμένες και δεν θα είναι επιλέξιμες.</a:t>
            </a:r>
            <a:r>
              <a:rPr lang="en-US" sz="2000" dirty="0"/>
              <a:t> </a:t>
            </a:r>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260122"/>
            <a:ext cx="10034953"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lvl="0" indent="0">
              <a:buClr>
                <a:srgbClr val="A53010"/>
              </a:buClr>
              <a:buNone/>
              <a:defRPr/>
            </a:pPr>
            <a:r>
              <a:rPr lang="el-GR" b="1" dirty="0">
                <a:solidFill>
                  <a:prstClr val="black">
                    <a:lumMod val="75000"/>
                    <a:lumOff val="25000"/>
                  </a:prstClr>
                </a:solidFill>
              </a:rPr>
              <a:t>Τα σχόλια δεν είναι διαθέσιμα με αυτήν την ομάδα</a:t>
            </a:r>
            <a:endParaRPr kumimoji="0" lang="en-US" sz="22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1143000" marR="0" lvl="2" indent="-22860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742950" marR="0" lvl="1" indent="-28575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16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p:txBody>
      </p:sp>
      <p:sp>
        <p:nvSpPr>
          <p:cNvPr id="8" name="Content Placeholder 2">
            <a:extLst>
              <a:ext uri="{FF2B5EF4-FFF2-40B4-BE49-F238E27FC236}">
                <a16:creationId xmlns:a16="http://schemas.microsoft.com/office/drawing/2014/main" id="{FED04A91-4F5E-42AA-8489-2C8B635239C8}"/>
              </a:ext>
            </a:extLst>
          </p:cNvPr>
          <p:cNvSpPr txBox="1">
            <a:spLocks/>
          </p:cNvSpPr>
          <p:nvPr/>
        </p:nvSpPr>
        <p:spPr>
          <a:xfrm>
            <a:off x="8186999" y="3429000"/>
            <a:ext cx="3028243" cy="580291"/>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l-GR" dirty="0"/>
              <a:t>Αυτή είναι μόνο μια μερική λίστα</a:t>
            </a:r>
            <a:endParaRPr lang="en-US" dirty="0"/>
          </a:p>
        </p:txBody>
      </p:sp>
      <p:pic>
        <p:nvPicPr>
          <p:cNvPr id="7" name="Picture 6">
            <a:extLst>
              <a:ext uri="{FF2B5EF4-FFF2-40B4-BE49-F238E27FC236}">
                <a16:creationId xmlns:a16="http://schemas.microsoft.com/office/drawing/2014/main" id="{82925422-0369-45B6-A8E7-1B8539F34447}"/>
              </a:ext>
            </a:extLst>
          </p:cNvPr>
          <p:cNvPicPr>
            <a:picLocks noChangeAspect="1"/>
          </p:cNvPicPr>
          <p:nvPr/>
        </p:nvPicPr>
        <p:blipFill rotWithShape="1">
          <a:blip r:embed="rId2"/>
          <a:srcRect t="4727" r="22762"/>
          <a:stretch/>
        </p:blipFill>
        <p:spPr>
          <a:xfrm>
            <a:off x="2653409" y="2227385"/>
            <a:ext cx="4535331" cy="3977915"/>
          </a:xfrm>
          <a:prstGeom prst="rect">
            <a:avLst/>
          </a:prstGeom>
        </p:spPr>
      </p:pic>
    </p:spTree>
    <p:extLst>
      <p:ext uri="{BB962C8B-B14F-4D97-AF65-F5344CB8AC3E}">
        <p14:creationId xmlns:p14="http://schemas.microsoft.com/office/powerpoint/2010/main" val="1558728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869413"/>
          </a:xfrm>
        </p:spPr>
        <p:txBody>
          <a:bodyPr>
            <a:normAutofit/>
          </a:bodyPr>
          <a:lstStyle/>
          <a:p>
            <a:r>
              <a:rPr lang="el-GR" sz="2200" dirty="0"/>
              <a:t>Εάν επιλέξατε το θέμα 1 Βαθιά κατάδυση βιβλίου, επιλέξτε ένα βιβλίο. Διαφορετικά, αυτή η επιλογή θα κλειδωθεί</a:t>
            </a:r>
            <a:endParaRPr lang="en-US"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2589212" y="5216434"/>
            <a:ext cx="8915400" cy="1547781"/>
          </a:xfrm>
        </p:spPr>
        <p:txBody>
          <a:bodyPr>
            <a:normAutofit fontScale="77500" lnSpcReduction="20000"/>
          </a:bodyPr>
          <a:lstStyle/>
          <a:p>
            <a:r>
              <a:rPr lang="el-GR" dirty="0"/>
              <a:t>Μπορεί να επιλεγεί μόνο ένα βιβλίο</a:t>
            </a:r>
            <a:endParaRPr lang="en-US" dirty="0"/>
          </a:p>
          <a:p>
            <a:r>
              <a:rPr lang="el-GR" dirty="0"/>
              <a:t>Τα διαθέσιμα βιβλία εξαρτώνται από την έκδοσή σας</a:t>
            </a:r>
            <a:endParaRPr lang="en-US" dirty="0"/>
          </a:p>
          <a:p>
            <a:pPr lvl="1"/>
            <a:r>
              <a:rPr lang="el-GR" dirty="0"/>
              <a:t>Η οθόνη δεν είναι αρκετά έξυπνη για να γνωρίζει τα βιβλία που είναι διαθέσιμα σε κάθε έκδοση.</a:t>
            </a:r>
            <a:r>
              <a:rPr lang="en-US" dirty="0"/>
              <a:t>  </a:t>
            </a:r>
          </a:p>
          <a:p>
            <a:pPr lvl="1"/>
            <a:r>
              <a:rPr lang="el-GR" dirty="0"/>
              <a:t>Εναπόκειται σε εσάς να επιλέξετε ένα βιβλίο που είναι διαθέσιμο στην έκδοση που θα επιλέξετε</a:t>
            </a:r>
            <a:endParaRPr lang="en-US" dirty="0"/>
          </a:p>
          <a:p>
            <a:pPr lvl="2"/>
            <a:r>
              <a:rPr lang="el-GR" dirty="0"/>
              <a:t>Έτσι, για παράδειγμα, εάν επιλέξατε μια έκδοση που είναι μόνο για την Καινή Διαθήκη, μην επιλέξετε τη Γένεση εδώ</a:t>
            </a:r>
            <a:endParaRPr lang="en-US" dirty="0"/>
          </a:p>
        </p:txBody>
      </p:sp>
      <p:sp>
        <p:nvSpPr>
          <p:cNvPr id="5" name="Content Placeholder 2">
            <a:extLst>
              <a:ext uri="{FF2B5EF4-FFF2-40B4-BE49-F238E27FC236}">
                <a16:creationId xmlns:a16="http://schemas.microsoft.com/office/drawing/2014/main" id="{DCB284F3-DBAB-4358-AF38-5565AEF07F16}"/>
              </a:ext>
            </a:extLst>
          </p:cNvPr>
          <p:cNvSpPr txBox="1">
            <a:spLocks/>
          </p:cNvSpPr>
          <p:nvPr/>
        </p:nvSpPr>
        <p:spPr>
          <a:xfrm>
            <a:off x="7324662" y="2715619"/>
            <a:ext cx="3563817" cy="869414"/>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57150" indent="0">
              <a:buNone/>
            </a:pPr>
            <a:r>
              <a:rPr lang="el-GR" dirty="0"/>
              <a:t>Τα απόκρυφα βιβλία δεν περιλαμβάνονται στη λίστα. Μόνο η Γένεση μέσω της Αποκάλυψης</a:t>
            </a:r>
            <a:endParaRPr lang="en-US" dirty="0"/>
          </a:p>
        </p:txBody>
      </p:sp>
      <p:pic>
        <p:nvPicPr>
          <p:cNvPr id="7" name="Picture 6">
            <a:extLst>
              <a:ext uri="{FF2B5EF4-FFF2-40B4-BE49-F238E27FC236}">
                <a16:creationId xmlns:a16="http://schemas.microsoft.com/office/drawing/2014/main" id="{1301E2F1-C99E-4853-8629-443AE6660FB3}"/>
              </a:ext>
            </a:extLst>
          </p:cNvPr>
          <p:cNvPicPr>
            <a:picLocks noChangeAspect="1"/>
          </p:cNvPicPr>
          <p:nvPr/>
        </p:nvPicPr>
        <p:blipFill rotWithShape="1">
          <a:blip r:embed="rId2"/>
          <a:srcRect l="50984" t="23058" r="18617" b="16972"/>
          <a:stretch/>
        </p:blipFill>
        <p:spPr>
          <a:xfrm>
            <a:off x="2684834" y="1084218"/>
            <a:ext cx="3706239" cy="3929974"/>
          </a:xfrm>
          <a:prstGeom prst="rect">
            <a:avLst/>
          </a:prstGeom>
        </p:spPr>
      </p:pic>
    </p:spTree>
    <p:extLst>
      <p:ext uri="{BB962C8B-B14F-4D97-AF65-F5344CB8AC3E}">
        <p14:creationId xmlns:p14="http://schemas.microsoft.com/office/powerpoint/2010/main" val="1136301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35E37-5732-41C2-A34D-AFFD370737D1}"/>
              </a:ext>
            </a:extLst>
          </p:cNvPr>
          <p:cNvSpPr>
            <a:spLocks noGrp="1"/>
          </p:cNvSpPr>
          <p:nvPr>
            <p:ph type="title"/>
          </p:nvPr>
        </p:nvSpPr>
        <p:spPr>
          <a:xfrm>
            <a:off x="2592925" y="108299"/>
            <a:ext cx="8911687" cy="735763"/>
          </a:xfrm>
        </p:spPr>
        <p:txBody>
          <a:bodyPr>
            <a:normAutofit/>
          </a:bodyPr>
          <a:lstStyle/>
          <a:p>
            <a:r>
              <a:rPr lang="el-GR" sz="3200" dirty="0"/>
              <a:t>Συμπεριλάβετε γραφές</a:t>
            </a:r>
            <a:endParaRPr lang="en-US" sz="3200" dirty="0"/>
          </a:p>
        </p:txBody>
      </p:sp>
      <p:sp>
        <p:nvSpPr>
          <p:cNvPr id="3" name="Content Placeholder 2">
            <a:extLst>
              <a:ext uri="{FF2B5EF4-FFF2-40B4-BE49-F238E27FC236}">
                <a16:creationId xmlns:a16="http://schemas.microsoft.com/office/drawing/2014/main" id="{FEDE5B5F-EFDA-4249-8997-06E21586E6D7}"/>
              </a:ext>
            </a:extLst>
          </p:cNvPr>
          <p:cNvSpPr>
            <a:spLocks noGrp="1"/>
          </p:cNvSpPr>
          <p:nvPr>
            <p:ph idx="1"/>
          </p:nvPr>
        </p:nvSpPr>
        <p:spPr>
          <a:xfrm>
            <a:off x="2589212" y="3429000"/>
            <a:ext cx="8915400" cy="2855226"/>
          </a:xfrm>
        </p:spPr>
        <p:txBody>
          <a:bodyPr>
            <a:normAutofit lnSpcReduction="10000"/>
          </a:bodyPr>
          <a:lstStyle/>
          <a:p>
            <a:r>
              <a:rPr lang="el-GR" dirty="0"/>
              <a:t>Αυτή η επιλογή είναι διαθέσιμη μόνο για εκδόσεις που δεν προστατεύονται από πνευματικά δικαιώματα</a:t>
            </a:r>
            <a:endParaRPr lang="en-US" dirty="0"/>
          </a:p>
          <a:p>
            <a:r>
              <a:rPr lang="el-GR" dirty="0"/>
              <a:t>Επιλέξτε ανάμεσα σε</a:t>
            </a:r>
            <a:endParaRPr lang="en-US" dirty="0"/>
          </a:p>
          <a:p>
            <a:pPr lvl="1"/>
            <a:r>
              <a:rPr lang="el-GR" dirty="0"/>
              <a:t>Ναί. Παρέχετε γραφές – Συμπεριλάβετε τις γραφές στο σχέδιο ανάγνωσής σας</a:t>
            </a:r>
            <a:endParaRPr lang="en-US" dirty="0"/>
          </a:p>
          <a:p>
            <a:pPr lvl="1"/>
            <a:r>
              <a:rPr lang="el-GR" dirty="0"/>
              <a:t>Όχι. Παρέχετε μόνο έναν οδηγό – Μην συμπεριλάβετε τις γραφές</a:t>
            </a:r>
            <a:endParaRPr lang="en-US" dirty="0"/>
          </a:p>
          <a:p>
            <a:pPr lvl="2"/>
            <a:r>
              <a:rPr lang="el-GR" dirty="0"/>
              <a:t>Αυτή η επιλογή περιλαμβάνει μόνο τις ημερήσιες επικεφαλίδες (διαθέσιμες σε μορφή γραφήματος pdf)</a:t>
            </a:r>
            <a:endParaRPr lang="en-US" dirty="0"/>
          </a:p>
          <a:p>
            <a:pPr lvl="2"/>
            <a:r>
              <a:rPr lang="el-GR" dirty="0"/>
              <a:t>Αυτή η επιλογή είναι για όσους επιθυμούν να χρησιμοποιήσουν τη δική τους έντυπη Βίβλο ή για εκδόσεις της Βίβλου με τρέχοντα πνευματικά δικαιώματα</a:t>
            </a:r>
            <a:endParaRPr lang="en-US" dirty="0"/>
          </a:p>
        </p:txBody>
      </p:sp>
      <p:pic>
        <p:nvPicPr>
          <p:cNvPr id="6" name="Picture 5">
            <a:extLst>
              <a:ext uri="{FF2B5EF4-FFF2-40B4-BE49-F238E27FC236}">
                <a16:creationId xmlns:a16="http://schemas.microsoft.com/office/drawing/2014/main" id="{DEF6BD47-BE17-4CBC-B9B8-7C459BB0F5AE}"/>
              </a:ext>
            </a:extLst>
          </p:cNvPr>
          <p:cNvPicPr>
            <a:picLocks noChangeAspect="1"/>
          </p:cNvPicPr>
          <p:nvPr/>
        </p:nvPicPr>
        <p:blipFill rotWithShape="1">
          <a:blip r:embed="rId2"/>
          <a:srcRect l="17314" t="33152" r="55080" b="48589"/>
          <a:stretch/>
        </p:blipFill>
        <p:spPr>
          <a:xfrm>
            <a:off x="2589212" y="844062"/>
            <a:ext cx="5752746" cy="2045053"/>
          </a:xfrm>
          <a:prstGeom prst="rect">
            <a:avLst/>
          </a:prstGeom>
        </p:spPr>
      </p:pic>
    </p:spTree>
    <p:extLst>
      <p:ext uri="{BB962C8B-B14F-4D97-AF65-F5344CB8AC3E}">
        <p14:creationId xmlns:p14="http://schemas.microsoft.com/office/powerpoint/2010/main" val="927971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1899139" y="214805"/>
            <a:ext cx="8739554" cy="577675"/>
          </a:xfrm>
        </p:spPr>
        <p:txBody>
          <a:bodyPr>
            <a:normAutofit/>
          </a:bodyPr>
          <a:lstStyle/>
          <a:p>
            <a:r>
              <a:rPr lang="el-GR" sz="2000" dirty="0"/>
              <a:t>Προαιρετικά επιλέξτε για να συμπεριλάβετε παραπομπές</a:t>
            </a:r>
            <a:endParaRPr lang="en-US" sz="20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835269" y="3696511"/>
            <a:ext cx="10946423" cy="2185538"/>
          </a:xfrm>
        </p:spPr>
        <p:txBody>
          <a:bodyPr>
            <a:normAutofit fontScale="77500" lnSpcReduction="20000"/>
          </a:bodyPr>
          <a:lstStyle/>
          <a:p>
            <a:r>
              <a:rPr lang="el-GR" altLang="en-US" dirty="0">
                <a:solidFill>
                  <a:srgbClr val="676768"/>
                </a:solidFill>
                <a:latin typeface="Poppins" panose="00000500000000000000" pitchFamily="2" charset="0"/>
                <a:cs typeface="Poppins" panose="00000500000000000000" pitchFamily="2" charset="0"/>
              </a:rPr>
              <a:t>Επιλέξτε μεταξύ συντομογραφιών και παραπομπών γραφών</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pPr lvl="1"/>
            <a:r>
              <a:rPr lang="el-GR" altLang="en-US" dirty="0">
                <a:solidFill>
                  <a:srgbClr val="676768"/>
                </a:solidFill>
                <a:latin typeface="Poppins" panose="00000500000000000000" pitchFamily="2" charset="0"/>
                <a:cs typeface="Poppins" panose="00000500000000000000" pitchFamily="2" charset="0"/>
              </a:rPr>
              <a:t>Για πλήρες κείμενο στίχων, το WBP προσφέρει αναφορές στην Καινή Διαθήκη για στίχους της Παλαιάς Διαθήκης και αντίστροφα.</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pPr lvl="1"/>
            <a:r>
              <a:rPr lang="el-GR" altLang="en-US" dirty="0">
                <a:solidFill>
                  <a:srgbClr val="676768"/>
                </a:solidFill>
                <a:latin typeface="Poppins" panose="00000500000000000000" pitchFamily="2" charset="0"/>
                <a:cs typeface="Poppins" panose="00000500000000000000" pitchFamily="2" charset="0"/>
              </a:rPr>
              <a:t>Για τις συντομογραφίες, το WBP προσφέρει όλες τις παραπομπές ή τις αναφορές της Καινής Διαθήκης για στίχους της Παλαιάς Διαθήκης και αντίστροφα.</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el-GR" altLang="en-US" dirty="0">
                <a:solidFill>
                  <a:srgbClr val="676768"/>
                </a:solidFill>
                <a:latin typeface="Poppins" panose="00000500000000000000" pitchFamily="2" charset="0"/>
                <a:cs typeface="Poppins" panose="00000500000000000000" pitchFamily="2" charset="0"/>
              </a:rPr>
              <a:t>Οι παραπομπές δεν είναι διαθέσιμες για εκδόσεις που προστατεύονται από πνευματικά δικαιώματα.</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el-GR" altLang="en-US" dirty="0">
                <a:solidFill>
                  <a:srgbClr val="676768"/>
                </a:solidFill>
                <a:latin typeface="Poppins" panose="00000500000000000000" pitchFamily="2" charset="0"/>
                <a:cs typeface="Poppins" panose="00000500000000000000" pitchFamily="2" charset="0"/>
              </a:rPr>
              <a:t>Συμπεριλάβετε τις Γραφές πρέπει να είναι Ναι.</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el-GR" altLang="en-US" dirty="0">
                <a:solidFill>
                  <a:srgbClr val="676768"/>
                </a:solidFill>
                <a:latin typeface="Poppins" panose="00000500000000000000" pitchFamily="2" charset="0"/>
                <a:cs typeface="Poppins" panose="00000500000000000000" pitchFamily="2" charset="0"/>
              </a:rPr>
              <a:t>Εάν επιλέξετε να έχετε Παραπομπές, η επιλογή Παράγραφος/Στίχος θα κλειδωθεί</a:t>
            </a:r>
            <a:endParaRPr lang="en-US" altLang="en-US" dirty="0">
              <a:solidFill>
                <a:srgbClr val="676768"/>
              </a:solidFill>
              <a:latin typeface="Poppins" panose="00000500000000000000" pitchFamily="2" charset="0"/>
              <a:cs typeface="Poppins" panose="00000500000000000000" pitchFamily="2" charset="0"/>
            </a:endParaRPr>
          </a:p>
          <a:p>
            <a:pPr lvl="1"/>
            <a:r>
              <a:rPr lang="el-GR" altLang="en-US" dirty="0">
                <a:solidFill>
                  <a:srgbClr val="676768"/>
                </a:solidFill>
                <a:latin typeface="Poppins" panose="00000500000000000000" pitchFamily="2" charset="0"/>
                <a:cs typeface="Poppins" panose="00000500000000000000" pitchFamily="2" charset="0"/>
              </a:rPr>
              <a:t>Λειτουργεί μόνο με τη μορφή στίχου.</a:t>
            </a:r>
            <a:endParaRPr kumimoji="0" lang="en-US" altLang="en-US" sz="2600" b="0" i="0" u="none" strike="noStrike" cap="none" normalizeH="0" baseline="0" dirty="0">
              <a:ln>
                <a:noFill/>
              </a:ln>
              <a:solidFill>
                <a:schemeClr val="tx1"/>
              </a:solidFill>
              <a:effectLst/>
              <a:latin typeface="Arial" panose="020B0604020202020204" pitchFamily="34" charset="0"/>
            </a:endParaRPr>
          </a:p>
          <a:p>
            <a:endParaRPr lang="en-US" dirty="0"/>
          </a:p>
          <a:p>
            <a:endParaRPr lang="en-US" dirty="0"/>
          </a:p>
        </p:txBody>
      </p:sp>
      <p:sp>
        <p:nvSpPr>
          <p:cNvPr id="8" name="Rectangle 2">
            <a:extLst>
              <a:ext uri="{FF2B5EF4-FFF2-40B4-BE49-F238E27FC236}">
                <a16:creationId xmlns:a16="http://schemas.microsoft.com/office/drawing/2014/main" id="{AF7647AF-2FDE-49D2-A1C1-92F4B814EA6A}"/>
              </a:ext>
            </a:extLst>
          </p:cNvPr>
          <p:cNvSpPr>
            <a:spLocks noChangeArrowheads="1"/>
          </p:cNvSpPr>
          <p:nvPr/>
        </p:nvSpPr>
        <p:spPr bwMode="auto">
          <a:xfrm>
            <a:off x="0" y="-115416"/>
            <a:ext cx="184731" cy="230832"/>
          </a:xfrm>
          <a:prstGeom prst="rect">
            <a:avLst/>
          </a:prstGeom>
          <a:solidFill>
            <a:srgbClr val="F5EBE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2A732A3F-51B9-4388-9197-E1AB5D1221D3}"/>
              </a:ext>
            </a:extLst>
          </p:cNvPr>
          <p:cNvSpPr txBox="1"/>
          <p:nvPr/>
        </p:nvSpPr>
        <p:spPr>
          <a:xfrm>
            <a:off x="1242979" y="5934786"/>
            <a:ext cx="9328639" cy="600164"/>
          </a:xfrm>
          <a:prstGeom prst="rect">
            <a:avLst/>
          </a:prstGeom>
          <a:noFill/>
        </p:spPr>
        <p:txBody>
          <a:bodyPr wrap="square" rtlCol="0">
            <a:spAutoFit/>
          </a:bodyPr>
          <a:lstStyle/>
          <a:p>
            <a:r>
              <a:rPr lang="el-GR" sz="1100" dirty="0"/>
              <a:t>Google AI - Μια παραπομπή στη Βίβλο είναι μια σημείωση που κατευθύνει τον αναγνώστη σε ένα άλλο εδάφιο ή απόσπασμα της Βίβλου με σχετικό θέμα, λέξη ή ιδέα, βοηθώντας στη σύνδεση διαφορετικών τμημάτων της γραφής και στην ενίσχυση της κατανόησης. Αυτές οι αναφορές συνδέουν σχετικές έννοιες, προφητείες και γεγονότα, επιτρέποντας σε ένα απόσπασμα να ρίξει φως σε ένα άλλο.</a:t>
            </a:r>
            <a:endParaRPr lang="en-US" sz="1100" dirty="0"/>
          </a:p>
        </p:txBody>
      </p:sp>
      <p:sp>
        <p:nvSpPr>
          <p:cNvPr id="7" name="Content Placeholder 2">
            <a:extLst>
              <a:ext uri="{FF2B5EF4-FFF2-40B4-BE49-F238E27FC236}">
                <a16:creationId xmlns:a16="http://schemas.microsoft.com/office/drawing/2014/main" id="{28042888-61FB-4D0A-B3AC-B7EBC9AC039A}"/>
              </a:ext>
            </a:extLst>
          </p:cNvPr>
          <p:cNvSpPr txBox="1">
            <a:spLocks/>
          </p:cNvSpPr>
          <p:nvPr/>
        </p:nvSpPr>
        <p:spPr>
          <a:xfrm>
            <a:off x="6268916" y="1301101"/>
            <a:ext cx="3883269" cy="77388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l-GR" dirty="0"/>
              <a:t>Δείτε τις ακόλουθες σελίδες για παραδείγματα</a:t>
            </a:r>
            <a:endParaRPr lang="en-US" dirty="0"/>
          </a:p>
        </p:txBody>
      </p:sp>
      <p:pic>
        <p:nvPicPr>
          <p:cNvPr id="6" name="Picture 5">
            <a:extLst>
              <a:ext uri="{FF2B5EF4-FFF2-40B4-BE49-F238E27FC236}">
                <a16:creationId xmlns:a16="http://schemas.microsoft.com/office/drawing/2014/main" id="{D27B102A-733E-417F-AA7D-A95223F79AEE}"/>
              </a:ext>
            </a:extLst>
          </p:cNvPr>
          <p:cNvPicPr>
            <a:picLocks noChangeAspect="1"/>
          </p:cNvPicPr>
          <p:nvPr/>
        </p:nvPicPr>
        <p:blipFill rotWithShape="1">
          <a:blip r:embed="rId2"/>
          <a:srcRect l="39654" t="33449" r="40798" b="23058"/>
          <a:stretch/>
        </p:blipFill>
        <p:spPr>
          <a:xfrm>
            <a:off x="2039815" y="649883"/>
            <a:ext cx="2383276" cy="2850204"/>
          </a:xfrm>
          <a:prstGeom prst="rect">
            <a:avLst/>
          </a:prstGeom>
        </p:spPr>
      </p:pic>
    </p:spTree>
    <p:extLst>
      <p:ext uri="{BB962C8B-B14F-4D97-AF65-F5344CB8AC3E}">
        <p14:creationId xmlns:p14="http://schemas.microsoft.com/office/powerpoint/2010/main" val="181076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980591" y="214805"/>
            <a:ext cx="5952393" cy="577675"/>
          </a:xfrm>
        </p:spPr>
        <p:txBody>
          <a:bodyPr>
            <a:normAutofit fontScale="90000"/>
          </a:bodyPr>
          <a:lstStyle/>
          <a:p>
            <a:r>
              <a:rPr lang="el-GR" sz="2000" dirty="0"/>
              <a:t>Συμπεριλάβετε Παραπομπές – Παραδείγματα συντομογραφιών</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677369"/>
            <a:ext cx="3560884" cy="731834"/>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1200" dirty="0"/>
              <a:t>Παράδειγμα 2 – Συντομογραφία μόνο για την αντίθετη Διαθήκη. Σε αυτό το παράδειγμα, υπάρχουν μόνο αναφορές στην Παλαιά Διαθήκη</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624814"/>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1200" dirty="0"/>
              <a:t>Παράδειγμα 1 – Όλες οι συντομογραφίες. Σε αυτό το παράδειγμα, υπάρχουν αναφορές στην Παλαιά Διαθήκη και την Καινή Διαθήκη</a:t>
            </a:r>
            <a:endParaRPr lang="en-US" sz="1200" dirty="0"/>
          </a:p>
        </p:txBody>
      </p:sp>
      <p:pic>
        <p:nvPicPr>
          <p:cNvPr id="5" name="Picture 4">
            <a:extLst>
              <a:ext uri="{FF2B5EF4-FFF2-40B4-BE49-F238E27FC236}">
                <a16:creationId xmlns:a16="http://schemas.microsoft.com/office/drawing/2014/main" id="{9FAABC60-EE1C-4D43-9654-5680FF04CA87}"/>
              </a:ext>
            </a:extLst>
          </p:cNvPr>
          <p:cNvPicPr>
            <a:picLocks noChangeAspect="1"/>
          </p:cNvPicPr>
          <p:nvPr/>
        </p:nvPicPr>
        <p:blipFill rotWithShape="1">
          <a:blip r:embed="rId2"/>
          <a:srcRect l="2592" t="10513" r="3320" b="15000"/>
          <a:stretch/>
        </p:blipFill>
        <p:spPr>
          <a:xfrm>
            <a:off x="389455" y="2409202"/>
            <a:ext cx="4816636" cy="3817825"/>
          </a:xfrm>
          <a:prstGeom prst="rect">
            <a:avLst/>
          </a:prstGeom>
        </p:spPr>
      </p:pic>
      <p:pic>
        <p:nvPicPr>
          <p:cNvPr id="14" name="Picture 13">
            <a:extLst>
              <a:ext uri="{FF2B5EF4-FFF2-40B4-BE49-F238E27FC236}">
                <a16:creationId xmlns:a16="http://schemas.microsoft.com/office/drawing/2014/main" id="{A37E9DE9-3634-43C2-9348-F58DCEB8DBED}"/>
              </a:ext>
            </a:extLst>
          </p:cNvPr>
          <p:cNvPicPr>
            <a:picLocks noChangeAspect="1"/>
          </p:cNvPicPr>
          <p:nvPr/>
        </p:nvPicPr>
        <p:blipFill rotWithShape="1">
          <a:blip r:embed="rId3"/>
          <a:srcRect l="2589" t="12322" r="4288" b="20384"/>
          <a:stretch/>
        </p:blipFill>
        <p:spPr>
          <a:xfrm>
            <a:off x="5864468" y="2413037"/>
            <a:ext cx="5442439" cy="3813990"/>
          </a:xfrm>
          <a:prstGeom prst="rect">
            <a:avLst/>
          </a:prstGeom>
        </p:spPr>
      </p:pic>
    </p:spTree>
    <p:extLst>
      <p:ext uri="{BB962C8B-B14F-4D97-AF65-F5344CB8AC3E}">
        <p14:creationId xmlns:p14="http://schemas.microsoft.com/office/powerpoint/2010/main" val="18087514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883876" y="214805"/>
            <a:ext cx="7057791" cy="577675"/>
          </a:xfrm>
        </p:spPr>
        <p:txBody>
          <a:bodyPr>
            <a:normAutofit fontScale="90000"/>
          </a:bodyPr>
          <a:lstStyle/>
          <a:p>
            <a:r>
              <a:rPr lang="el-GR" sz="2000" dirty="0"/>
              <a:t>Συμπεριλάβετε Παραπομπή – Παραδείγματα πλήρους κειμένου</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325678"/>
            <a:ext cx="3560884" cy="731834"/>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1200" dirty="0"/>
              <a:t>Παράδειγμα 4 – Πλήρεις παραπομπές εδαφίων. Σε αυτό το παράδειγμα, υπάρχουν μόνο αναφορές της Παλαιάς Διαθήκης σε μορφή στίχων</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273123"/>
            <a:ext cx="3560884" cy="731834"/>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1200" dirty="0"/>
              <a:t>Παράδειγμα 3 – Πλήρεις παραπομπές στίχων. Σε αυτό το παράδειγμα, υπάρχουν μόνο αναφορές στην Παλαιά Διαθήκη σε μορφή παραγράφου</a:t>
            </a:r>
            <a:endParaRPr lang="en-US" sz="1200" dirty="0"/>
          </a:p>
        </p:txBody>
      </p:sp>
      <p:pic>
        <p:nvPicPr>
          <p:cNvPr id="4" name="Picture 3">
            <a:extLst>
              <a:ext uri="{FF2B5EF4-FFF2-40B4-BE49-F238E27FC236}">
                <a16:creationId xmlns:a16="http://schemas.microsoft.com/office/drawing/2014/main" id="{6B83FE0B-7622-4064-A313-C5E07950100C}"/>
              </a:ext>
            </a:extLst>
          </p:cNvPr>
          <p:cNvPicPr>
            <a:picLocks noChangeAspect="1"/>
          </p:cNvPicPr>
          <p:nvPr/>
        </p:nvPicPr>
        <p:blipFill rotWithShape="1">
          <a:blip r:embed="rId2"/>
          <a:srcRect l="1737" t="12225" r="3268" b="11848"/>
          <a:stretch/>
        </p:blipFill>
        <p:spPr>
          <a:xfrm>
            <a:off x="527537" y="2057512"/>
            <a:ext cx="5134707" cy="3984787"/>
          </a:xfrm>
          <a:prstGeom prst="rect">
            <a:avLst/>
          </a:prstGeom>
        </p:spPr>
      </p:pic>
      <p:pic>
        <p:nvPicPr>
          <p:cNvPr id="7" name="Picture 6">
            <a:extLst>
              <a:ext uri="{FF2B5EF4-FFF2-40B4-BE49-F238E27FC236}">
                <a16:creationId xmlns:a16="http://schemas.microsoft.com/office/drawing/2014/main" id="{B158A536-ECA5-446C-A772-57332A419D3F}"/>
              </a:ext>
            </a:extLst>
          </p:cNvPr>
          <p:cNvPicPr>
            <a:picLocks noChangeAspect="1"/>
          </p:cNvPicPr>
          <p:nvPr/>
        </p:nvPicPr>
        <p:blipFill rotWithShape="1">
          <a:blip r:embed="rId3"/>
          <a:srcRect t="11556" b="10513"/>
          <a:stretch/>
        </p:blipFill>
        <p:spPr>
          <a:xfrm>
            <a:off x="6783398" y="2110067"/>
            <a:ext cx="4585058" cy="3927507"/>
          </a:xfrm>
          <a:prstGeom prst="rect">
            <a:avLst/>
          </a:prstGeom>
        </p:spPr>
      </p:pic>
    </p:spTree>
    <p:extLst>
      <p:ext uri="{BB962C8B-B14F-4D97-AF65-F5344CB8AC3E}">
        <p14:creationId xmlns:p14="http://schemas.microsoft.com/office/powerpoint/2010/main" val="2051766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5A4FD-0E46-4D5B-96A9-B13B65F52451}"/>
              </a:ext>
            </a:extLst>
          </p:cNvPr>
          <p:cNvSpPr>
            <a:spLocks noGrp="1"/>
          </p:cNvSpPr>
          <p:nvPr>
            <p:ph type="title"/>
          </p:nvPr>
        </p:nvSpPr>
        <p:spPr/>
        <p:txBody>
          <a:bodyPr/>
          <a:lstStyle/>
          <a:p>
            <a:r>
              <a:rPr lang="el-GR" dirty="0"/>
              <a:t>Καλώς ήρθατε στα Παγκόσμια Σχέδια της Βίβλου</a:t>
            </a:r>
            <a:endParaRPr lang="en-US" dirty="0"/>
          </a:p>
        </p:txBody>
      </p:sp>
      <p:sp>
        <p:nvSpPr>
          <p:cNvPr id="3" name="Content Placeholder 2">
            <a:extLst>
              <a:ext uri="{FF2B5EF4-FFF2-40B4-BE49-F238E27FC236}">
                <a16:creationId xmlns:a16="http://schemas.microsoft.com/office/drawing/2014/main" id="{A200F949-F3AD-4789-ABFA-5D7D3668A4E8}"/>
              </a:ext>
            </a:extLst>
          </p:cNvPr>
          <p:cNvSpPr>
            <a:spLocks noGrp="1"/>
          </p:cNvSpPr>
          <p:nvPr>
            <p:ph idx="1"/>
          </p:nvPr>
        </p:nvSpPr>
        <p:spPr/>
        <p:txBody>
          <a:bodyPr/>
          <a:lstStyle/>
          <a:p>
            <a:r>
              <a:rPr lang="el-GR" dirty="0"/>
              <a:t>Απλές οδηγίες βήμα προς βήμα, σε μορφή διαφάνειας, για να δημιουργήσετε το προσαρμοσμένο σας σχέδιο ανάγνωσης της Βίβλου.</a:t>
            </a:r>
            <a:endParaRPr lang="en-US" dirty="0"/>
          </a:p>
        </p:txBody>
      </p:sp>
    </p:spTree>
    <p:extLst>
      <p:ext uri="{BB962C8B-B14F-4D97-AF65-F5344CB8AC3E}">
        <p14:creationId xmlns:p14="http://schemas.microsoft.com/office/powerpoint/2010/main" val="1216128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232B7C-8FD7-4106-87DA-756C76A7B446}"/>
              </a:ext>
            </a:extLst>
          </p:cNvPr>
          <p:cNvPicPr>
            <a:picLocks noChangeAspect="1"/>
          </p:cNvPicPr>
          <p:nvPr/>
        </p:nvPicPr>
        <p:blipFill rotWithShape="1">
          <a:blip r:embed="rId2"/>
          <a:srcRect l="61835" t="23207" r="15825" b="5096"/>
          <a:stretch/>
        </p:blipFill>
        <p:spPr>
          <a:xfrm>
            <a:off x="8352692" y="1198999"/>
            <a:ext cx="2804934" cy="4838512"/>
          </a:xfrm>
          <a:prstGeom prst="rect">
            <a:avLst/>
          </a:prstGeom>
        </p:spPr>
      </p:pic>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577675"/>
          </a:xfrm>
        </p:spPr>
        <p:txBody>
          <a:bodyPr>
            <a:noAutofit/>
          </a:bodyPr>
          <a:lstStyle/>
          <a:p>
            <a:r>
              <a:rPr lang="el-GR" sz="3200" dirty="0"/>
              <a:t>Διάρκεια ανάγνωσης</a:t>
            </a:r>
            <a:endParaRPr lang="en-US" sz="32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791308" y="1194135"/>
            <a:ext cx="7438292" cy="5449061"/>
          </a:xfrm>
        </p:spPr>
        <p:txBody>
          <a:bodyPr>
            <a:normAutofit/>
          </a:bodyPr>
          <a:lstStyle/>
          <a:p>
            <a:r>
              <a:rPr lang="el-GR" dirty="0"/>
              <a:t>Επιλέξτε μεταξύ Χρόνου και Διάρκειας Κεφαλαίου</a:t>
            </a:r>
            <a:endParaRPr lang="en-US" dirty="0"/>
          </a:p>
          <a:p>
            <a:pPr lvl="1"/>
            <a:r>
              <a:rPr lang="el-GR" dirty="0"/>
              <a:t>Επιλέξτε από μόλις 30 ημέρες ή έως και 3 χρόνια.</a:t>
            </a:r>
            <a:endParaRPr lang="en-US" dirty="0"/>
          </a:p>
          <a:p>
            <a:pPr lvl="1"/>
            <a:r>
              <a:rPr lang="el-GR" dirty="0"/>
              <a:t>Ή επιλέξτε από 1-6 κεφάλαια την ημέρα</a:t>
            </a:r>
            <a:endParaRPr lang="en-US" dirty="0"/>
          </a:p>
          <a:p>
            <a:pPr lvl="2"/>
            <a:r>
              <a:rPr lang="el-GR" dirty="0"/>
              <a:t>Η διάρκεια των κεφαλαίων εξαρτάται από τη μετάφραση που θα επιλέξετε. Υπάρχουν 1189 κεφάλαια στο μέσο όρο των 66 βιβλίων της Βίβλου</a:t>
            </a:r>
            <a:endParaRPr lang="en-US" dirty="0"/>
          </a:p>
          <a:p>
            <a:pPr lvl="3"/>
            <a:r>
              <a:rPr lang="el-GR" dirty="0"/>
              <a:t>1 κεφάλαιο ανά ημέρα = 1189 ημέρες = 3,27 έτη (3 έτη, 3 μήνες)</a:t>
            </a:r>
            <a:endParaRPr lang="en-US" dirty="0"/>
          </a:p>
          <a:p>
            <a:pPr lvl="3"/>
            <a:r>
              <a:rPr lang="el-GR" dirty="0"/>
              <a:t>2 κεφάλαια ανά ημέρα = 595 ημέρες = 1,63 έτη (1 έτος, 7 1/2 μήνες)</a:t>
            </a:r>
            <a:endParaRPr lang="en-US" dirty="0"/>
          </a:p>
          <a:p>
            <a:pPr lvl="3"/>
            <a:r>
              <a:rPr lang="el-GR" dirty="0"/>
              <a:t>3 κεφάλαια ανά ημέρα = 396 ημέρες = 1,1 έτη (1 έτος, 1 μήνας)</a:t>
            </a:r>
            <a:endParaRPr lang="en-US" dirty="0"/>
          </a:p>
          <a:p>
            <a:pPr lvl="3"/>
            <a:r>
              <a:rPr lang="el-GR" dirty="0"/>
              <a:t>4 κεφάλαια ανά ημέρα = 297 ημέρες = 0,81 έτη (10 μήνες)</a:t>
            </a:r>
            <a:endParaRPr lang="en-US" dirty="0"/>
          </a:p>
          <a:p>
            <a:pPr lvl="3"/>
            <a:r>
              <a:rPr lang="el-GR" dirty="0"/>
              <a:t>5 κεφάλαια ανά ημέρα = 237 ημέρες = 0,65 έτη (8 μήνες)</a:t>
            </a:r>
            <a:endParaRPr lang="en-US" dirty="0"/>
          </a:p>
          <a:p>
            <a:pPr lvl="3"/>
            <a:r>
              <a:rPr lang="el-GR" dirty="0"/>
              <a:t>6 κεφάλαια ανά ημέρα = 198 ημέρες = 0,54 έτη (6 1/2 μήνες)</a:t>
            </a:r>
            <a:r>
              <a:rPr lang="en-US" dirty="0"/>
              <a:t> </a:t>
            </a:r>
          </a:p>
          <a:p>
            <a:pPr lvl="1"/>
            <a:r>
              <a:rPr lang="el-GR" dirty="0"/>
              <a:t>Εναλλακτικά, επιλέξτε Προσαρμογή εάν θέλετε να επιλέξετε τη δική σας ημερομηνία έναρξης και λήξης</a:t>
            </a:r>
            <a:endParaRPr lang="en-US" b="1" dirty="0"/>
          </a:p>
          <a:p>
            <a:pPr lvl="1"/>
            <a:r>
              <a:rPr lang="el-GR" b="1" dirty="0"/>
              <a:t>Τα σχόλια είναι διαθέσιμα μόνο με διάρκεια κεφαλαίου</a:t>
            </a:r>
            <a:endParaRPr lang="en-US" b="1" dirty="0"/>
          </a:p>
          <a:p>
            <a:pPr lvl="1"/>
            <a:r>
              <a:rPr lang="el-GR" b="1" dirty="0"/>
              <a:t>Οι πιθανές επιλογές διάρκειας εξαρτώνται από το θέμα που επιλέγετε</a:t>
            </a:r>
            <a:endParaRPr lang="en-US" b="1" dirty="0"/>
          </a:p>
        </p:txBody>
      </p:sp>
      <p:cxnSp>
        <p:nvCxnSpPr>
          <p:cNvPr id="8" name="Straight Arrow Connector 7">
            <a:extLst>
              <a:ext uri="{FF2B5EF4-FFF2-40B4-BE49-F238E27FC236}">
                <a16:creationId xmlns:a16="http://schemas.microsoft.com/office/drawing/2014/main" id="{8D1DF062-9E38-4EB0-94F1-3219FCAB8988}"/>
              </a:ext>
            </a:extLst>
          </p:cNvPr>
          <p:cNvCxnSpPr>
            <a:cxnSpLocks/>
          </p:cNvCxnSpPr>
          <p:nvPr/>
        </p:nvCxnSpPr>
        <p:spPr>
          <a:xfrm flipV="1">
            <a:off x="7983415" y="4220308"/>
            <a:ext cx="738554" cy="39858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54209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380471"/>
            <a:ext cx="8911687" cy="768391"/>
          </a:xfrm>
        </p:spPr>
        <p:txBody>
          <a:bodyPr>
            <a:normAutofit/>
          </a:bodyPr>
          <a:lstStyle/>
          <a:p>
            <a:r>
              <a:rPr lang="el-GR" dirty="0"/>
              <a:t>Επιλέξτε Συχνότητα ανάγνωσης</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267201"/>
            <a:ext cx="8915400" cy="2332892"/>
          </a:xfrm>
        </p:spPr>
        <p:txBody>
          <a:bodyPr/>
          <a:lstStyle/>
          <a:p>
            <a:r>
              <a:rPr lang="el-GR" dirty="0"/>
              <a:t>Επιλέξτε από:</a:t>
            </a:r>
            <a:endParaRPr lang="en-US" dirty="0"/>
          </a:p>
          <a:p>
            <a:pPr lvl="1"/>
            <a:r>
              <a:rPr lang="el-GR" dirty="0"/>
              <a:t>Κάθε μέρα</a:t>
            </a:r>
            <a:endParaRPr lang="en-US" dirty="0"/>
          </a:p>
          <a:p>
            <a:pPr lvl="1"/>
            <a:r>
              <a:rPr lang="el-GR" dirty="0"/>
              <a:t>Κάθε δεύτερη μέρα</a:t>
            </a:r>
            <a:endParaRPr lang="en-US" dirty="0"/>
          </a:p>
          <a:p>
            <a:pPr lvl="1"/>
            <a:r>
              <a:rPr lang="el-GR" dirty="0"/>
              <a:t>1-6 ημέρες την εβδομάδα</a:t>
            </a:r>
            <a:endParaRPr lang="en-US" dirty="0"/>
          </a:p>
          <a:p>
            <a:pPr lvl="2"/>
            <a:r>
              <a:rPr lang="el-GR" dirty="0"/>
              <a:t>Αυτές θα είναι διαδοχικές ημέρες</a:t>
            </a:r>
            <a:endParaRPr lang="en-US" dirty="0"/>
          </a:p>
          <a:p>
            <a:pPr lvl="3"/>
            <a:r>
              <a:rPr lang="el-GR" dirty="0"/>
              <a:t>Εάν επιλέξετε 3 ημέρες την εβδομάδα, θα διαβάζετε για τρεις συνεχόμενες ημέρες και θα έχετε 4 ημέρες άδεια</a:t>
            </a:r>
            <a:endParaRPr lang="en-US" dirty="0"/>
          </a:p>
        </p:txBody>
      </p:sp>
      <p:pic>
        <p:nvPicPr>
          <p:cNvPr id="6" name="Picture 5">
            <a:extLst>
              <a:ext uri="{FF2B5EF4-FFF2-40B4-BE49-F238E27FC236}">
                <a16:creationId xmlns:a16="http://schemas.microsoft.com/office/drawing/2014/main" id="{F9C17981-8860-497C-8B6E-5C55DA976C1D}"/>
              </a:ext>
            </a:extLst>
          </p:cNvPr>
          <p:cNvPicPr>
            <a:picLocks noChangeAspect="1"/>
          </p:cNvPicPr>
          <p:nvPr/>
        </p:nvPicPr>
        <p:blipFill rotWithShape="1">
          <a:blip r:embed="rId2"/>
          <a:srcRect l="17474" t="23800" r="51649" b="38941"/>
          <a:stretch/>
        </p:blipFill>
        <p:spPr>
          <a:xfrm>
            <a:off x="2589212" y="1079771"/>
            <a:ext cx="4609256" cy="2989466"/>
          </a:xfrm>
          <a:prstGeom prst="rect">
            <a:avLst/>
          </a:prstGeom>
        </p:spPr>
      </p:pic>
    </p:spTree>
    <p:extLst>
      <p:ext uri="{BB962C8B-B14F-4D97-AF65-F5344CB8AC3E}">
        <p14:creationId xmlns:p14="http://schemas.microsoft.com/office/powerpoint/2010/main" val="4121598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624110"/>
            <a:ext cx="8911687" cy="923336"/>
          </a:xfrm>
        </p:spPr>
        <p:txBody>
          <a:bodyPr>
            <a:normAutofit/>
          </a:bodyPr>
          <a:lstStyle/>
          <a:p>
            <a:r>
              <a:rPr lang="el-GR" dirty="0"/>
              <a:t>Επιλέξτε Αναγνώσεις ανά ημέρα</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693707"/>
            <a:ext cx="8915400" cy="1550889"/>
          </a:xfrm>
        </p:spPr>
        <p:txBody>
          <a:bodyPr/>
          <a:lstStyle/>
          <a:p>
            <a:r>
              <a:rPr lang="el-GR" dirty="0"/>
              <a:t>Επιλέξτε από:</a:t>
            </a:r>
            <a:endParaRPr lang="en-US" dirty="0"/>
          </a:p>
          <a:p>
            <a:pPr lvl="1"/>
            <a:r>
              <a:rPr lang="el-GR" dirty="0"/>
              <a:t>Μία φορά την ημέρα (π.μ. ή μ.μ.)</a:t>
            </a:r>
            <a:endParaRPr lang="en-US" dirty="0"/>
          </a:p>
          <a:p>
            <a:pPr lvl="1"/>
            <a:r>
              <a:rPr lang="el-GR" dirty="0"/>
              <a:t>Δύο φορές την ημέρα (π.μ. και μ.μ.)</a:t>
            </a:r>
            <a:endParaRPr lang="en-US" dirty="0"/>
          </a:p>
          <a:p>
            <a:pPr lvl="2"/>
            <a:r>
              <a:rPr lang="el-GR" dirty="0"/>
              <a:t>Οι ημερήσιες μετρήσεις θα κατανέμονται ομοιόμορφα μεταξύ π.μ. και μ.μ.</a:t>
            </a:r>
            <a:endParaRPr lang="en-US" dirty="0"/>
          </a:p>
          <a:p>
            <a:pPr lvl="2"/>
            <a:endParaRPr lang="en-US" dirty="0"/>
          </a:p>
        </p:txBody>
      </p:sp>
      <p:pic>
        <p:nvPicPr>
          <p:cNvPr id="5" name="Picture 4">
            <a:extLst>
              <a:ext uri="{FF2B5EF4-FFF2-40B4-BE49-F238E27FC236}">
                <a16:creationId xmlns:a16="http://schemas.microsoft.com/office/drawing/2014/main" id="{03EE36BF-028B-472D-99A4-4EF30430712B}"/>
              </a:ext>
            </a:extLst>
          </p:cNvPr>
          <p:cNvPicPr>
            <a:picLocks noChangeAspect="1"/>
          </p:cNvPicPr>
          <p:nvPr/>
        </p:nvPicPr>
        <p:blipFill rotWithShape="1">
          <a:blip r:embed="rId2"/>
          <a:srcRect l="50000" t="24246" r="18298" b="57644"/>
          <a:stretch/>
        </p:blipFill>
        <p:spPr>
          <a:xfrm>
            <a:off x="2589212" y="1547445"/>
            <a:ext cx="6555590" cy="2012877"/>
          </a:xfrm>
          <a:prstGeom prst="rect">
            <a:avLst/>
          </a:prstGeom>
        </p:spPr>
      </p:pic>
    </p:spTree>
    <p:extLst>
      <p:ext uri="{BB962C8B-B14F-4D97-AF65-F5344CB8AC3E}">
        <p14:creationId xmlns:p14="http://schemas.microsoft.com/office/powerpoint/2010/main" val="3526917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E63C-C33A-4E96-9159-2A91BC5A302E}"/>
              </a:ext>
            </a:extLst>
          </p:cNvPr>
          <p:cNvSpPr>
            <a:spLocks noGrp="1"/>
          </p:cNvSpPr>
          <p:nvPr>
            <p:ph type="title"/>
          </p:nvPr>
        </p:nvSpPr>
        <p:spPr>
          <a:xfrm>
            <a:off x="2592925" y="238216"/>
            <a:ext cx="8911687" cy="797087"/>
          </a:xfrm>
        </p:spPr>
        <p:txBody>
          <a:bodyPr>
            <a:normAutofit/>
          </a:bodyPr>
          <a:lstStyle/>
          <a:p>
            <a:r>
              <a:rPr lang="el-GR" sz="3000" dirty="0"/>
              <a:t>Επιλογή μορφής παραγράφου ή στίχου</a:t>
            </a:r>
            <a:endParaRPr lang="en-US" sz="3000" dirty="0"/>
          </a:p>
        </p:txBody>
      </p:sp>
      <p:sp>
        <p:nvSpPr>
          <p:cNvPr id="3" name="Content Placeholder 2">
            <a:extLst>
              <a:ext uri="{FF2B5EF4-FFF2-40B4-BE49-F238E27FC236}">
                <a16:creationId xmlns:a16="http://schemas.microsoft.com/office/drawing/2014/main" id="{F781072C-7EEC-4F56-A203-AF87A06FC6A3}"/>
              </a:ext>
            </a:extLst>
          </p:cNvPr>
          <p:cNvSpPr>
            <a:spLocks noGrp="1"/>
          </p:cNvSpPr>
          <p:nvPr>
            <p:ph idx="1"/>
          </p:nvPr>
        </p:nvSpPr>
        <p:spPr>
          <a:xfrm>
            <a:off x="1611428" y="3170804"/>
            <a:ext cx="3007255" cy="420729"/>
          </a:xfrm>
        </p:spPr>
        <p:txBody>
          <a:bodyPr>
            <a:normAutofit fontScale="85000" lnSpcReduction="10000"/>
          </a:bodyPr>
          <a:lstStyle/>
          <a:p>
            <a:r>
              <a:rPr lang="el-GR" dirty="0"/>
              <a:t>Παράδειγμα παραγράφου</a:t>
            </a:r>
            <a:endParaRPr lang="en-US" dirty="0"/>
          </a:p>
        </p:txBody>
      </p:sp>
      <p:sp>
        <p:nvSpPr>
          <p:cNvPr id="6" name="Content Placeholder 2">
            <a:extLst>
              <a:ext uri="{FF2B5EF4-FFF2-40B4-BE49-F238E27FC236}">
                <a16:creationId xmlns:a16="http://schemas.microsoft.com/office/drawing/2014/main" id="{13C2F557-CE3C-4584-8DE2-8E9F48DDB3D2}"/>
              </a:ext>
            </a:extLst>
          </p:cNvPr>
          <p:cNvSpPr txBox="1">
            <a:spLocks/>
          </p:cNvSpPr>
          <p:nvPr/>
        </p:nvSpPr>
        <p:spPr>
          <a:xfrm>
            <a:off x="7694614" y="3128859"/>
            <a:ext cx="3007255"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l-GR" dirty="0"/>
              <a:t>Παράδειγμα στίχου</a:t>
            </a:r>
            <a:endParaRPr lang="en-US" dirty="0"/>
          </a:p>
        </p:txBody>
      </p:sp>
      <p:pic>
        <p:nvPicPr>
          <p:cNvPr id="7" name="Picture 6">
            <a:extLst>
              <a:ext uri="{FF2B5EF4-FFF2-40B4-BE49-F238E27FC236}">
                <a16:creationId xmlns:a16="http://schemas.microsoft.com/office/drawing/2014/main" id="{564B9629-4865-4DBA-B0F5-37DE80F0FA66}"/>
              </a:ext>
            </a:extLst>
          </p:cNvPr>
          <p:cNvPicPr>
            <a:picLocks noChangeAspect="1"/>
          </p:cNvPicPr>
          <p:nvPr/>
        </p:nvPicPr>
        <p:blipFill rotWithShape="1">
          <a:blip r:embed="rId2"/>
          <a:srcRect l="6096" t="25933" r="54066" b="51153"/>
          <a:stretch/>
        </p:blipFill>
        <p:spPr>
          <a:xfrm>
            <a:off x="6301723" y="3591533"/>
            <a:ext cx="5054038" cy="2641018"/>
          </a:xfrm>
          <a:prstGeom prst="rect">
            <a:avLst/>
          </a:prstGeom>
        </p:spPr>
      </p:pic>
      <p:pic>
        <p:nvPicPr>
          <p:cNvPr id="8" name="Picture 7">
            <a:extLst>
              <a:ext uri="{FF2B5EF4-FFF2-40B4-BE49-F238E27FC236}">
                <a16:creationId xmlns:a16="http://schemas.microsoft.com/office/drawing/2014/main" id="{3430E6A1-2B0F-4769-8610-DB6742EBA2DD}"/>
              </a:ext>
            </a:extLst>
          </p:cNvPr>
          <p:cNvPicPr>
            <a:picLocks noChangeAspect="1"/>
          </p:cNvPicPr>
          <p:nvPr/>
        </p:nvPicPr>
        <p:blipFill rotWithShape="1">
          <a:blip r:embed="rId3"/>
          <a:srcRect l="22430" t="29266" r="51407" b="45026"/>
          <a:stretch/>
        </p:blipFill>
        <p:spPr>
          <a:xfrm>
            <a:off x="585338" y="3633479"/>
            <a:ext cx="4961720" cy="2641018"/>
          </a:xfrm>
          <a:prstGeom prst="rect">
            <a:avLst/>
          </a:prstGeom>
        </p:spPr>
      </p:pic>
      <p:sp>
        <p:nvSpPr>
          <p:cNvPr id="10" name="Content Placeholder 2">
            <a:extLst>
              <a:ext uri="{FF2B5EF4-FFF2-40B4-BE49-F238E27FC236}">
                <a16:creationId xmlns:a16="http://schemas.microsoft.com/office/drawing/2014/main" id="{3C0CA882-3A68-43BF-833D-22222E6D9026}"/>
              </a:ext>
            </a:extLst>
          </p:cNvPr>
          <p:cNvSpPr txBox="1">
            <a:spLocks/>
          </p:cNvSpPr>
          <p:nvPr/>
        </p:nvSpPr>
        <p:spPr>
          <a:xfrm>
            <a:off x="1705213" y="6409419"/>
            <a:ext cx="9361372"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l-GR" dirty="0"/>
              <a:t>Εάν επιλέξετε να έχετε παραπομπές, θα επιλεγεί αυτόματα η μορφή του στίχου</a:t>
            </a:r>
            <a:endParaRPr lang="en-US" dirty="0"/>
          </a:p>
        </p:txBody>
      </p:sp>
      <p:pic>
        <p:nvPicPr>
          <p:cNvPr id="5" name="Picture 4">
            <a:extLst>
              <a:ext uri="{FF2B5EF4-FFF2-40B4-BE49-F238E27FC236}">
                <a16:creationId xmlns:a16="http://schemas.microsoft.com/office/drawing/2014/main" id="{42888246-DE4D-40CF-8978-0F72709B0A23}"/>
              </a:ext>
            </a:extLst>
          </p:cNvPr>
          <p:cNvPicPr>
            <a:picLocks noChangeAspect="1"/>
          </p:cNvPicPr>
          <p:nvPr/>
        </p:nvPicPr>
        <p:blipFill rotWithShape="1">
          <a:blip r:embed="rId4"/>
          <a:srcRect l="17473" t="23949" r="51688" b="57199"/>
          <a:stretch/>
        </p:blipFill>
        <p:spPr>
          <a:xfrm>
            <a:off x="3256714" y="959773"/>
            <a:ext cx="5678571" cy="1865832"/>
          </a:xfrm>
          <a:prstGeom prst="rect">
            <a:avLst/>
          </a:prstGeom>
        </p:spPr>
      </p:pic>
    </p:spTree>
    <p:extLst>
      <p:ext uri="{BB962C8B-B14F-4D97-AF65-F5344CB8AC3E}">
        <p14:creationId xmlns:p14="http://schemas.microsoft.com/office/powerpoint/2010/main" val="39253558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101597"/>
            <a:ext cx="8911687" cy="918311"/>
          </a:xfrm>
        </p:spPr>
        <p:txBody>
          <a:bodyPr>
            <a:noAutofit/>
          </a:bodyPr>
          <a:lstStyle/>
          <a:p>
            <a:r>
              <a:rPr lang="el-GR" sz="2400" dirty="0"/>
              <a:t>Συμπερίληψη σχολίων - Επιλέξτε ένα σχόλιο κεφάλαιο προς κεφάλαιο που θα συμπεριληφθεί στο σχέδιό σας.</a:t>
            </a:r>
            <a:endParaRPr lang="en-US" sz="2400" dirty="0"/>
          </a:p>
        </p:txBody>
      </p:sp>
      <p:sp>
        <p:nvSpPr>
          <p:cNvPr id="7" name="Content Placeholder 2">
            <a:extLst>
              <a:ext uri="{FF2B5EF4-FFF2-40B4-BE49-F238E27FC236}">
                <a16:creationId xmlns:a16="http://schemas.microsoft.com/office/drawing/2014/main" id="{D1E5052C-8492-4E01-95BF-346D26E46D7B}"/>
              </a:ext>
            </a:extLst>
          </p:cNvPr>
          <p:cNvSpPr txBox="1">
            <a:spLocks/>
          </p:cNvSpPr>
          <p:nvPr/>
        </p:nvSpPr>
        <p:spPr>
          <a:xfrm>
            <a:off x="2741612" y="5222966"/>
            <a:ext cx="8915400" cy="146957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en-US" dirty="0"/>
          </a:p>
        </p:txBody>
      </p:sp>
      <p:sp>
        <p:nvSpPr>
          <p:cNvPr id="9" name="TextBox 8">
            <a:extLst>
              <a:ext uri="{FF2B5EF4-FFF2-40B4-BE49-F238E27FC236}">
                <a16:creationId xmlns:a16="http://schemas.microsoft.com/office/drawing/2014/main" id="{B4E65B3C-773B-4964-9409-E41C4EE6E8B7}"/>
              </a:ext>
            </a:extLst>
          </p:cNvPr>
          <p:cNvSpPr txBox="1"/>
          <p:nvPr/>
        </p:nvSpPr>
        <p:spPr>
          <a:xfrm>
            <a:off x="2718955" y="6139281"/>
            <a:ext cx="8391298" cy="461665"/>
          </a:xfrm>
          <a:prstGeom prst="rect">
            <a:avLst/>
          </a:prstGeom>
          <a:noFill/>
        </p:spPr>
        <p:txBody>
          <a:bodyPr wrap="square">
            <a:spAutoFit/>
          </a:bodyPr>
          <a:lstStyle/>
          <a:p>
            <a:r>
              <a:rPr lang="el-GR" sz="1200" dirty="0"/>
              <a:t>Τα σχόλια ανά κεφάλαιο είναι διαθέσιμα μόνο με την πρώτη ομάδα θεμάτων και μόνο εάν επιλέξετε μια διάρκεια κεφαλαίου</a:t>
            </a:r>
            <a:endParaRPr lang="en-US" sz="1200" dirty="0"/>
          </a:p>
        </p:txBody>
      </p:sp>
      <p:pic>
        <p:nvPicPr>
          <p:cNvPr id="6" name="Picture 5">
            <a:extLst>
              <a:ext uri="{FF2B5EF4-FFF2-40B4-BE49-F238E27FC236}">
                <a16:creationId xmlns:a16="http://schemas.microsoft.com/office/drawing/2014/main" id="{2DBFD077-6688-46ED-9BFE-743A3281F5CB}"/>
              </a:ext>
            </a:extLst>
          </p:cNvPr>
          <p:cNvPicPr>
            <a:picLocks noChangeAspect="1"/>
          </p:cNvPicPr>
          <p:nvPr/>
        </p:nvPicPr>
        <p:blipFill rotWithShape="1">
          <a:blip r:embed="rId2"/>
          <a:srcRect l="30214" t="5725" r="18643" b="50911"/>
          <a:stretch/>
        </p:blipFill>
        <p:spPr>
          <a:xfrm>
            <a:off x="2589212" y="1108529"/>
            <a:ext cx="7660777" cy="3518472"/>
          </a:xfrm>
          <a:prstGeom prst="rect">
            <a:avLst/>
          </a:prstGeom>
        </p:spPr>
      </p:pic>
      <p:sp>
        <p:nvSpPr>
          <p:cNvPr id="10" name="Content Placeholder 9">
            <a:extLst>
              <a:ext uri="{FF2B5EF4-FFF2-40B4-BE49-F238E27FC236}">
                <a16:creationId xmlns:a16="http://schemas.microsoft.com/office/drawing/2014/main" id="{5CB33CE9-9675-4D47-9DFC-2FDE7A168BBD}"/>
              </a:ext>
            </a:extLst>
          </p:cNvPr>
          <p:cNvSpPr>
            <a:spLocks noGrp="1"/>
          </p:cNvSpPr>
          <p:nvPr>
            <p:ph idx="1"/>
          </p:nvPr>
        </p:nvSpPr>
        <p:spPr>
          <a:xfrm>
            <a:off x="2589212" y="4802937"/>
            <a:ext cx="8915400" cy="1244749"/>
          </a:xfrm>
        </p:spPr>
        <p:txBody>
          <a:bodyPr>
            <a:normAutofit/>
          </a:bodyPr>
          <a:lstStyle/>
          <a:p>
            <a:r>
              <a:rPr lang="el-GR" dirty="0"/>
              <a:t>Τα σχόλια ομαδοποιούνται αλφαβητικά ανά γλώσσα</a:t>
            </a:r>
            <a:endParaRPr lang="en-US" dirty="0"/>
          </a:p>
          <a:p>
            <a:r>
              <a:rPr lang="el-GR" dirty="0"/>
              <a:t>Επιλέξτε από 155 σχόλια σε 15 γλώσσες</a:t>
            </a:r>
            <a:endParaRPr lang="en-US" dirty="0"/>
          </a:p>
          <a:p>
            <a:pPr lvl="1"/>
            <a:r>
              <a:rPr lang="el-GR" dirty="0"/>
              <a:t>Αυτό είναι προαιρετικό. Εάν δεν επιθυμείτε σχολιασμό, αφήστε το ως Κανένα</a:t>
            </a:r>
            <a:endParaRPr lang="en-US" dirty="0"/>
          </a:p>
        </p:txBody>
      </p:sp>
    </p:spTree>
    <p:extLst>
      <p:ext uri="{BB962C8B-B14F-4D97-AF65-F5344CB8AC3E}">
        <p14:creationId xmlns:p14="http://schemas.microsoft.com/office/powerpoint/2010/main" val="1175416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159541" y="624110"/>
            <a:ext cx="9345072" cy="817828"/>
          </a:xfrm>
        </p:spPr>
        <p:txBody>
          <a:bodyPr>
            <a:normAutofit fontScale="90000"/>
          </a:bodyPr>
          <a:lstStyle/>
          <a:p>
            <a:r>
              <a:rPr lang="el-GR" dirty="0"/>
              <a:t>Επιλέξτε κατά ημέρα, ημερομηνία ή και τα δύο</a:t>
            </a:r>
            <a:endParaRPr lang="en-US" dirty="0"/>
          </a:p>
        </p:txBody>
      </p:sp>
      <p:sp>
        <p:nvSpPr>
          <p:cNvPr id="3" name="Content Placeholder 2">
            <a:extLst>
              <a:ext uri="{FF2B5EF4-FFF2-40B4-BE49-F238E27FC236}">
                <a16:creationId xmlns:a16="http://schemas.microsoft.com/office/drawing/2014/main" id="{F9A21D50-865D-421A-8CA7-E35BD43A00FA}"/>
              </a:ext>
            </a:extLst>
          </p:cNvPr>
          <p:cNvSpPr>
            <a:spLocks noGrp="1"/>
          </p:cNvSpPr>
          <p:nvPr>
            <p:ph idx="1"/>
          </p:nvPr>
        </p:nvSpPr>
        <p:spPr>
          <a:xfrm>
            <a:off x="2589212" y="4138246"/>
            <a:ext cx="8915400" cy="2278529"/>
          </a:xfrm>
        </p:spPr>
        <p:txBody>
          <a:bodyPr/>
          <a:lstStyle/>
          <a:p>
            <a:r>
              <a:rPr lang="el-GR" dirty="0"/>
              <a:t>Ανά Ημέρα – Παράδειγμα – Ημέρα 1, Ημέρα 2 κ.λπ.</a:t>
            </a:r>
            <a:endParaRPr lang="en-US" dirty="0"/>
          </a:p>
          <a:p>
            <a:r>
              <a:rPr lang="el-GR" dirty="0"/>
              <a:t>Κατά Ημερομηνία – Παράδειγμα – 1 Ιανουαρίου, 2 Ιανουαρίου κ.λπ.</a:t>
            </a:r>
            <a:endParaRPr lang="en-US" dirty="0"/>
          </a:p>
          <a:p>
            <a:r>
              <a:rPr lang="el-GR" dirty="0"/>
              <a:t>Κατά ημέρα και ημερομηνία – Η κεφαλίδα θα εμφανίζει και τα δύο με την πρώτη ημέρα</a:t>
            </a:r>
            <a:endParaRPr lang="en-US" dirty="0"/>
          </a:p>
          <a:p>
            <a:r>
              <a:rPr lang="el-GR" dirty="0"/>
              <a:t>Κατά ημερομηνία και ημέρα - Η κεφαλίδα θα εμφανίζει και τα δύο με πρώτη την Ημερομηνία</a:t>
            </a:r>
            <a:endParaRPr lang="en-US" dirty="0"/>
          </a:p>
        </p:txBody>
      </p:sp>
      <p:pic>
        <p:nvPicPr>
          <p:cNvPr id="6" name="Picture 5">
            <a:extLst>
              <a:ext uri="{FF2B5EF4-FFF2-40B4-BE49-F238E27FC236}">
                <a16:creationId xmlns:a16="http://schemas.microsoft.com/office/drawing/2014/main" id="{95A61D64-535A-473E-8EFB-BB5B8F8D372F}"/>
              </a:ext>
            </a:extLst>
          </p:cNvPr>
          <p:cNvPicPr>
            <a:picLocks noChangeAspect="1"/>
          </p:cNvPicPr>
          <p:nvPr/>
        </p:nvPicPr>
        <p:blipFill rotWithShape="1">
          <a:blip r:embed="rId2"/>
          <a:srcRect l="17713" t="34042" r="55399" b="40871"/>
          <a:stretch/>
        </p:blipFill>
        <p:spPr>
          <a:xfrm>
            <a:off x="2817779" y="1303506"/>
            <a:ext cx="4985223" cy="2500009"/>
          </a:xfrm>
          <a:prstGeom prst="rect">
            <a:avLst/>
          </a:prstGeom>
        </p:spPr>
      </p:pic>
    </p:spTree>
    <p:extLst>
      <p:ext uri="{BB962C8B-B14F-4D97-AF65-F5344CB8AC3E}">
        <p14:creationId xmlns:p14="http://schemas.microsoft.com/office/powerpoint/2010/main" val="1262322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033171" y="268528"/>
            <a:ext cx="9494105" cy="739657"/>
          </a:xfrm>
        </p:spPr>
        <p:txBody>
          <a:bodyPr>
            <a:noAutofit/>
          </a:bodyPr>
          <a:lstStyle/>
          <a:p>
            <a:r>
              <a:rPr lang="el-GR" sz="1800" dirty="0"/>
              <a:t>Κάντε κλικ στο ημερολόγιο για να επιλέξετε μια ημερομηνία έναρξης ανάγνωσης. Εάν επιλέξατε Προσαρμοσμένη διάρκεια, επιλέξτε μια ημερομηνία λήξης ανάγνωσης</a:t>
            </a:r>
            <a:endParaRPr lang="en-US" sz="1800" dirty="0"/>
          </a:p>
        </p:txBody>
      </p:sp>
      <p:pic>
        <p:nvPicPr>
          <p:cNvPr id="9" name="Picture 8">
            <a:extLst>
              <a:ext uri="{FF2B5EF4-FFF2-40B4-BE49-F238E27FC236}">
                <a16:creationId xmlns:a16="http://schemas.microsoft.com/office/drawing/2014/main" id="{A101F5B3-D72C-44E6-9E43-62C137F747B4}"/>
              </a:ext>
            </a:extLst>
          </p:cNvPr>
          <p:cNvPicPr>
            <a:picLocks noChangeAspect="1"/>
          </p:cNvPicPr>
          <p:nvPr/>
        </p:nvPicPr>
        <p:blipFill rotWithShape="1">
          <a:blip r:embed="rId2"/>
          <a:srcRect l="39642" t="51220" r="48786" b="21879"/>
          <a:stretch/>
        </p:blipFill>
        <p:spPr>
          <a:xfrm>
            <a:off x="1628500" y="2172466"/>
            <a:ext cx="2090058" cy="2631925"/>
          </a:xfrm>
          <a:prstGeom prst="rect">
            <a:avLst/>
          </a:prstGeom>
        </p:spPr>
      </p:pic>
      <p:pic>
        <p:nvPicPr>
          <p:cNvPr id="11" name="Picture 10">
            <a:extLst>
              <a:ext uri="{FF2B5EF4-FFF2-40B4-BE49-F238E27FC236}">
                <a16:creationId xmlns:a16="http://schemas.microsoft.com/office/drawing/2014/main" id="{87E54162-E69D-41C7-A70E-F9CFBCFE4A0B}"/>
              </a:ext>
            </a:extLst>
          </p:cNvPr>
          <p:cNvPicPr>
            <a:picLocks noChangeAspect="1"/>
          </p:cNvPicPr>
          <p:nvPr/>
        </p:nvPicPr>
        <p:blipFill rotWithShape="1">
          <a:blip r:embed="rId3"/>
          <a:srcRect l="61571" t="51616" r="27314" b="21747"/>
          <a:stretch/>
        </p:blipFill>
        <p:spPr>
          <a:xfrm>
            <a:off x="6296310" y="2111499"/>
            <a:ext cx="2090058" cy="2713182"/>
          </a:xfrm>
          <a:prstGeom prst="rect">
            <a:avLst/>
          </a:prstGeom>
        </p:spPr>
      </p:pic>
      <p:sp>
        <p:nvSpPr>
          <p:cNvPr id="12" name="Content Placeholder 2">
            <a:extLst>
              <a:ext uri="{FF2B5EF4-FFF2-40B4-BE49-F238E27FC236}">
                <a16:creationId xmlns:a16="http://schemas.microsoft.com/office/drawing/2014/main" id="{D903F050-E089-4E2C-915E-50A9FD65D94E}"/>
              </a:ext>
            </a:extLst>
          </p:cNvPr>
          <p:cNvSpPr txBox="1">
            <a:spLocks/>
          </p:cNvSpPr>
          <p:nvPr/>
        </p:nvSpPr>
        <p:spPr>
          <a:xfrm>
            <a:off x="6353725" y="5012891"/>
            <a:ext cx="3964760" cy="619255"/>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l-GR" dirty="0"/>
              <a:t>Εισαγάγετε μια τιμή μόνο εάν επιλέξατε Προσαρμοσμένη διάρκεια</a:t>
            </a:r>
            <a:endParaRPr lang="en-US" dirty="0"/>
          </a:p>
        </p:txBody>
      </p:sp>
      <p:sp>
        <p:nvSpPr>
          <p:cNvPr id="13" name="Title 1">
            <a:extLst>
              <a:ext uri="{FF2B5EF4-FFF2-40B4-BE49-F238E27FC236}">
                <a16:creationId xmlns:a16="http://schemas.microsoft.com/office/drawing/2014/main" id="{C3A74295-2B4D-40B0-8CFB-8934F75EBE26}"/>
              </a:ext>
            </a:extLst>
          </p:cNvPr>
          <p:cNvSpPr txBox="1">
            <a:spLocks/>
          </p:cNvSpPr>
          <p:nvPr/>
        </p:nvSpPr>
        <p:spPr>
          <a:xfrm>
            <a:off x="1619264" y="6026540"/>
            <a:ext cx="9096972" cy="73965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2000" dirty="0"/>
              <a:t>Η Ημερομηνία λήξης ανάγνωσης δεν θα είναι επιλέξιμη, εκτός εάν επιλέξετε Προσαρμοσμένη διάρκεια στο αναπτυσσόμενο μενού Διάρκεια</a:t>
            </a:r>
            <a:endParaRPr lang="en-US" sz="2000" dirty="0"/>
          </a:p>
        </p:txBody>
      </p:sp>
      <p:sp>
        <p:nvSpPr>
          <p:cNvPr id="14" name="Content Placeholder 2">
            <a:extLst>
              <a:ext uri="{FF2B5EF4-FFF2-40B4-BE49-F238E27FC236}">
                <a16:creationId xmlns:a16="http://schemas.microsoft.com/office/drawing/2014/main" id="{D04D6D1A-CC10-444B-B61F-C8014AAA189D}"/>
              </a:ext>
            </a:extLst>
          </p:cNvPr>
          <p:cNvSpPr txBox="1">
            <a:spLocks/>
          </p:cNvSpPr>
          <p:nvPr/>
        </p:nvSpPr>
        <p:spPr>
          <a:xfrm>
            <a:off x="1583930" y="5012890"/>
            <a:ext cx="3964760" cy="619255"/>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l-GR" dirty="0"/>
              <a:t>Η Ημερομηνία έναρξης είναι υποχρεωτική ακόμα κι αν επιλέξετε μια κεφαλίδα Ημέρα</a:t>
            </a:r>
            <a:endParaRPr lang="en-US" dirty="0"/>
          </a:p>
        </p:txBody>
      </p:sp>
      <p:pic>
        <p:nvPicPr>
          <p:cNvPr id="4" name="Picture 3">
            <a:extLst>
              <a:ext uri="{FF2B5EF4-FFF2-40B4-BE49-F238E27FC236}">
                <a16:creationId xmlns:a16="http://schemas.microsoft.com/office/drawing/2014/main" id="{653318AB-A25B-44BC-82EC-446D5940CF0C}"/>
              </a:ext>
            </a:extLst>
          </p:cNvPr>
          <p:cNvPicPr>
            <a:picLocks noChangeAspect="1"/>
          </p:cNvPicPr>
          <p:nvPr/>
        </p:nvPicPr>
        <p:blipFill rotWithShape="1">
          <a:blip r:embed="rId4"/>
          <a:srcRect l="39175" t="34191" r="40239" b="56360"/>
          <a:stretch/>
        </p:blipFill>
        <p:spPr>
          <a:xfrm>
            <a:off x="1583929" y="1212795"/>
            <a:ext cx="3889383" cy="959671"/>
          </a:xfrm>
          <a:prstGeom prst="rect">
            <a:avLst/>
          </a:prstGeom>
        </p:spPr>
      </p:pic>
      <p:pic>
        <p:nvPicPr>
          <p:cNvPr id="7" name="Picture 6">
            <a:extLst>
              <a:ext uri="{FF2B5EF4-FFF2-40B4-BE49-F238E27FC236}">
                <a16:creationId xmlns:a16="http://schemas.microsoft.com/office/drawing/2014/main" id="{9AFE6987-70C1-42A3-88CA-A4C162FCA071}"/>
              </a:ext>
            </a:extLst>
          </p:cNvPr>
          <p:cNvPicPr>
            <a:picLocks noChangeAspect="1"/>
          </p:cNvPicPr>
          <p:nvPr/>
        </p:nvPicPr>
        <p:blipFill rotWithShape="1">
          <a:blip r:embed="rId4"/>
          <a:srcRect l="60794" t="34058" r="18414" b="54759"/>
          <a:stretch/>
        </p:blipFill>
        <p:spPr>
          <a:xfrm>
            <a:off x="6167750" y="1016479"/>
            <a:ext cx="3964760" cy="1146260"/>
          </a:xfrm>
          <a:prstGeom prst="rect">
            <a:avLst/>
          </a:prstGeom>
        </p:spPr>
      </p:pic>
    </p:spTree>
    <p:extLst>
      <p:ext uri="{BB962C8B-B14F-4D97-AF65-F5344CB8AC3E}">
        <p14:creationId xmlns:p14="http://schemas.microsoft.com/office/powerpoint/2010/main" val="2252820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1987063" y="223514"/>
            <a:ext cx="9517550" cy="698294"/>
          </a:xfrm>
        </p:spPr>
        <p:txBody>
          <a:bodyPr>
            <a:normAutofit/>
          </a:bodyPr>
          <a:lstStyle/>
          <a:p>
            <a:r>
              <a:rPr lang="el-GR" dirty="0"/>
              <a:t>Επιλέξτε μορφή </a:t>
            </a:r>
            <a:r>
              <a:rPr lang="en-US" dirty="0"/>
              <a:t>eBook</a:t>
            </a:r>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1890346" y="3102237"/>
            <a:ext cx="9614266" cy="3333732"/>
          </a:xfrm>
        </p:spPr>
        <p:txBody>
          <a:bodyPr>
            <a:normAutofit fontScale="92500" lnSpcReduction="20000"/>
          </a:bodyPr>
          <a:lstStyle/>
          <a:p>
            <a:r>
              <a:rPr lang="el-GR" dirty="0"/>
              <a:t>Δυνατότητα επιλογής μόνο εάν η επιλογή Συμπερίληψη γραφών είναι Ναι</a:t>
            </a:r>
            <a:endParaRPr lang="en-US" dirty="0"/>
          </a:p>
          <a:p>
            <a:r>
              <a:rPr lang="el-GR" dirty="0"/>
              <a:t>Η επιλογή σας εξαρτάται από το eReader που θέλετε να χρησιμοποιήσετε.</a:t>
            </a:r>
            <a:r>
              <a:rPr lang="en-US" dirty="0"/>
              <a:t>  </a:t>
            </a:r>
          </a:p>
          <a:p>
            <a:pPr lvl="1"/>
            <a:r>
              <a:rPr lang="el-GR" dirty="0"/>
              <a:t>PDF – Μια καθολική μορφή που χρησιμοποιείται από προγράμματα περιήγησης ιστού και τους περισσότερους άλλους ηλεκτρονικούς αναγνώστες</a:t>
            </a:r>
            <a:endParaRPr lang="en-US" dirty="0"/>
          </a:p>
          <a:p>
            <a:pPr lvl="1"/>
            <a:r>
              <a:rPr lang="el-GR" dirty="0"/>
              <a:t>EPUB – Αυτή η επιλογή χρησιμοποιείται στην εφαρμογή Barnes and Noble Nook, στην εφαρμογή Amazon Kindle και στις περισσότερες άλλες εφαρμογές ηλεκτρονικών αναγνωστών</a:t>
            </a:r>
            <a:endParaRPr lang="en-US" dirty="0"/>
          </a:p>
          <a:p>
            <a:pPr lvl="2"/>
            <a:r>
              <a:rPr lang="el-GR" dirty="0"/>
              <a:t>Το αρχείο eBook EPUB είναι σημαντικά μικρότερο σε μέγεθος</a:t>
            </a:r>
            <a:endParaRPr lang="en-US" dirty="0"/>
          </a:p>
          <a:p>
            <a:pPr marL="0" indent="0">
              <a:buNone/>
            </a:pPr>
            <a:endParaRPr lang="en-US" dirty="0"/>
          </a:p>
          <a:p>
            <a:pPr marL="0" indent="0">
              <a:buNone/>
            </a:pPr>
            <a:r>
              <a:rPr lang="el-GR" dirty="0"/>
              <a:t>Μπορείτε να επιλέξετε μόνο ένα από αυτά. Εάν επιθυμείτε να έχετε το σχέδιο ανάγνωσής σας σε άλλη μορφή (όπως txt, docx, mobi κ.λπ.), ενημερώστε μας στο πλαίσιο κειμένου Εισαγάγετε τυχόν πρόσθετα αιτήματα εδώ και θα προσπαθήσουμε να σας εξυπηρετήσουμε.</a:t>
            </a:r>
            <a:endParaRPr lang="en-US" dirty="0"/>
          </a:p>
        </p:txBody>
      </p:sp>
      <p:sp>
        <p:nvSpPr>
          <p:cNvPr id="11" name="Content Placeholder 2">
            <a:extLst>
              <a:ext uri="{FF2B5EF4-FFF2-40B4-BE49-F238E27FC236}">
                <a16:creationId xmlns:a16="http://schemas.microsoft.com/office/drawing/2014/main" id="{654D7C29-39C3-4D84-AD03-714B4C40B13D}"/>
              </a:ext>
            </a:extLst>
          </p:cNvPr>
          <p:cNvSpPr txBox="1">
            <a:spLocks/>
          </p:cNvSpPr>
          <p:nvPr/>
        </p:nvSpPr>
        <p:spPr>
          <a:xfrm>
            <a:off x="1987063" y="2406282"/>
            <a:ext cx="3049046" cy="530351"/>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l-GR" dirty="0"/>
              <a:t>Εάν συμπεριλάβετε γραφές, επιλέξτε μεταξύ PDF και Epub</a:t>
            </a:r>
            <a:endParaRPr lang="en-US" dirty="0"/>
          </a:p>
        </p:txBody>
      </p:sp>
      <p:sp>
        <p:nvSpPr>
          <p:cNvPr id="12" name="Content Placeholder 2">
            <a:extLst>
              <a:ext uri="{FF2B5EF4-FFF2-40B4-BE49-F238E27FC236}">
                <a16:creationId xmlns:a16="http://schemas.microsoft.com/office/drawing/2014/main" id="{0BBF671E-C4BE-46DC-B769-EC5263E0F0DF}"/>
              </a:ext>
            </a:extLst>
          </p:cNvPr>
          <p:cNvSpPr txBox="1">
            <a:spLocks/>
          </p:cNvSpPr>
          <p:nvPr/>
        </p:nvSpPr>
        <p:spPr>
          <a:xfrm>
            <a:off x="5369169" y="2406283"/>
            <a:ext cx="6135443" cy="695953"/>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l-GR" dirty="0"/>
              <a:t>Εάν η έκδοσή σας προστατεύεται από πνευματικά δικαιώματα ή εάν επιλέξατε έναν οδηγό, αυτή η επιλογή θα κλειδωθεί με το Γράφημα PDF να είναι το προεπιλεγμένο</a:t>
            </a:r>
            <a:endParaRPr lang="en-US" dirty="0"/>
          </a:p>
        </p:txBody>
      </p:sp>
      <p:pic>
        <p:nvPicPr>
          <p:cNvPr id="5" name="Picture 4">
            <a:extLst>
              <a:ext uri="{FF2B5EF4-FFF2-40B4-BE49-F238E27FC236}">
                <a16:creationId xmlns:a16="http://schemas.microsoft.com/office/drawing/2014/main" id="{1A99C99A-4DD1-4BF2-81BA-420F1B0B1D07}"/>
              </a:ext>
            </a:extLst>
          </p:cNvPr>
          <p:cNvPicPr>
            <a:picLocks noChangeAspect="1"/>
          </p:cNvPicPr>
          <p:nvPr/>
        </p:nvPicPr>
        <p:blipFill rotWithShape="1">
          <a:blip r:embed="rId2"/>
          <a:srcRect l="17154" t="25285" r="51330" b="53636"/>
          <a:stretch/>
        </p:blipFill>
        <p:spPr>
          <a:xfrm>
            <a:off x="1987063" y="942152"/>
            <a:ext cx="3842425" cy="1381328"/>
          </a:xfrm>
          <a:prstGeom prst="rect">
            <a:avLst/>
          </a:prstGeom>
        </p:spPr>
      </p:pic>
      <p:pic>
        <p:nvPicPr>
          <p:cNvPr id="9" name="Picture 8">
            <a:extLst>
              <a:ext uri="{FF2B5EF4-FFF2-40B4-BE49-F238E27FC236}">
                <a16:creationId xmlns:a16="http://schemas.microsoft.com/office/drawing/2014/main" id="{2C027B20-5C5F-4BD2-B7B0-D46FA96BB85A}"/>
              </a:ext>
            </a:extLst>
          </p:cNvPr>
          <p:cNvPicPr>
            <a:picLocks noChangeAspect="1"/>
          </p:cNvPicPr>
          <p:nvPr/>
        </p:nvPicPr>
        <p:blipFill rotWithShape="1">
          <a:blip r:embed="rId3"/>
          <a:srcRect l="17554" t="43750" r="50931" b="45630"/>
          <a:stretch/>
        </p:blipFill>
        <p:spPr>
          <a:xfrm>
            <a:off x="5963056" y="1274323"/>
            <a:ext cx="5792499" cy="1049157"/>
          </a:xfrm>
          <a:prstGeom prst="rect">
            <a:avLst/>
          </a:prstGeom>
        </p:spPr>
      </p:pic>
    </p:spTree>
    <p:extLst>
      <p:ext uri="{BB962C8B-B14F-4D97-AF65-F5344CB8AC3E}">
        <p14:creationId xmlns:p14="http://schemas.microsoft.com/office/powerpoint/2010/main" val="34864405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1828801" y="476057"/>
            <a:ext cx="9675812" cy="496709"/>
          </a:xfrm>
        </p:spPr>
        <p:txBody>
          <a:bodyPr>
            <a:normAutofit/>
          </a:bodyPr>
          <a:lstStyle/>
          <a:p>
            <a:r>
              <a:rPr lang="el-GR" sz="2400" dirty="0"/>
              <a:t>Προαιρετική γραμματοσειρά για στίχους όπου μιλάει ο Ιησούς</a:t>
            </a:r>
            <a:endParaRPr lang="en-US" sz="2400"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2589212" y="3282462"/>
            <a:ext cx="8915400" cy="3099481"/>
          </a:xfrm>
        </p:spPr>
        <p:txBody>
          <a:bodyPr>
            <a:normAutofit/>
          </a:bodyPr>
          <a:lstStyle/>
          <a:p>
            <a:r>
              <a:rPr lang="el-GR" dirty="0"/>
              <a:t>Ολόκληρο το εδάφιο, όπου μιλάει ο Ιησούς, μπορεί προαιρετικά να είναι με κόκκινη ή έντονη, πλάγια γραμματοσειρά.</a:t>
            </a:r>
            <a:endParaRPr lang="en-US" dirty="0"/>
          </a:p>
          <a:p>
            <a:pPr lvl="1"/>
            <a:r>
              <a:rPr lang="el-GR" dirty="0"/>
              <a:t>Παρακάμψτε αυτήν την επιλογή ή επιλέξτε Καμία για να χρησιμοποιήσετε την προεπιλεγμένη γραμματοσειρά</a:t>
            </a:r>
            <a:endParaRPr lang="en-US" dirty="0"/>
          </a:p>
          <a:p>
            <a:r>
              <a:rPr lang="el-GR" dirty="0"/>
              <a:t>Αυτή η επιλογή είναι διαθέσιμη μόνο εάν Συμπεριλάβετε γραφές</a:t>
            </a:r>
            <a:endParaRPr lang="en-US" dirty="0"/>
          </a:p>
          <a:p>
            <a:r>
              <a:rPr lang="el-GR" dirty="0"/>
              <a:t>Το κείμενο παραπομπής εξαιρείται από τις προαιρετικές γραμματοσειρές</a:t>
            </a:r>
            <a:endParaRPr lang="en-US" dirty="0"/>
          </a:p>
        </p:txBody>
      </p:sp>
      <p:pic>
        <p:nvPicPr>
          <p:cNvPr id="5" name="Picture 4">
            <a:extLst>
              <a:ext uri="{FF2B5EF4-FFF2-40B4-BE49-F238E27FC236}">
                <a16:creationId xmlns:a16="http://schemas.microsoft.com/office/drawing/2014/main" id="{1B7A9F60-2C11-4D52-BA29-2D26D9F0A7E9}"/>
              </a:ext>
            </a:extLst>
          </p:cNvPr>
          <p:cNvPicPr>
            <a:picLocks noChangeAspect="1"/>
          </p:cNvPicPr>
          <p:nvPr/>
        </p:nvPicPr>
        <p:blipFill rotWithShape="1">
          <a:blip r:embed="rId2"/>
          <a:srcRect l="50000" t="35082" r="17979" b="42504"/>
          <a:stretch/>
        </p:blipFill>
        <p:spPr>
          <a:xfrm>
            <a:off x="2589211" y="1070044"/>
            <a:ext cx="5591751" cy="2103874"/>
          </a:xfrm>
          <a:prstGeom prst="rect">
            <a:avLst/>
          </a:prstGeom>
        </p:spPr>
      </p:pic>
    </p:spTree>
    <p:extLst>
      <p:ext uri="{BB962C8B-B14F-4D97-AF65-F5344CB8AC3E}">
        <p14:creationId xmlns:p14="http://schemas.microsoft.com/office/powerpoint/2010/main" val="6472724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2592925" y="397676"/>
            <a:ext cx="8911687" cy="1280890"/>
          </a:xfrm>
        </p:spPr>
        <p:txBody>
          <a:bodyPr>
            <a:normAutofit fontScale="90000"/>
          </a:bodyPr>
          <a:lstStyle/>
          <a:p>
            <a:r>
              <a:rPr lang="el-GR" sz="3100" dirty="0"/>
              <a:t>Προαιρετικά: Επιλέξτε Όχι εάν θέλετε να μην λαμβάνετε μηνύματα ηλεκτρονικού ταχυδρομείου από το WBP στο μέλλον</a:t>
            </a:r>
            <a:endParaRPr lang="en-US" dirty="0"/>
          </a:p>
        </p:txBody>
      </p:sp>
      <p:pic>
        <p:nvPicPr>
          <p:cNvPr id="4" name="Picture 3">
            <a:extLst>
              <a:ext uri="{FF2B5EF4-FFF2-40B4-BE49-F238E27FC236}">
                <a16:creationId xmlns:a16="http://schemas.microsoft.com/office/drawing/2014/main" id="{EB815341-F6F1-4DAF-B876-4A89CAE58BE0}"/>
              </a:ext>
            </a:extLst>
          </p:cNvPr>
          <p:cNvPicPr>
            <a:picLocks noChangeAspect="1"/>
          </p:cNvPicPr>
          <p:nvPr/>
        </p:nvPicPr>
        <p:blipFill rotWithShape="1">
          <a:blip r:embed="rId2"/>
          <a:srcRect l="16915" t="45027" r="51489" b="34815"/>
          <a:stretch/>
        </p:blipFill>
        <p:spPr>
          <a:xfrm>
            <a:off x="2592925" y="1964987"/>
            <a:ext cx="7290377" cy="2500010"/>
          </a:xfrm>
          <a:prstGeom prst="rect">
            <a:avLst/>
          </a:prstGeom>
        </p:spPr>
      </p:pic>
    </p:spTree>
    <p:extLst>
      <p:ext uri="{BB962C8B-B14F-4D97-AF65-F5344CB8AC3E}">
        <p14:creationId xmlns:p14="http://schemas.microsoft.com/office/powerpoint/2010/main" val="3614477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CAB6D8A-297A-42C5-9541-B468B87FBCFC}"/>
              </a:ext>
            </a:extLst>
          </p:cNvPr>
          <p:cNvPicPr>
            <a:picLocks noChangeAspect="1"/>
          </p:cNvPicPr>
          <p:nvPr/>
        </p:nvPicPr>
        <p:blipFill rotWithShape="1">
          <a:blip r:embed="rId2"/>
          <a:srcRect l="7148" t="13113" r="16303" b="53488"/>
          <a:stretch/>
        </p:blipFill>
        <p:spPr>
          <a:xfrm>
            <a:off x="930580" y="1789890"/>
            <a:ext cx="10909132" cy="2558374"/>
          </a:xfrm>
          <a:prstGeom prst="rect">
            <a:avLst/>
          </a:prstGeom>
        </p:spPr>
      </p:pic>
      <p:sp>
        <p:nvSpPr>
          <p:cNvPr id="2" name="Title 1">
            <a:extLst>
              <a:ext uri="{FF2B5EF4-FFF2-40B4-BE49-F238E27FC236}">
                <a16:creationId xmlns:a16="http://schemas.microsoft.com/office/drawing/2014/main" id="{BFE4F72B-BFE6-4A6A-BC07-2CE6F0EE3B32}"/>
              </a:ext>
            </a:extLst>
          </p:cNvPr>
          <p:cNvSpPr>
            <a:spLocks noGrp="1"/>
          </p:cNvSpPr>
          <p:nvPr>
            <p:ph type="title"/>
          </p:nvPr>
        </p:nvSpPr>
        <p:spPr>
          <a:xfrm>
            <a:off x="2171701" y="624110"/>
            <a:ext cx="9332912" cy="1280890"/>
          </a:xfrm>
        </p:spPr>
        <p:txBody>
          <a:bodyPr/>
          <a:lstStyle/>
          <a:p>
            <a:r>
              <a:rPr lang="el-GR" dirty="0"/>
              <a:t>Μεταβείτε στη σελίδα αιτήματος eBook</a:t>
            </a:r>
            <a:endParaRPr lang="en-US" dirty="0"/>
          </a:p>
        </p:txBody>
      </p:sp>
      <p:sp>
        <p:nvSpPr>
          <p:cNvPr id="8" name="Oval 7">
            <a:extLst>
              <a:ext uri="{FF2B5EF4-FFF2-40B4-BE49-F238E27FC236}">
                <a16:creationId xmlns:a16="http://schemas.microsoft.com/office/drawing/2014/main" id="{38D18B98-7141-46B5-929E-5842F180E65C}"/>
              </a:ext>
            </a:extLst>
          </p:cNvPr>
          <p:cNvSpPr/>
          <p:nvPr/>
        </p:nvSpPr>
        <p:spPr>
          <a:xfrm>
            <a:off x="6422781" y="1997157"/>
            <a:ext cx="1155066" cy="5672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A674D73E-EBEA-458D-BA8D-7E9FD2147537}"/>
              </a:ext>
            </a:extLst>
          </p:cNvPr>
          <p:cNvCxnSpPr>
            <a:cxnSpLocks/>
            <a:endCxn id="8" idx="7"/>
          </p:cNvCxnSpPr>
          <p:nvPr/>
        </p:nvCxnSpPr>
        <p:spPr>
          <a:xfrm flipH="1">
            <a:off x="7408692" y="1387557"/>
            <a:ext cx="277740" cy="6926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4283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a:bodyPr>
          <a:lstStyle/>
          <a:p>
            <a:r>
              <a:rPr lang="el-GR" dirty="0"/>
              <a:t>Προαιρετικά: Εισαγάγετε τυχόν πρόσθετα αιτήματα εδώ</a:t>
            </a:r>
            <a:endParaRPr lang="en-US" dirty="0"/>
          </a:p>
        </p:txBody>
      </p:sp>
      <p:sp>
        <p:nvSpPr>
          <p:cNvPr id="3" name="Content Placeholder 2">
            <a:extLst>
              <a:ext uri="{FF2B5EF4-FFF2-40B4-BE49-F238E27FC236}">
                <a16:creationId xmlns:a16="http://schemas.microsoft.com/office/drawing/2014/main" id="{7229D08F-88B2-409A-BB6D-99586ECD67F4}"/>
              </a:ext>
            </a:extLst>
          </p:cNvPr>
          <p:cNvSpPr>
            <a:spLocks noGrp="1"/>
          </p:cNvSpPr>
          <p:nvPr>
            <p:ph idx="1"/>
          </p:nvPr>
        </p:nvSpPr>
        <p:spPr>
          <a:xfrm>
            <a:off x="2589212" y="3428999"/>
            <a:ext cx="8915400" cy="2936631"/>
          </a:xfrm>
        </p:spPr>
        <p:txBody>
          <a:bodyPr>
            <a:normAutofit fontScale="92500" lnSpcReduction="20000"/>
          </a:bodyPr>
          <a:lstStyle/>
          <a:p>
            <a:r>
              <a:rPr lang="el-GR" dirty="0"/>
              <a:t>Μπορείτε να υποβάλετε οποιοδήποτε πρόσθετο αίτημα στο πλαίσιο κειμένου ελεύθερης μορφής.</a:t>
            </a:r>
            <a:r>
              <a:rPr lang="en-US" dirty="0"/>
              <a:t>  </a:t>
            </a:r>
          </a:p>
          <a:p>
            <a:r>
              <a:rPr lang="el-GR" dirty="0"/>
              <a:t>Για παράδειγμα, μπορεί να θέλετε το σχέδιο ανάγνωσής σας σε πολλές μορφές ή σε διαφορετική μορφή από αυτή που αναφέρεται. Θα ικανοποιήσουμε οποιοδήποτε αίτημα εάν μπορούμε.</a:t>
            </a:r>
            <a:r>
              <a:rPr lang="en-US" dirty="0"/>
              <a:t> </a:t>
            </a:r>
          </a:p>
          <a:p>
            <a:r>
              <a:rPr lang="el-GR" dirty="0"/>
              <a:t>Μπορεί να θέλετε να συνδυάσετε και να ταιριάξετε. Επιλέξτε την Παλαιά Διαθήκη από μια έκδοση και την Καινή Διαθήκη από μια άλλη, για παράδειγμα.</a:t>
            </a:r>
            <a:endParaRPr lang="en-US" dirty="0"/>
          </a:p>
          <a:p>
            <a:pPr lvl="1"/>
            <a:r>
              <a:rPr lang="el-GR" dirty="0"/>
              <a:t>Αυτό μπορεί να γίνει μέσω του πρόσθετου αιτήματος ή να μας στείλετε ένα σημείωμα από τη σελίδα Επικοινωνήστε μαζί μας</a:t>
            </a:r>
            <a:endParaRPr lang="en-US" dirty="0"/>
          </a:p>
          <a:p>
            <a:pPr lvl="1"/>
            <a:r>
              <a:rPr lang="el-GR" dirty="0"/>
              <a:t>Αυτός ο τύπος αιτήματος θα χρειαστεί λίγο περισσότερο χρόνο για να διεκπεραιωθεί από την πλευρά μας</a:t>
            </a:r>
            <a:endParaRPr lang="en-US" dirty="0"/>
          </a:p>
        </p:txBody>
      </p:sp>
      <p:pic>
        <p:nvPicPr>
          <p:cNvPr id="5" name="Picture 4">
            <a:extLst>
              <a:ext uri="{FF2B5EF4-FFF2-40B4-BE49-F238E27FC236}">
                <a16:creationId xmlns:a16="http://schemas.microsoft.com/office/drawing/2014/main" id="{51AADA08-EF32-4E81-92EB-A13EACB9186F}"/>
              </a:ext>
            </a:extLst>
          </p:cNvPr>
          <p:cNvPicPr>
            <a:picLocks noChangeAspect="1"/>
          </p:cNvPicPr>
          <p:nvPr/>
        </p:nvPicPr>
        <p:blipFill rotWithShape="1">
          <a:blip r:embed="rId2"/>
          <a:srcRect l="50000" t="44137" r="18378" b="44730"/>
          <a:stretch/>
        </p:blipFill>
        <p:spPr>
          <a:xfrm>
            <a:off x="2589212" y="1841768"/>
            <a:ext cx="7231002" cy="1368359"/>
          </a:xfrm>
          <a:prstGeom prst="rect">
            <a:avLst/>
          </a:prstGeom>
        </p:spPr>
      </p:pic>
    </p:spTree>
    <p:extLst>
      <p:ext uri="{BB962C8B-B14F-4D97-AF65-F5344CB8AC3E}">
        <p14:creationId xmlns:p14="http://schemas.microsoft.com/office/powerpoint/2010/main" val="718154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1945532" y="624110"/>
            <a:ext cx="9815207" cy="1280890"/>
          </a:xfrm>
        </p:spPr>
        <p:txBody>
          <a:bodyPr>
            <a:normAutofit fontScale="90000"/>
          </a:bodyPr>
          <a:lstStyle/>
          <a:p>
            <a:r>
              <a:rPr lang="el-GR" dirty="0"/>
              <a:t>Ενημερώστε μας πώς μάθατε για εμάς και αν αυτή είναι η πρώτη φορά που διαβάζετε τη Βίβλο</a:t>
            </a:r>
            <a:endParaRPr lang="en-US" dirty="0"/>
          </a:p>
        </p:txBody>
      </p:sp>
      <p:sp>
        <p:nvSpPr>
          <p:cNvPr id="6" name="Title 1">
            <a:extLst>
              <a:ext uri="{FF2B5EF4-FFF2-40B4-BE49-F238E27FC236}">
                <a16:creationId xmlns:a16="http://schemas.microsoft.com/office/drawing/2014/main" id="{B8B69355-4E31-49F1-AF28-5C2CA582F990}"/>
              </a:ext>
            </a:extLst>
          </p:cNvPr>
          <p:cNvSpPr txBox="1">
            <a:spLocks/>
          </p:cNvSpPr>
          <p:nvPr/>
        </p:nvSpPr>
        <p:spPr>
          <a:xfrm>
            <a:off x="2592925" y="5217882"/>
            <a:ext cx="8911687" cy="84245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2000" dirty="0"/>
              <a:t>Αυτές οι πληροφορίες θα μας βοηθήσουν να προσεγγίσουμε όσο το δυνατόν περισσότερους ανθρώπους</a:t>
            </a:r>
            <a:endParaRPr lang="en-US" sz="2000" dirty="0"/>
          </a:p>
        </p:txBody>
      </p:sp>
      <p:pic>
        <p:nvPicPr>
          <p:cNvPr id="5" name="Picture 4">
            <a:extLst>
              <a:ext uri="{FF2B5EF4-FFF2-40B4-BE49-F238E27FC236}">
                <a16:creationId xmlns:a16="http://schemas.microsoft.com/office/drawing/2014/main" id="{2FCD79A7-79BA-4BB0-BA6F-1E25209C279F}"/>
              </a:ext>
            </a:extLst>
          </p:cNvPr>
          <p:cNvPicPr>
            <a:picLocks noChangeAspect="1"/>
          </p:cNvPicPr>
          <p:nvPr/>
        </p:nvPicPr>
        <p:blipFill rotWithShape="1">
          <a:blip r:embed="rId2"/>
          <a:srcRect l="16915" t="55418" r="41755" b="26744"/>
          <a:stretch/>
        </p:blipFill>
        <p:spPr>
          <a:xfrm>
            <a:off x="2169268" y="1817757"/>
            <a:ext cx="8308364" cy="1927392"/>
          </a:xfrm>
          <a:prstGeom prst="rect">
            <a:avLst/>
          </a:prstGeom>
        </p:spPr>
      </p:pic>
    </p:spTree>
    <p:extLst>
      <p:ext uri="{BB962C8B-B14F-4D97-AF65-F5344CB8AC3E}">
        <p14:creationId xmlns:p14="http://schemas.microsoft.com/office/powerpoint/2010/main" val="2774123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650213"/>
          </a:xfrm>
        </p:spPr>
        <p:txBody>
          <a:bodyPr/>
          <a:lstStyle/>
          <a:p>
            <a:r>
              <a:rPr lang="el-GR" dirty="0"/>
              <a:t>Κάντε κλικ στην Υποβολή</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589212" y="2812868"/>
            <a:ext cx="8915400" cy="1412967"/>
          </a:xfrm>
        </p:spPr>
        <p:txBody>
          <a:bodyPr>
            <a:normAutofit/>
          </a:bodyPr>
          <a:lstStyle/>
          <a:p>
            <a:r>
              <a:rPr lang="el-GR" dirty="0"/>
              <a:t>Εάν έχετε συμπληρώσει πλήρως τη φόρμα χωρίς να χάσετε μια υποχρεωτική επιλογή, θα κατευθυνθείτε στη σελίδα επιβεβαίωσης</a:t>
            </a:r>
            <a:endParaRPr lang="en-US" dirty="0"/>
          </a:p>
          <a:p>
            <a:r>
              <a:rPr lang="el-GR" dirty="0"/>
              <a:t>Εάν χάσατε μια επιλογή, θα σας ζητηθεί να συμπληρώσετε το πεδίο ή να κάνετε μια επιλογή.</a:t>
            </a:r>
            <a:r>
              <a:rPr lang="en-US" dirty="0"/>
              <a:t>  </a:t>
            </a:r>
          </a:p>
        </p:txBody>
      </p:sp>
      <p:pic>
        <p:nvPicPr>
          <p:cNvPr id="7" name="Picture 6">
            <a:extLst>
              <a:ext uri="{FF2B5EF4-FFF2-40B4-BE49-F238E27FC236}">
                <a16:creationId xmlns:a16="http://schemas.microsoft.com/office/drawing/2014/main" id="{18F68A1D-4F87-4C61-B88E-B5E0FA4F5A48}"/>
              </a:ext>
            </a:extLst>
          </p:cNvPr>
          <p:cNvPicPr>
            <a:picLocks noChangeAspect="1"/>
          </p:cNvPicPr>
          <p:nvPr/>
        </p:nvPicPr>
        <p:blipFill rotWithShape="1">
          <a:blip r:embed="rId2"/>
          <a:srcRect l="16755" t="75012" r="73112" b="17863"/>
          <a:stretch/>
        </p:blipFill>
        <p:spPr>
          <a:xfrm>
            <a:off x="2772382" y="1274322"/>
            <a:ext cx="2676725" cy="1011677"/>
          </a:xfrm>
          <a:prstGeom prst="rect">
            <a:avLst/>
          </a:prstGeom>
        </p:spPr>
      </p:pic>
      <p:pic>
        <p:nvPicPr>
          <p:cNvPr id="8" name="Picture 7">
            <a:extLst>
              <a:ext uri="{FF2B5EF4-FFF2-40B4-BE49-F238E27FC236}">
                <a16:creationId xmlns:a16="http://schemas.microsoft.com/office/drawing/2014/main" id="{23907611-6C84-4380-97CE-144E54A0589F}"/>
              </a:ext>
            </a:extLst>
          </p:cNvPr>
          <p:cNvPicPr>
            <a:picLocks noChangeAspect="1"/>
          </p:cNvPicPr>
          <p:nvPr/>
        </p:nvPicPr>
        <p:blipFill rotWithShape="1">
          <a:blip r:embed="rId3"/>
          <a:srcRect l="50000" t="64473" r="17979" b="22910"/>
          <a:stretch/>
        </p:blipFill>
        <p:spPr>
          <a:xfrm>
            <a:off x="3177702" y="4256440"/>
            <a:ext cx="6886820" cy="1458589"/>
          </a:xfrm>
          <a:prstGeom prst="rect">
            <a:avLst/>
          </a:prstGeom>
        </p:spPr>
      </p:pic>
    </p:spTree>
    <p:extLst>
      <p:ext uri="{BB962C8B-B14F-4D97-AF65-F5344CB8AC3E}">
        <p14:creationId xmlns:p14="http://schemas.microsoft.com/office/powerpoint/2010/main" val="31775577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1668795" y="143465"/>
            <a:ext cx="2553007" cy="395797"/>
          </a:xfrm>
        </p:spPr>
        <p:txBody>
          <a:bodyPr>
            <a:normAutofit fontScale="90000"/>
          </a:bodyPr>
          <a:lstStyle/>
          <a:p>
            <a:r>
              <a:rPr lang="el-GR" sz="2000" dirty="0"/>
              <a:t>Σελίδα επιβεβαίωσης</a:t>
            </a:r>
            <a:endParaRPr lang="en-US" sz="2000" dirty="0"/>
          </a:p>
        </p:txBody>
      </p:sp>
      <p:pic>
        <p:nvPicPr>
          <p:cNvPr id="4" name="Picture 3">
            <a:extLst>
              <a:ext uri="{FF2B5EF4-FFF2-40B4-BE49-F238E27FC236}">
                <a16:creationId xmlns:a16="http://schemas.microsoft.com/office/drawing/2014/main" id="{FBF899D0-A407-45A1-80BE-A75841802CC7}"/>
              </a:ext>
            </a:extLst>
          </p:cNvPr>
          <p:cNvPicPr>
            <a:picLocks noChangeAspect="1"/>
          </p:cNvPicPr>
          <p:nvPr/>
        </p:nvPicPr>
        <p:blipFill rotWithShape="1">
          <a:blip r:embed="rId2"/>
          <a:srcRect l="42446" t="12816" r="42394" b="23651"/>
          <a:stretch/>
        </p:blipFill>
        <p:spPr>
          <a:xfrm>
            <a:off x="4455267" y="243191"/>
            <a:ext cx="2793973" cy="6293795"/>
          </a:xfrm>
          <a:prstGeom prst="rect">
            <a:avLst/>
          </a:prstGeom>
        </p:spPr>
      </p:pic>
    </p:spTree>
    <p:extLst>
      <p:ext uri="{BB962C8B-B14F-4D97-AF65-F5344CB8AC3E}">
        <p14:creationId xmlns:p14="http://schemas.microsoft.com/office/powerpoint/2010/main" val="328571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43465"/>
            <a:ext cx="8911687" cy="800571"/>
          </a:xfrm>
        </p:spPr>
        <p:txBody>
          <a:bodyPr>
            <a:normAutofit/>
          </a:bodyPr>
          <a:lstStyle/>
          <a:p>
            <a:r>
              <a:rPr lang="el-GR" sz="3200" dirty="0"/>
              <a:t>Η σελίδα επιβεβαίωσης συνεχίζεται</a:t>
            </a:r>
            <a:endParaRPr lang="en-US" sz="3200" dirty="0"/>
          </a:p>
        </p:txBody>
      </p:sp>
      <p:sp>
        <p:nvSpPr>
          <p:cNvPr id="4" name="Content Placeholder 2">
            <a:extLst>
              <a:ext uri="{FF2B5EF4-FFF2-40B4-BE49-F238E27FC236}">
                <a16:creationId xmlns:a16="http://schemas.microsoft.com/office/drawing/2014/main" id="{F8CE25A8-6BE5-4813-A16E-07BA154A5D37}"/>
              </a:ext>
            </a:extLst>
          </p:cNvPr>
          <p:cNvSpPr>
            <a:spLocks noGrp="1"/>
          </p:cNvSpPr>
          <p:nvPr>
            <p:ph idx="1"/>
          </p:nvPr>
        </p:nvSpPr>
        <p:spPr>
          <a:xfrm>
            <a:off x="2401643" y="3129387"/>
            <a:ext cx="8915400" cy="1412967"/>
          </a:xfrm>
        </p:spPr>
        <p:txBody>
          <a:bodyPr>
            <a:normAutofit/>
          </a:bodyPr>
          <a:lstStyle/>
          <a:p>
            <a:r>
              <a:rPr lang="el-GR" dirty="0"/>
              <a:t>Εάν είστε ικανοποιημένοι με τις επιλογές σας, κάντε κλικ στο Επιβεβαίωση και αποστολή αιτήματος</a:t>
            </a:r>
            <a:endParaRPr lang="en-US" dirty="0"/>
          </a:p>
          <a:p>
            <a:r>
              <a:rPr lang="el-GR" dirty="0"/>
              <a:t>Εάν όχι, μπορείτε να επιστρέψετε και να επεξεργαστείτε</a:t>
            </a:r>
            <a:r>
              <a:rPr lang="en-US" dirty="0"/>
              <a:t>  </a:t>
            </a:r>
          </a:p>
        </p:txBody>
      </p:sp>
      <p:pic>
        <p:nvPicPr>
          <p:cNvPr id="6" name="Picture 5">
            <a:extLst>
              <a:ext uri="{FF2B5EF4-FFF2-40B4-BE49-F238E27FC236}">
                <a16:creationId xmlns:a16="http://schemas.microsoft.com/office/drawing/2014/main" id="{BD2AC0D3-A03A-4F4D-B70A-0B734B7FEE63}"/>
              </a:ext>
            </a:extLst>
          </p:cNvPr>
          <p:cNvPicPr>
            <a:picLocks noChangeAspect="1"/>
          </p:cNvPicPr>
          <p:nvPr/>
        </p:nvPicPr>
        <p:blipFill rotWithShape="1">
          <a:blip r:embed="rId2"/>
          <a:srcRect l="26569" t="84810" r="43750" b="6135"/>
          <a:stretch/>
        </p:blipFill>
        <p:spPr>
          <a:xfrm>
            <a:off x="2477311" y="944036"/>
            <a:ext cx="9132950" cy="1497607"/>
          </a:xfrm>
          <a:prstGeom prst="rect">
            <a:avLst/>
          </a:prstGeom>
        </p:spPr>
      </p:pic>
    </p:spTree>
    <p:extLst>
      <p:ext uri="{BB962C8B-B14F-4D97-AF65-F5344CB8AC3E}">
        <p14:creationId xmlns:p14="http://schemas.microsoft.com/office/powerpoint/2010/main" val="38049081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782659"/>
          </a:xfrm>
        </p:spPr>
        <p:txBody>
          <a:bodyPr/>
          <a:lstStyle/>
          <a:p>
            <a:r>
              <a:rPr lang="el-GR" dirty="0"/>
              <a:t>Η σελίδα επιτυχούς υποβολής</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448535" y="3911781"/>
            <a:ext cx="8915400" cy="2697611"/>
          </a:xfrm>
        </p:spPr>
        <p:txBody>
          <a:bodyPr>
            <a:normAutofit fontScale="92500" lnSpcReduction="20000"/>
          </a:bodyPr>
          <a:lstStyle/>
          <a:p>
            <a:r>
              <a:rPr lang="el-GR" dirty="0"/>
              <a:t>Είναι εξαιρετικά σημαντικό να προσθέσετε gary@worldbibleplans.com στη λίστα ασφαλών αποστολέων σας</a:t>
            </a:r>
            <a:endParaRPr lang="en-US" dirty="0"/>
          </a:p>
          <a:p>
            <a:pPr lvl="1"/>
            <a:r>
              <a:rPr lang="el-GR" dirty="0"/>
              <a:t>Διαφορετικά, το συνημμένο ή ο σύνδεσμός σας μπορεί να καταλήξει στον φάκελο ανεπιθύμητης αλληλογραφίας ή ανεπιθύμητης αλληλογραφίας</a:t>
            </a:r>
            <a:endParaRPr lang="en-US" dirty="0"/>
          </a:p>
          <a:p>
            <a:r>
              <a:rPr lang="el-GR" dirty="0"/>
              <a:t>Ο χρόνος διεκπεραίωσης του αιτήματος είναι μικρότερος από 24 ώρες, εκτός εάν συντρέχουν ελαφρυντικές περιστάσεις</a:t>
            </a:r>
            <a:endParaRPr lang="en-US" dirty="0"/>
          </a:p>
          <a:p>
            <a:pPr lvl="1"/>
            <a:r>
              <a:rPr lang="el-GR" dirty="0"/>
              <a:t>Εάν δεν λάβετε email από gary@worldbibleplans.com εντός 24 ωρών, ελέγξτε τον φάκελο ανεπιθύμητης αλληλογραφίας ή ανεπιθύμητης αλληλογραφίας.</a:t>
            </a:r>
            <a:endParaRPr lang="en-US" dirty="0"/>
          </a:p>
          <a:p>
            <a:pPr lvl="2"/>
            <a:r>
              <a:rPr lang="el-GR" dirty="0"/>
              <a:t>Εάν εξακολουθείτε να μην έχετε λάβει email από εμάς, στείλτε μας ένα σημείωμα από τη σελίδα Επικοινωνήστε μαζί μας</a:t>
            </a:r>
            <a:endParaRPr lang="en-US" dirty="0"/>
          </a:p>
        </p:txBody>
      </p:sp>
      <p:pic>
        <p:nvPicPr>
          <p:cNvPr id="5" name="Picture 4">
            <a:extLst>
              <a:ext uri="{FF2B5EF4-FFF2-40B4-BE49-F238E27FC236}">
                <a16:creationId xmlns:a16="http://schemas.microsoft.com/office/drawing/2014/main" id="{168D1D93-13D0-4E3C-8D7A-2E5A853FB760}"/>
              </a:ext>
            </a:extLst>
          </p:cNvPr>
          <p:cNvPicPr>
            <a:picLocks noChangeAspect="1"/>
          </p:cNvPicPr>
          <p:nvPr/>
        </p:nvPicPr>
        <p:blipFill rotWithShape="1">
          <a:blip r:embed="rId2"/>
          <a:srcRect l="9264" t="30497" r="12336" b="51773"/>
          <a:stretch/>
        </p:blipFill>
        <p:spPr>
          <a:xfrm>
            <a:off x="2592925" y="1443317"/>
            <a:ext cx="7941636" cy="1912726"/>
          </a:xfrm>
          <a:prstGeom prst="rect">
            <a:avLst/>
          </a:prstGeom>
        </p:spPr>
      </p:pic>
    </p:spTree>
    <p:extLst>
      <p:ext uri="{BB962C8B-B14F-4D97-AF65-F5344CB8AC3E}">
        <p14:creationId xmlns:p14="http://schemas.microsoft.com/office/powerpoint/2010/main" val="4289017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59699-D8FD-4182-9B63-37A2D09BC09F}"/>
              </a:ext>
            </a:extLst>
          </p:cNvPr>
          <p:cNvSpPr>
            <a:spLocks noGrp="1"/>
          </p:cNvSpPr>
          <p:nvPr>
            <p:ph type="title"/>
          </p:nvPr>
        </p:nvSpPr>
        <p:spPr>
          <a:xfrm>
            <a:off x="2592925" y="119008"/>
            <a:ext cx="8911687" cy="525421"/>
          </a:xfrm>
        </p:spPr>
        <p:txBody>
          <a:bodyPr>
            <a:normAutofit fontScale="90000"/>
          </a:bodyPr>
          <a:lstStyle/>
          <a:p>
            <a:r>
              <a:rPr lang="el-GR" sz="2000" dirty="0"/>
              <a:t>Αυτή είναι η Φόρμα Αίτησης – Θα την αναλύσουμε στις ακόλουθες διαφάνειες</a:t>
            </a:r>
            <a:endParaRPr lang="en-US" sz="2000" dirty="0"/>
          </a:p>
        </p:txBody>
      </p:sp>
      <p:pic>
        <p:nvPicPr>
          <p:cNvPr id="4" name="Picture 3">
            <a:extLst>
              <a:ext uri="{FF2B5EF4-FFF2-40B4-BE49-F238E27FC236}">
                <a16:creationId xmlns:a16="http://schemas.microsoft.com/office/drawing/2014/main" id="{037427FC-DAE3-4FC9-BFCE-CE9D58C79B26}"/>
              </a:ext>
            </a:extLst>
          </p:cNvPr>
          <p:cNvPicPr>
            <a:picLocks noChangeAspect="1"/>
          </p:cNvPicPr>
          <p:nvPr/>
        </p:nvPicPr>
        <p:blipFill rotWithShape="1">
          <a:blip r:embed="rId2"/>
          <a:srcRect l="33271" t="21574" r="33298" b="6581"/>
          <a:stretch/>
        </p:blipFill>
        <p:spPr>
          <a:xfrm>
            <a:off x="3521412" y="644429"/>
            <a:ext cx="5168571" cy="5970380"/>
          </a:xfrm>
          <a:prstGeom prst="rect">
            <a:avLst/>
          </a:prstGeom>
        </p:spPr>
      </p:pic>
    </p:spTree>
    <p:extLst>
      <p:ext uri="{BB962C8B-B14F-4D97-AF65-F5344CB8AC3E}">
        <p14:creationId xmlns:p14="http://schemas.microsoft.com/office/powerpoint/2010/main" val="120019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el-GR" sz="3200" dirty="0"/>
              <a:t>Η Μηχανική της Φόρμας</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4229100"/>
            <a:ext cx="7784932" cy="2321310"/>
          </a:xfrm>
        </p:spPr>
        <p:txBody>
          <a:bodyPr>
            <a:normAutofit/>
          </a:bodyPr>
          <a:lstStyle/>
          <a:p>
            <a:r>
              <a:rPr lang="el-GR" dirty="0"/>
              <a:t>Είναι σημαντικό να συμπληρώσετε τη φόρμα από αριστερά προς τα δεξιά και από πάνω προς τα κάτω</a:t>
            </a:r>
            <a:endParaRPr lang="en-US" u="sng" dirty="0"/>
          </a:p>
          <a:p>
            <a:pPr lvl="1"/>
            <a:r>
              <a:rPr lang="el-GR" dirty="0"/>
              <a:t>Εάν συμπληρώσετε μια ενότητα της φόρμας και στη συνέχεια κάνετε μια αλλαγή σε ένα πεδίο που έχετε ήδη επιλέξει, όλες οι επιλογές θα επανέλθουν στην προεπιλογή και θα χάσετε τις επιλογές που κάνατε.</a:t>
            </a:r>
            <a:endParaRPr lang="en-US" dirty="0"/>
          </a:p>
          <a:p>
            <a:pPr lvl="2"/>
            <a:r>
              <a:rPr lang="el-GR" dirty="0"/>
              <a:t>Για παράδειγμα, εάν επιλέξετε μια έκδοση και συμπληρώσετε την υπόλοιπη φόρμα και στη συνέχεια επιστρέψετε και αλλάξετε την έκδοση, θα πρέπει να συμπληρώσετε ξανά όλα τα επόμενα πεδία</a:t>
            </a:r>
            <a:endParaRPr lang="en-US" dirty="0"/>
          </a:p>
        </p:txBody>
      </p:sp>
      <p:pic>
        <p:nvPicPr>
          <p:cNvPr id="6" name="Picture 5">
            <a:extLst>
              <a:ext uri="{FF2B5EF4-FFF2-40B4-BE49-F238E27FC236}">
                <a16:creationId xmlns:a16="http://schemas.microsoft.com/office/drawing/2014/main" id="{E6E11864-1D9F-4C15-8A7C-3F661FE9C9BF}"/>
              </a:ext>
            </a:extLst>
          </p:cNvPr>
          <p:cNvPicPr>
            <a:picLocks noChangeAspect="1"/>
          </p:cNvPicPr>
          <p:nvPr/>
        </p:nvPicPr>
        <p:blipFill rotWithShape="1">
          <a:blip r:embed="rId2"/>
          <a:srcRect l="2125" t="30354" r="5182" b="33475"/>
          <a:stretch/>
        </p:blipFill>
        <p:spPr>
          <a:xfrm>
            <a:off x="2592925" y="774470"/>
            <a:ext cx="8403377" cy="3165232"/>
          </a:xfrm>
          <a:prstGeom prst="rect">
            <a:avLst/>
          </a:prstGeom>
        </p:spPr>
      </p:pic>
    </p:spTree>
    <p:extLst>
      <p:ext uri="{BB962C8B-B14F-4D97-AF65-F5344CB8AC3E}">
        <p14:creationId xmlns:p14="http://schemas.microsoft.com/office/powerpoint/2010/main" val="282864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el-GR" sz="3200" dirty="0"/>
              <a:t>Λογικοί κανόνες της μορφής</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el-GR" dirty="0"/>
              <a:t>Ανάλογα με τις επιλογές σας, ορισμένες επιλογές δεν θα είναι διαθέσιμες</a:t>
            </a:r>
            <a:endParaRPr lang="en-US" dirty="0"/>
          </a:p>
          <a:p>
            <a:pPr lvl="1"/>
            <a:r>
              <a:rPr lang="el-GR" dirty="0"/>
              <a:t>Μερικές φορές ολόκληρο το αναπτυσσόμενο μενού</a:t>
            </a:r>
            <a:endParaRPr lang="en-US" dirty="0"/>
          </a:p>
          <a:p>
            <a:pPr lvl="1"/>
            <a:r>
              <a:rPr lang="el-GR" dirty="0"/>
              <a:t>Μερικές φορές μόνο επιλογές εντός του αναπτυσσόμενου μενού</a:t>
            </a:r>
            <a:endParaRPr lang="en-US" dirty="0"/>
          </a:p>
          <a:p>
            <a:pPr lvl="2"/>
            <a:r>
              <a:rPr lang="el-GR" dirty="0"/>
              <a:t>Για παράδειγμα: Εάν επιλέξετε μια έκδοση που προστατεύεται από πνευματικά δικαιώματα, δεν μπορούμε να παρέχουμε τα εδάφια, μόνο έναν οδηγό.</a:t>
            </a:r>
            <a:endParaRPr lang="en-US" dirty="0"/>
          </a:p>
          <a:p>
            <a:pPr lvl="3"/>
            <a:r>
              <a:rPr lang="el-GR" dirty="0"/>
              <a:t>Επιλέξτε Το βιβλίο θα κλειδωθεί</a:t>
            </a:r>
            <a:endParaRPr lang="en-US" dirty="0"/>
          </a:p>
          <a:p>
            <a:pPr lvl="3"/>
            <a:r>
              <a:rPr lang="el-GR" dirty="0"/>
              <a:t>Το Include Scriptures θα κλειδωθεί</a:t>
            </a:r>
            <a:r>
              <a:rPr lang="en-US" dirty="0"/>
              <a:t> </a:t>
            </a:r>
          </a:p>
          <a:p>
            <a:pPr lvl="4"/>
            <a:r>
              <a:rPr lang="el-GR" dirty="0"/>
              <a:t>Όχι. Παροχή οδηγού Μόνο θα προεπιλεγεί</a:t>
            </a:r>
            <a:endParaRPr lang="en-US" dirty="0"/>
          </a:p>
          <a:p>
            <a:pPr lvl="3"/>
            <a:r>
              <a:rPr lang="el-GR" dirty="0"/>
              <a:t>Συμπερίληψη παραπομπών θα κλειδωθεί</a:t>
            </a:r>
            <a:endParaRPr lang="en-US" dirty="0"/>
          </a:p>
          <a:p>
            <a:pPr lvl="3"/>
            <a:r>
              <a:rPr lang="el-GR" dirty="0"/>
              <a:t>Επιλέξτε Παράγραφος/Στίχος θα κλειδωθεί</a:t>
            </a:r>
            <a:endParaRPr lang="en-US" dirty="0"/>
          </a:p>
          <a:p>
            <a:pPr lvl="3"/>
            <a:r>
              <a:rPr lang="el-GR" dirty="0"/>
              <a:t>Επιλέξτε Μορφή eBook θα κλειδωθεί</a:t>
            </a:r>
            <a:endParaRPr lang="en-US" dirty="0"/>
          </a:p>
          <a:p>
            <a:pPr lvl="4"/>
            <a:r>
              <a:rPr lang="el-GR" dirty="0"/>
              <a:t>Το γράφημα PDF θα είναι προεπιλεγμένο</a:t>
            </a:r>
            <a:endParaRPr lang="en-US" dirty="0"/>
          </a:p>
          <a:p>
            <a:pPr lvl="3"/>
            <a:r>
              <a:rPr lang="el-GR" dirty="0"/>
              <a:t>Προαιρετική γραμματοσειρά για στίχους όπου μιλάει ο Ιησούς θα κλειδωθεί</a:t>
            </a:r>
            <a:endParaRPr lang="en-US" dirty="0"/>
          </a:p>
        </p:txBody>
      </p:sp>
    </p:spTree>
    <p:extLst>
      <p:ext uri="{BB962C8B-B14F-4D97-AF65-F5344CB8AC3E}">
        <p14:creationId xmlns:p14="http://schemas.microsoft.com/office/powerpoint/2010/main" val="608811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el-GR" sz="3200" dirty="0"/>
              <a:t>Λογικοί κανόνες της φόρμας Συνέχεια</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483577"/>
          </a:xfrm>
        </p:spPr>
        <p:txBody>
          <a:bodyPr>
            <a:normAutofit fontScale="92500"/>
          </a:bodyPr>
          <a:lstStyle/>
          <a:p>
            <a:r>
              <a:rPr lang="el-GR" dirty="0"/>
              <a:t>Ένα άλλο παράδειγμα: Εάν επιλέξετε ένα θέμα από τη δεύτερη ομάδα...</a:t>
            </a:r>
            <a:endParaRPr lang="en-US" dirty="0"/>
          </a:p>
        </p:txBody>
      </p:sp>
      <p:sp>
        <p:nvSpPr>
          <p:cNvPr id="6" name="Content Placeholder 2">
            <a:extLst>
              <a:ext uri="{FF2B5EF4-FFF2-40B4-BE49-F238E27FC236}">
                <a16:creationId xmlns:a16="http://schemas.microsoft.com/office/drawing/2014/main" id="{41637832-6C9F-4C17-8DA2-A19F33F09A93}"/>
              </a:ext>
            </a:extLst>
          </p:cNvPr>
          <p:cNvSpPr txBox="1">
            <a:spLocks/>
          </p:cNvSpPr>
          <p:nvPr/>
        </p:nvSpPr>
        <p:spPr>
          <a:xfrm>
            <a:off x="2592926" y="543950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l-GR" dirty="0"/>
              <a:t>Οι διάρκειες κεφαλαίων στο αναπτυσσόμενο μενού Διάρκεια θα είναι γκριζαρισμένες και δεν θα μπορούν να επιλεγούν.</a:t>
            </a:r>
            <a:endParaRPr lang="en-US" dirty="0"/>
          </a:p>
          <a:p>
            <a:r>
              <a:rPr lang="el-GR" dirty="0"/>
              <a:t>Ο σχολιασμός θα κλειδωθεί</a:t>
            </a:r>
            <a:endParaRPr lang="en-US" dirty="0"/>
          </a:p>
        </p:txBody>
      </p:sp>
      <p:pic>
        <p:nvPicPr>
          <p:cNvPr id="7" name="Picture 6">
            <a:extLst>
              <a:ext uri="{FF2B5EF4-FFF2-40B4-BE49-F238E27FC236}">
                <a16:creationId xmlns:a16="http://schemas.microsoft.com/office/drawing/2014/main" id="{AF2736DD-5BA0-45B6-92F9-A2562E64413E}"/>
              </a:ext>
            </a:extLst>
          </p:cNvPr>
          <p:cNvPicPr>
            <a:picLocks noChangeAspect="1"/>
          </p:cNvPicPr>
          <p:nvPr/>
        </p:nvPicPr>
        <p:blipFill rotWithShape="1">
          <a:blip r:embed="rId2"/>
          <a:srcRect t="14743" r="21775" b="9058"/>
          <a:stretch/>
        </p:blipFill>
        <p:spPr>
          <a:xfrm>
            <a:off x="2046163" y="1503485"/>
            <a:ext cx="5635446" cy="3868009"/>
          </a:xfrm>
          <a:prstGeom prst="rect">
            <a:avLst/>
          </a:prstGeom>
        </p:spPr>
      </p:pic>
      <p:pic>
        <p:nvPicPr>
          <p:cNvPr id="10" name="Picture 9">
            <a:extLst>
              <a:ext uri="{FF2B5EF4-FFF2-40B4-BE49-F238E27FC236}">
                <a16:creationId xmlns:a16="http://schemas.microsoft.com/office/drawing/2014/main" id="{67696391-00B5-4E25-A60C-CBC2BEF7E18A}"/>
              </a:ext>
            </a:extLst>
          </p:cNvPr>
          <p:cNvPicPr>
            <a:picLocks noChangeAspect="1"/>
          </p:cNvPicPr>
          <p:nvPr/>
        </p:nvPicPr>
        <p:blipFill>
          <a:blip r:embed="rId3"/>
          <a:stretch>
            <a:fillRect/>
          </a:stretch>
        </p:blipFill>
        <p:spPr>
          <a:xfrm>
            <a:off x="8425488" y="1503486"/>
            <a:ext cx="2640310" cy="3936018"/>
          </a:xfrm>
          <a:prstGeom prst="rect">
            <a:avLst/>
          </a:prstGeom>
        </p:spPr>
      </p:pic>
    </p:spTree>
    <p:extLst>
      <p:ext uri="{BB962C8B-B14F-4D97-AF65-F5344CB8AC3E}">
        <p14:creationId xmlns:p14="http://schemas.microsoft.com/office/powerpoint/2010/main" val="725494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el-GR" sz="3200" dirty="0"/>
              <a:t>Λογικοί κανόνες της φόρμας Συνέχεια</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el-GR" dirty="0"/>
              <a:t>Μερικές φορές, οι πολλαπλές επιλογές καθορίζουν εάν μια άλλη επιλογή είναι κλειδωμένη</a:t>
            </a:r>
            <a:endParaRPr lang="en-US" dirty="0"/>
          </a:p>
          <a:p>
            <a:pPr lvl="1"/>
            <a:r>
              <a:rPr lang="el-GR" dirty="0"/>
              <a:t>Για να είναι επιλέξιμος ο Σχολιασμός:</a:t>
            </a:r>
            <a:endParaRPr lang="en-US" dirty="0"/>
          </a:p>
          <a:p>
            <a:pPr lvl="2"/>
            <a:r>
              <a:rPr lang="el-GR" dirty="0"/>
              <a:t>Η έκδοση δεν προστατεύεται από πνευματικά δικαιώματα</a:t>
            </a:r>
            <a:endParaRPr lang="en-US" dirty="0"/>
          </a:p>
          <a:p>
            <a:pPr lvl="2"/>
            <a:r>
              <a:rPr lang="el-GR" dirty="0"/>
              <a:t>Το θέμα πρέπει να βρίσκεται στην πρώτη ομάδα θεμάτων</a:t>
            </a:r>
            <a:endParaRPr lang="en-US" dirty="0"/>
          </a:p>
          <a:p>
            <a:pPr lvl="2"/>
            <a:r>
              <a:rPr lang="el-GR" dirty="0"/>
              <a:t>Η διάρκεια πρέπει να είναι διάρκεια κεφαλαίου</a:t>
            </a:r>
            <a:endParaRPr lang="en-US" dirty="0"/>
          </a:p>
          <a:p>
            <a:pPr lvl="2"/>
            <a:endParaRPr lang="en-US" dirty="0"/>
          </a:p>
          <a:p>
            <a:pPr lvl="1"/>
            <a:r>
              <a:rPr lang="el-GR" dirty="0"/>
              <a:t>Για να είναι επιλέξιμη η Επιλογή Μορφής Παραγράφου ή Στίχου:</a:t>
            </a:r>
            <a:endParaRPr lang="en-US" dirty="0"/>
          </a:p>
          <a:p>
            <a:pPr lvl="2"/>
            <a:r>
              <a:rPr lang="el-GR" dirty="0"/>
              <a:t>Η έκδοση δεν προστατεύεται από πνευματικά δικαιώματα</a:t>
            </a:r>
            <a:endParaRPr lang="en-US" dirty="0"/>
          </a:p>
          <a:p>
            <a:pPr lvl="2"/>
            <a:r>
              <a:rPr lang="el-GR" dirty="0"/>
              <a:t>Το Include Scriptures πρέπει να είναι Ναι</a:t>
            </a:r>
            <a:endParaRPr lang="en-US" dirty="0"/>
          </a:p>
          <a:p>
            <a:pPr lvl="2"/>
            <a:r>
              <a:rPr lang="el-GR" dirty="0"/>
              <a:t>Συμπερίληψη παραπομπών πρέπει να παρακαμφθεί ή δεν πρέπει να επιλεγεί καμία παραπομπή</a:t>
            </a:r>
            <a:endParaRPr lang="en-US" dirty="0"/>
          </a:p>
        </p:txBody>
      </p:sp>
    </p:spTree>
    <p:extLst>
      <p:ext uri="{BB962C8B-B14F-4D97-AF65-F5344CB8AC3E}">
        <p14:creationId xmlns:p14="http://schemas.microsoft.com/office/powerpoint/2010/main" val="42113340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1465</TotalTime>
  <Words>3127</Words>
  <Application>Microsoft Office PowerPoint</Application>
  <PresentationFormat>Widescreen</PresentationFormat>
  <Paragraphs>263</Paragraphs>
  <Slides>45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Century Gothic</vt:lpstr>
      <vt:lpstr>Philosopher</vt:lpstr>
      <vt:lpstr>Poppins</vt:lpstr>
      <vt:lpstr>Wingdings 3</vt:lpstr>
      <vt:lpstr>Wisp</vt:lpstr>
      <vt:lpstr>worldbibleplans.com/languages/greek/index.html</vt:lpstr>
      <vt:lpstr>PowerPoint Presentation</vt:lpstr>
      <vt:lpstr>Καλώς ήρθατε στα Παγκόσμια Σχέδια της Βίβλου</vt:lpstr>
      <vt:lpstr>Μεταβείτε στη σελίδα αιτήματος eBook</vt:lpstr>
      <vt:lpstr>Αυτή είναι η Φόρμα Αίτησης – Θα την αναλύσουμε στις ακόλουθες διαφάνειες</vt:lpstr>
      <vt:lpstr>Η Μηχανική της Φόρμας</vt:lpstr>
      <vt:lpstr>Λογικοί κανόνες της μορφής</vt:lpstr>
      <vt:lpstr>Λογικοί κανόνες της φόρμας Συνέχεια</vt:lpstr>
      <vt:lpstr>Λογικοί κανόνες της φόρμας Συνέχεια</vt:lpstr>
      <vt:lpstr>Πες μας ποιος είσαι</vt:lpstr>
      <vt:lpstr>Επιλέξτε τη χώρα διαμονής σας από την αναπτυσσόμενη λίστα</vt:lpstr>
      <vt:lpstr>Εισαγάγετε τη διεύθυνση email σας</vt:lpstr>
      <vt:lpstr>Επιλέξτε τη γλώσσα σας</vt:lpstr>
      <vt:lpstr>Η λίστα εκδόσεων που σχετίζεται με την επιλογή γλώσσας θα συμπληρωθεί αυτόματα</vt:lpstr>
      <vt:lpstr>Αυτό είναι ένα παράδειγμα του τι μπορεί να δείτε</vt:lpstr>
      <vt:lpstr>Αναζήτηση στη Λίστα</vt:lpstr>
      <vt:lpstr>Εκδόσεις που προστατεύονται από πνευματικά δικαιώματα  Ορισμένα πεδία στη φόρμα θα κλειδωθούν εάν επιλέξετε μια έκδοση της Βίβλου που προστατεύεται από πνευματικά δικαιώματα. Σύμφωνα με το νόμο, μπορούμε να παρέχουμε έναν οδηγό μόνο για εκδόσεις που προστατεύονται από πνευματικά δικαιώματα. Θα δείτε το σύμβολο © πνευματικών δικαιωμάτων στο τέλος της περιγραφής της έκδοσης.</vt:lpstr>
      <vt:lpstr>Κάντε κλικ στο κουμπί ακτίνας στην αρχή της επιλογής σας</vt:lpstr>
      <vt:lpstr>Η αναπτυσσόμενη λίστα θα κλείσει και η φόρμα θα εμφανίσει την έκδοση που επιλέξατε</vt:lpstr>
      <vt:lpstr>Θέματα</vt:lpstr>
      <vt:lpstr>Τα θέματα συνεχίζονται </vt:lpstr>
      <vt:lpstr>Τα θέματα συνεχίζονται </vt:lpstr>
      <vt:lpstr>Τα θέματα συνεχίζονται </vt:lpstr>
      <vt:lpstr>Τα θέματα συνεχίζονται </vt:lpstr>
      <vt:lpstr>Εάν επιλέξατε το θέμα 1 Βαθιά κατάδυση βιβλίου, επιλέξτε ένα βιβλίο. Διαφορετικά, αυτή η επιλογή θα κλειδωθεί</vt:lpstr>
      <vt:lpstr>Συμπεριλάβετε γραφές</vt:lpstr>
      <vt:lpstr>Προαιρετικά επιλέξτε για να συμπεριλάβετε παραπομπές</vt:lpstr>
      <vt:lpstr>Συμπεριλάβετε Παραπομπές – Παραδείγματα συντομογραφιών</vt:lpstr>
      <vt:lpstr>Συμπεριλάβετε Παραπομπή – Παραδείγματα πλήρους κειμένου</vt:lpstr>
      <vt:lpstr>Διάρκεια ανάγνωσης</vt:lpstr>
      <vt:lpstr>Επιλέξτε Συχνότητα ανάγνωσης</vt:lpstr>
      <vt:lpstr>Επιλέξτε Αναγνώσεις ανά ημέρα</vt:lpstr>
      <vt:lpstr>Επιλογή μορφής παραγράφου ή στίχου</vt:lpstr>
      <vt:lpstr>Συμπερίληψη σχολίων - Επιλέξτε ένα σχόλιο κεφάλαιο προς κεφάλαιο που θα συμπεριληφθεί στο σχέδιό σας.</vt:lpstr>
      <vt:lpstr>Επιλέξτε κατά ημέρα, ημερομηνία ή και τα δύο</vt:lpstr>
      <vt:lpstr>Κάντε κλικ στο ημερολόγιο για να επιλέξετε μια ημερομηνία έναρξης ανάγνωσης. Εάν επιλέξατε Προσαρμοσμένη διάρκεια, επιλέξτε μια ημερομηνία λήξης ανάγνωσης</vt:lpstr>
      <vt:lpstr>Επιλέξτε μορφή eBook</vt:lpstr>
      <vt:lpstr>Προαιρετική γραμματοσειρά για στίχους όπου μιλάει ο Ιησούς</vt:lpstr>
      <vt:lpstr>Προαιρετικά: Επιλέξτε Όχι εάν θέλετε να μην λαμβάνετε μηνύματα ηλεκτρονικού ταχυδρομείου από το WBP στο μέλλον</vt:lpstr>
      <vt:lpstr>Προαιρετικά: Εισαγάγετε τυχόν πρόσθετα αιτήματα εδώ</vt:lpstr>
      <vt:lpstr>Ενημερώστε μας πώς μάθατε για εμάς και αν αυτή είναι η πρώτη φορά που διαβάζετε τη Βίβλο</vt:lpstr>
      <vt:lpstr>Κάντε κλικ στην Υποβολή</vt:lpstr>
      <vt:lpstr>Σελίδα επιβεβαίωσης</vt:lpstr>
      <vt:lpstr>Η σελίδα επιβεβαίωσης συνεχίζεται</vt:lpstr>
      <vt:lpstr>Η σελίδα επιτυχούς υποβολής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worldbibleplans.com</dc:title>
  <dc:creator>WBP</dc:creator>
  <cp:lastModifiedBy>World BP</cp:lastModifiedBy>
  <cp:revision>209</cp:revision>
  <dcterms:created xsi:type="dcterms:W3CDTF">2024-04-27T16:46:20Z</dcterms:created>
  <dcterms:modified xsi:type="dcterms:W3CDTF">2026-08-29T17:22:06Z</dcterms:modified>
</cp:coreProperties>
</file>