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8/29/2026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8/29/2026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8/29/2026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8/29/2026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035996"/>
          </a:xfrm>
        </p:spPr>
        <p:txBody>
          <a:bodyPr>
            <a:noAutofit/>
          </a:bodyPr>
          <a:lstStyle/>
          <a:p>
            <a:r>
              <a:rPr lang="en-US" sz="2400" dirty="0"/>
              <a:t>worldbibleplans.com/languages/</a:t>
            </a:r>
            <a:r>
              <a:rPr lang="en-US" sz="2400" dirty="0" err="1"/>
              <a:t>german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a:t>Schritt-</a:t>
            </a:r>
            <a:r>
              <a:rPr lang="en-US" sz="2400" dirty="0" err="1"/>
              <a:t>für</a:t>
            </a:r>
            <a:r>
              <a:rPr lang="en-US" sz="2400" dirty="0"/>
              <a:t>-Schritt-</a:t>
            </a:r>
            <a:r>
              <a:rPr lang="en-US" sz="2400" dirty="0" err="1"/>
              <a:t>Anleitungen</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de-DE" sz="3200" dirty="0"/>
              <a:t>Sag uns, wer du bist</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Diese</a:t>
            </a:r>
            <a:r>
              <a:rPr lang="en-US" dirty="0"/>
              <a:t> Felder </a:t>
            </a:r>
            <a:r>
              <a:rPr lang="en-US" dirty="0" err="1"/>
              <a:t>sind</a:t>
            </a:r>
            <a:r>
              <a:rPr lang="en-US" dirty="0"/>
              <a:t> </a:t>
            </a:r>
            <a:r>
              <a:rPr lang="en-US" dirty="0" err="1"/>
              <a:t>verpflichtend</a:t>
            </a:r>
            <a:endParaRPr lang="en-US" dirty="0"/>
          </a:p>
          <a:p>
            <a:pPr lvl="1"/>
            <a:r>
              <a:rPr lang="de-DE" dirty="0"/>
              <a:t>Jedes verpflichtende Feld, das nicht ausgefüllt oder ausgewählt wird, führt zu einem Fehler beim Einsenden, und du musst das Feld ausfüllen</a:t>
            </a:r>
            <a:endParaRPr lang="en-US" dirty="0"/>
          </a:p>
        </p:txBody>
      </p:sp>
      <p:pic>
        <p:nvPicPr>
          <p:cNvPr id="7" name="Picture 6">
            <a:extLst>
              <a:ext uri="{FF2B5EF4-FFF2-40B4-BE49-F238E27FC236}">
                <a16:creationId xmlns:a16="http://schemas.microsoft.com/office/drawing/2014/main" id="{1CEFA543-05AB-4015-BBFF-313A760CF369}"/>
              </a:ext>
            </a:extLst>
          </p:cNvPr>
          <p:cNvPicPr>
            <a:picLocks noChangeAspect="1"/>
          </p:cNvPicPr>
          <p:nvPr/>
        </p:nvPicPr>
        <p:blipFill rotWithShape="1">
          <a:blip r:embed="rId2"/>
          <a:srcRect l="16611" t="54527" r="17819" b="34785"/>
          <a:stretch/>
        </p:blipFill>
        <p:spPr>
          <a:xfrm>
            <a:off x="1181273" y="1448985"/>
            <a:ext cx="10442028" cy="914836"/>
          </a:xfrm>
          <a:prstGeom prst="rect">
            <a:avLst/>
          </a:prstGeom>
        </p:spPr>
      </p:pic>
      <p:pic>
        <p:nvPicPr>
          <p:cNvPr id="9" name="Picture 8">
            <a:extLst>
              <a:ext uri="{FF2B5EF4-FFF2-40B4-BE49-F238E27FC236}">
                <a16:creationId xmlns:a16="http://schemas.microsoft.com/office/drawing/2014/main" id="{06430755-4B97-491F-97D7-F4D92D014EC0}"/>
              </a:ext>
            </a:extLst>
          </p:cNvPr>
          <p:cNvPicPr>
            <a:picLocks noChangeAspect="1"/>
          </p:cNvPicPr>
          <p:nvPr/>
        </p:nvPicPr>
        <p:blipFill rotWithShape="1">
          <a:blip r:embed="rId3"/>
          <a:srcRect l="50000" t="63434" r="17899" b="19795"/>
          <a:stretch/>
        </p:blipFill>
        <p:spPr>
          <a:xfrm>
            <a:off x="2753675" y="4270443"/>
            <a:ext cx="7149082" cy="2007562"/>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de-DE" sz="2700" dirty="0"/>
              <a:t>Wählen Sie Ihr Wohnsitzland aus der Dropdown-Liste aus</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de-DE" dirty="0"/>
              <a:t>Klicken Sie auf Ihr Wohnsitzland</a:t>
            </a:r>
            <a:endParaRPr lang="en-US" dirty="0"/>
          </a:p>
          <a:p>
            <a:pPr lvl="2"/>
            <a:r>
              <a:rPr lang="en-US" dirty="0"/>
              <a:t>Deutschland in </a:t>
            </a:r>
            <a:r>
              <a:rPr lang="en-US" dirty="0" err="1"/>
              <a:t>diesem</a:t>
            </a:r>
            <a:r>
              <a:rPr lang="en-US" dirty="0"/>
              <a:t> </a:t>
            </a:r>
            <a:r>
              <a:rPr lang="en-US" dirty="0" err="1"/>
              <a:t>Beispiel</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Klicken Sie auf das Dropdown-Menü, um die Liste der Wohnsitzländer zu sehen</a:t>
            </a:r>
            <a:endParaRPr lang="en-US" dirty="0"/>
          </a:p>
          <a:p>
            <a:pPr lvl="1"/>
            <a:r>
              <a:rPr lang="de-DE" dirty="0"/>
              <a:t>Scrollen Sie zu Ihrem Wohnsitzland oder</a:t>
            </a:r>
            <a:endParaRPr lang="en-US" dirty="0"/>
          </a:p>
          <a:p>
            <a:pPr lvl="1"/>
            <a:r>
              <a:rPr lang="de-DE" dirty="0"/>
              <a:t>Beginnen Sie mit dem Tippen, um schneller zu Ihrem Wohnsitzland zu gelangen</a:t>
            </a:r>
            <a:endParaRPr lang="en-US" dirty="0"/>
          </a:p>
        </p:txBody>
      </p:sp>
      <p:pic>
        <p:nvPicPr>
          <p:cNvPr id="4" name="Picture 3">
            <a:extLst>
              <a:ext uri="{FF2B5EF4-FFF2-40B4-BE49-F238E27FC236}">
                <a16:creationId xmlns:a16="http://schemas.microsoft.com/office/drawing/2014/main" id="{FC89E68B-15E8-42F6-9F84-0BE19087CEC3}"/>
              </a:ext>
            </a:extLst>
          </p:cNvPr>
          <p:cNvPicPr>
            <a:picLocks noChangeAspect="1"/>
          </p:cNvPicPr>
          <p:nvPr/>
        </p:nvPicPr>
        <p:blipFill rotWithShape="1">
          <a:blip r:embed="rId2"/>
          <a:srcRect l="17473" t="26323" r="51330" b="15784"/>
          <a:stretch/>
        </p:blipFill>
        <p:spPr>
          <a:xfrm>
            <a:off x="2358226" y="2132227"/>
            <a:ext cx="3803515" cy="3793788"/>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de-DE" sz="3200" dirty="0"/>
              <a:t>Geben Sie Ihre E-Mail-Adresse ein</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a:bodyPr>
          <a:lstStyle/>
          <a:p>
            <a:r>
              <a:rPr lang="de-DE" dirty="0"/>
              <a:t>Wir benötigen Ihre E-Mail-Adresse, um Ihnen einen Leseplan oder einen Link zum Download Ihres individuell erstellten Bibelleseplans zuzusenden. Sofern Sie uns nicht darum bitten, wenn Sie Ihre Anfrage einreichen, wird WBP gelegentlich E-Mails mit Updates, neuen Übersetzungen und neuen Plänen senden</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Wir werden Ihre E-Mail-Adresse niemals aus irgendeinem Grund mit jemandem teilen</a:t>
            </a:r>
            <a:endParaRPr lang="en-US" dirty="0"/>
          </a:p>
        </p:txBody>
      </p:sp>
      <p:pic>
        <p:nvPicPr>
          <p:cNvPr id="4" name="Picture 3">
            <a:extLst>
              <a:ext uri="{FF2B5EF4-FFF2-40B4-BE49-F238E27FC236}">
                <a16:creationId xmlns:a16="http://schemas.microsoft.com/office/drawing/2014/main" id="{52F5433A-ED9F-45E9-A15D-B9D1D562DDD1}"/>
              </a:ext>
            </a:extLst>
          </p:cNvPr>
          <p:cNvPicPr>
            <a:picLocks noChangeAspect="1"/>
          </p:cNvPicPr>
          <p:nvPr/>
        </p:nvPicPr>
        <p:blipFill rotWithShape="1">
          <a:blip r:embed="rId2"/>
          <a:srcRect l="49388" t="36121" r="18218" b="52448"/>
          <a:stretch/>
        </p:blipFill>
        <p:spPr>
          <a:xfrm>
            <a:off x="2589211" y="2772382"/>
            <a:ext cx="7863911" cy="1491579"/>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2189CF-FB85-4C05-A52C-E9B90C4875A6}"/>
              </a:ext>
            </a:extLst>
          </p:cNvPr>
          <p:cNvPicPr>
            <a:picLocks noChangeAspect="1"/>
          </p:cNvPicPr>
          <p:nvPr/>
        </p:nvPicPr>
        <p:blipFill rotWithShape="1">
          <a:blip r:embed="rId2"/>
          <a:srcRect l="17553" t="26918" r="46782" b="21870"/>
          <a:stretch/>
        </p:blipFill>
        <p:spPr>
          <a:xfrm>
            <a:off x="2971704" y="2036061"/>
            <a:ext cx="4348264" cy="3356043"/>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Wählen</a:t>
            </a:r>
            <a:r>
              <a:rPr lang="en-US" dirty="0"/>
              <a:t> Sie </a:t>
            </a:r>
            <a:r>
              <a:rPr lang="en-US" dirty="0" err="1"/>
              <a:t>Ihre</a:t>
            </a:r>
            <a:r>
              <a:rPr lang="en-US" dirty="0"/>
              <a:t> </a:t>
            </a:r>
            <a:r>
              <a:rPr lang="en-US" dirty="0" err="1"/>
              <a:t>Sprache</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lnSpcReduction="20000"/>
          </a:bodyPr>
          <a:lstStyle/>
          <a:p>
            <a:pPr lvl="1"/>
            <a:r>
              <a:rPr lang="de-DE" dirty="0"/>
              <a:t>Klicken Sie auf Ihre Sprachwahl</a:t>
            </a:r>
            <a:endParaRPr lang="en-US" dirty="0"/>
          </a:p>
          <a:p>
            <a:pPr lvl="2"/>
            <a:r>
              <a:rPr lang="en-US" dirty="0"/>
              <a:t>Deutsch in </a:t>
            </a:r>
            <a:r>
              <a:rPr lang="en-US" dirty="0" err="1"/>
              <a:t>diesem</a:t>
            </a:r>
            <a:r>
              <a:rPr lang="en-US" dirty="0"/>
              <a:t> </a:t>
            </a:r>
            <a:r>
              <a:rPr lang="en-US" dirty="0" err="1"/>
              <a:t>Beispiel</a:t>
            </a:r>
            <a:endParaRPr lang="en-US" dirty="0"/>
          </a:p>
          <a:p>
            <a:pPr marL="0" indent="0">
              <a:buNone/>
            </a:pPr>
            <a:r>
              <a:rPr lang="de-DE" dirty="0"/>
              <a:t>Die von Ihnen gewählte Sprache bestimmt die Liste der Bibelübersetzungen, aus denen Sie wählen können</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952247" y="3355060"/>
            <a:ext cx="1298739"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Klicken Sie auf das Dropdown-Menü, um die Sprachenliste zu sehen</a:t>
            </a:r>
            <a:endParaRPr lang="en-US" dirty="0"/>
          </a:p>
          <a:p>
            <a:pPr lvl="1"/>
            <a:r>
              <a:rPr lang="de-DE" dirty="0"/>
              <a:t>Scrolle zu deiner Sprachwahl oder</a:t>
            </a:r>
            <a:endParaRPr lang="en-US" dirty="0"/>
          </a:p>
          <a:p>
            <a:pPr lvl="1"/>
            <a:r>
              <a:rPr lang="de-DE" dirty="0"/>
              <a:t>Fang an zu tippen, um schneller zu deiner Sprachwahl zu gelangen</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de-DE" dirty="0"/>
              <a:t>Die Versionsliste, die mit deiner Sprachwahl verbunden ist, wird automatisch ausgefüllt</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de-DE" dirty="0"/>
              <a:t>Die Versionsliste ist alphabetisch innerhalb der gewählten Sprache angeordnet. Die Beschreibung der jeweiligen Übersetzung zeigt dir, ob die Übersetzung folgt:</a:t>
            </a:r>
            <a:endParaRPr lang="en-US" dirty="0"/>
          </a:p>
          <a:p>
            <a:pPr lvl="1"/>
            <a:r>
              <a:rPr lang="de-DE" dirty="0"/>
              <a:t>Vollständige Bibel – 66 Bücher (Das Alte und Das Neue Testament)</a:t>
            </a:r>
            <a:endParaRPr lang="en-US" dirty="0"/>
          </a:p>
          <a:p>
            <a:pPr lvl="1"/>
            <a:r>
              <a:rPr lang="de-DE" dirty="0"/>
              <a:t>Vollständige Bibel mit x apokryphen Büchern (Das Alte und Neue Testament mit einigen apokryphen Büchern). Das x steht für die Anzahl der Bücher.</a:t>
            </a:r>
            <a:endParaRPr lang="en-US" dirty="0"/>
          </a:p>
          <a:p>
            <a:pPr lvl="1"/>
            <a:r>
              <a:rPr lang="de-DE" dirty="0"/>
              <a:t>Nur Neues Testament – Die 27 Bücher des Neuen Testaments</a:t>
            </a:r>
            <a:endParaRPr lang="en-US" dirty="0"/>
          </a:p>
          <a:p>
            <a:pPr lvl="1"/>
            <a:r>
              <a:rPr lang="de-DE" dirty="0"/>
              <a:t>Neues Testament mit anderen Büchern – Die 27 Bücher des Neuen Testaments plus einige Bücher des Alten Testaments</a:t>
            </a:r>
            <a:endParaRPr lang="en-US" dirty="0"/>
          </a:p>
          <a:p>
            <a:pPr lvl="1"/>
            <a:r>
              <a:rPr lang="de-DE" dirty="0"/>
              <a:t>Nur Altes Testament – Die 39 Bücher des Alten Testaments</a:t>
            </a:r>
            <a:endParaRPr lang="en-US" dirty="0"/>
          </a:p>
          <a:p>
            <a:pPr lvl="1"/>
            <a:r>
              <a:rPr lang="de-DE" dirty="0"/>
              <a:t>Fehlende x Buch(e) – Einige Übersetzungen sind fehlende Bücher. Das x steht für die Anzahl der fehlenden Bücher</a:t>
            </a:r>
            <a:endParaRPr lang="en-US" dirty="0"/>
          </a:p>
          <a:p>
            <a:pPr lvl="1"/>
            <a:r>
              <a:rPr lang="de-DE" dirty="0"/>
              <a:t>x Bücher – Einige Übersetzungen haben eine begrenzte Anzahl von Büchern. Das x steht für die Anzahl der Bücher in der Übersetzung</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748A79-E5F7-4C10-845F-3A06FB6BF5B5}"/>
              </a:ext>
            </a:extLst>
          </p:cNvPr>
          <p:cNvPicPr>
            <a:picLocks noChangeAspect="1"/>
          </p:cNvPicPr>
          <p:nvPr/>
        </p:nvPicPr>
        <p:blipFill rotWithShape="1">
          <a:blip r:embed="rId2"/>
          <a:srcRect l="16732" t="26918" r="29707" b="9758"/>
          <a:stretch/>
        </p:blipFill>
        <p:spPr>
          <a:xfrm>
            <a:off x="2177139" y="963038"/>
            <a:ext cx="7638554" cy="485410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60706" y="246605"/>
            <a:ext cx="9961123" cy="875241"/>
          </a:xfrm>
        </p:spPr>
        <p:txBody>
          <a:bodyPr>
            <a:normAutofit fontScale="90000"/>
          </a:bodyPr>
          <a:lstStyle/>
          <a:p>
            <a:r>
              <a:rPr lang="de-DE" dirty="0"/>
              <a:t>Dies ist ein Beispiel für das, was Sie sehen könnten</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622660"/>
          </a:xfrm>
        </p:spPr>
        <p:txBody>
          <a:bodyPr>
            <a:normAutofit lnSpcReduction="10000"/>
          </a:bodyPr>
          <a:lstStyle/>
          <a:p>
            <a:r>
              <a:rPr lang="de-DE" dirty="0"/>
              <a:t>Der (IC xxxx) ist ein interner Code, den wir zur Bearbeitung Ihrer Anfrage verwenden</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8075134" y="4428871"/>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7441660" y="4907043"/>
            <a:ext cx="923437" cy="115991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083740" y="1741506"/>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Suche in der Liste, um die Auswahl einzugrenzen</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4987" y="2486949"/>
            <a:ext cx="425145" cy="40864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75C9AE-1BE8-4E2F-8EED-FECAF02199BB}"/>
              </a:ext>
            </a:extLst>
          </p:cNvPr>
          <p:cNvPicPr>
            <a:picLocks noChangeAspect="1"/>
          </p:cNvPicPr>
          <p:nvPr/>
        </p:nvPicPr>
        <p:blipFill rotWithShape="1">
          <a:blip r:embed="rId2"/>
          <a:srcRect l="16731" t="39090" r="33936" b="8319"/>
          <a:stretch/>
        </p:blipFill>
        <p:spPr>
          <a:xfrm>
            <a:off x="2522623" y="1579050"/>
            <a:ext cx="7344856" cy="420865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err="1"/>
              <a:t>Suche</a:t>
            </a:r>
            <a:r>
              <a:rPr lang="en-US" dirty="0"/>
              <a:t> </a:t>
            </a:r>
            <a:r>
              <a:rPr lang="en-US" dirty="0" err="1"/>
              <a:t>innerhalb</a:t>
            </a:r>
            <a:r>
              <a:rPr lang="en-US" dirty="0"/>
              <a:t> der </a:t>
            </a:r>
            <a:r>
              <a:rPr lang="en-US" dirty="0" err="1"/>
              <a:t>Liste</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Suche in der Liste, um die Auswahl einzugrenzen</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928636"/>
            <a:ext cx="8915400" cy="533401"/>
          </a:xfrm>
        </p:spPr>
        <p:txBody>
          <a:bodyPr>
            <a:normAutofit/>
          </a:bodyPr>
          <a:lstStyle/>
          <a:p>
            <a:r>
              <a:rPr lang="de-DE" dirty="0"/>
              <a:t>In diesem Beispiel habe ich in der Liste nach</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012777"/>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Urheberrechtlich</a:t>
            </a:r>
            <a:r>
              <a:rPr lang="en-US" sz="3200" dirty="0"/>
              <a:t> </a:t>
            </a:r>
            <a:r>
              <a:rPr lang="en-US" sz="3200" dirty="0" err="1"/>
              <a:t>geschützte</a:t>
            </a:r>
            <a:r>
              <a:rPr lang="en-US" sz="3200" dirty="0"/>
              <a:t> </a:t>
            </a:r>
            <a:r>
              <a:rPr lang="en-US" sz="3200" dirty="0" err="1"/>
              <a:t>Versionen</a:t>
            </a:r>
            <a:br>
              <a:rPr lang="en-US" sz="1200" dirty="0"/>
            </a:br>
            <a:br>
              <a:rPr lang="en-US" sz="1200" dirty="0"/>
            </a:br>
            <a:r>
              <a:rPr lang="de-DE" sz="1600" b="1" dirty="0">
                <a:solidFill>
                  <a:srgbClr val="2F4858"/>
                </a:solidFill>
                <a:latin typeface="Philosopher"/>
              </a:rPr>
              <a:t>Einige Felder auf dem Formular sind gesperrt, wenn Sie eine urheberrechtlich geschützte Bibelversion wählen. Gesetzlich dürfen wir nur eine Anleitung für urheberrechtlich geschützte Versionen bereitstellen. Am Ende der Versionsbeschreibung sehen Sie das Urheberrechtssymbol ©.</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de-DE" dirty="0">
                <a:cs typeface="Times New Roman" panose="02020603050405020304" pitchFamily="18" charset="0"/>
              </a:rPr>
              <a:t>Gesetzlich ist es uns nicht gestattet, den Schrifttext für Bibelübersetzungen unter aktuellem Urheberrecht bereitzustellen. Jede Version, die aktuell urheberrechtlich geschützt ist, trägt das Symbol © am Ende. Für diese Versionen können wir nur einen Leitfaden bereitstellen.</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324565"/>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83A646-B091-4A19-9E1B-1AD9153609AC}"/>
              </a:ext>
            </a:extLst>
          </p:cNvPr>
          <p:cNvPicPr>
            <a:picLocks noChangeAspect="1"/>
          </p:cNvPicPr>
          <p:nvPr/>
        </p:nvPicPr>
        <p:blipFill rotWithShape="1">
          <a:blip r:embed="rId2"/>
          <a:srcRect l="16731" t="39090" r="33936" b="28589"/>
          <a:stretch/>
        </p:blipFill>
        <p:spPr>
          <a:xfrm>
            <a:off x="2522623" y="2026523"/>
            <a:ext cx="7344856" cy="2586549"/>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de-DE" dirty="0"/>
              <a:t>Klicke am Anfang deiner Wahl auf den Radial-Button</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5031365"/>
            <a:ext cx="8915400" cy="1534166"/>
          </a:xfrm>
        </p:spPr>
        <p:txBody>
          <a:bodyPr>
            <a:normAutofit/>
          </a:bodyPr>
          <a:lstStyle/>
          <a:p>
            <a:r>
              <a:rPr lang="de-DE" dirty="0"/>
              <a:t>In diesem Beispiel habe ich das gewählt</a:t>
            </a:r>
            <a:r>
              <a:rPr lang="en-US" dirty="0"/>
              <a:t> Bible (ESS) (1836) (Complete Bible) Die </a:t>
            </a:r>
            <a:r>
              <a:rPr lang="en-US" dirty="0" err="1"/>
              <a:t>Bibel</a:t>
            </a:r>
            <a:r>
              <a:rPr lang="en-US" dirty="0"/>
              <a:t> (IC 0943)</a:t>
            </a:r>
          </a:p>
          <a:p>
            <a:pPr lvl="1"/>
            <a:r>
              <a:rPr lang="de-DE" dirty="0"/>
              <a:t>Hinweis: Du kannst pro Anfrage nur eine Wahl treffen. Wenn du mehrere Versionen möchtest, musst du mehrere Anfragen einreichen</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449493" y="3028845"/>
            <a:ext cx="643467" cy="4910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936361" y="3519912"/>
            <a:ext cx="435029" cy="120989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422187" y="214009"/>
            <a:ext cx="9082425" cy="761959"/>
          </a:xfrm>
        </p:spPr>
        <p:txBody>
          <a:bodyPr>
            <a:normAutofit/>
          </a:bodyPr>
          <a:lstStyle/>
          <a:p>
            <a:r>
              <a:rPr lang="de-DE" sz="1800" dirty="0"/>
              <a:t>Die Dropdown-Liste schließt sich und das Formular zeigt die gewählte Version an</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de-DE" dirty="0"/>
              <a:t>Du kannst deine Auswahl ändern, indem du auf Zurück zu Versionen klickst</a:t>
            </a:r>
            <a:endParaRPr lang="en-US" dirty="0"/>
          </a:p>
          <a:p>
            <a:pPr lvl="1"/>
            <a:r>
              <a:rPr lang="de-DE" dirty="0"/>
              <a:t>Wenn du das nach dem Ausfüllen des restlichen Formulars machst, musst du das Formular erneut ausfüllen</a:t>
            </a:r>
            <a:endParaRPr lang="en-US" dirty="0"/>
          </a:p>
        </p:txBody>
      </p:sp>
      <p:pic>
        <p:nvPicPr>
          <p:cNvPr id="5" name="Picture 4">
            <a:extLst>
              <a:ext uri="{FF2B5EF4-FFF2-40B4-BE49-F238E27FC236}">
                <a16:creationId xmlns:a16="http://schemas.microsoft.com/office/drawing/2014/main" id="{36C2D11C-2999-4E30-A6B5-8D85C4A8B875}"/>
              </a:ext>
            </a:extLst>
          </p:cNvPr>
          <p:cNvPicPr>
            <a:picLocks noChangeAspect="1"/>
          </p:cNvPicPr>
          <p:nvPr/>
        </p:nvPicPr>
        <p:blipFill rotWithShape="1">
          <a:blip r:embed="rId2"/>
          <a:srcRect l="16756" t="35527" r="47658" b="48887"/>
          <a:stretch/>
        </p:blipFill>
        <p:spPr>
          <a:xfrm>
            <a:off x="2422186" y="1128157"/>
            <a:ext cx="8182301" cy="1926328"/>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Haben Sie als Christ jemals die ganze Bibel durchgelesen?</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642862" y="834202"/>
            <a:ext cx="315479"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p:cNvCxnSpPr>
          <p:nvPr/>
        </p:nvCxnSpPr>
        <p:spPr>
          <a:xfrm rot="5400000">
            <a:off x="4914299" y="473852"/>
            <a:ext cx="318584" cy="208891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305795"/>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War es vorteilhaft für Ihr Leben?</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30579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0425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53789"/>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Warum nicht?  Hätte ein einfacher Leseplan dazu beigetragen, den Nutzen zu erhöhen?</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3275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31516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320375"/>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Haben Sie einen Leseplan verwendet?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308900"/>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Glaubst du, dass es wichtig ist, als Christ die ganze Bibel zu lesen?</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1242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266230"/>
            <a:ext cx="1691939" cy="8594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Was hält dich davon ab, die ganze Bibel zu lesen?</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046302"/>
            <a:ext cx="0" cy="2199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51349"/>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Es </a:t>
            </a:r>
            <a:r>
              <a:rPr lang="en-US" sz="1200" dirty="0" err="1">
                <a:solidFill>
                  <a:schemeClr val="tx1"/>
                </a:solidFill>
              </a:rPr>
              <a:t>dauert</a:t>
            </a:r>
            <a:r>
              <a:rPr lang="en-US" sz="1200" dirty="0">
                <a:solidFill>
                  <a:schemeClr val="tx1"/>
                </a:solidFill>
              </a:rPr>
              <a:t> </a:t>
            </a:r>
            <a:r>
              <a:rPr lang="en-US" sz="1200" dirty="0" err="1">
                <a:solidFill>
                  <a:schemeClr val="tx1"/>
                </a:solidFill>
              </a:rPr>
              <a:t>zu</a:t>
            </a:r>
            <a:r>
              <a:rPr lang="en-US" sz="1200" dirty="0">
                <a:solidFill>
                  <a:schemeClr val="tx1"/>
                </a:solidFill>
              </a:rPr>
              <a:t> </a:t>
            </a:r>
            <a:r>
              <a:rPr lang="en-US" sz="1200" dirty="0" err="1">
                <a:solidFill>
                  <a:schemeClr val="tx1"/>
                </a:solidFill>
              </a:rPr>
              <a:t>lange</a:t>
            </a:r>
            <a:r>
              <a:rPr lang="en-US" sz="1200" dirty="0">
                <a:solidFill>
                  <a:schemeClr val="tx1"/>
                </a:solidFill>
              </a:rPr>
              <a:t>?</a:t>
            </a: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32134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74496"/>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305795"/>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Warum</a:t>
            </a:r>
            <a:r>
              <a:rPr lang="en-US" sz="1200" dirty="0">
                <a:solidFill>
                  <a:schemeClr val="tx1"/>
                </a:solidFill>
              </a:rPr>
              <a:t> </a:t>
            </a:r>
            <a:r>
              <a:rPr lang="en-US" sz="1200" dirty="0" err="1">
                <a:solidFill>
                  <a:schemeClr val="tx1"/>
                </a:solidFill>
              </a:rPr>
              <a:t>nicht</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282375"/>
            <a:ext cx="1691939" cy="849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Es ist zu entmutigend?  Es ist ein großes, schwer zu lesendes Buch?</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670555"/>
            <a:ext cx="2330172" cy="13549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WBP hat KOSTENLOSE Bibellesepläne, die einen Zeitaufwand von 5 Minuten bis 60 Minuten pro Tag oder eine beliebige Anzahl von Tagen pro Woche unterstützen.</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a:off x="4035637" y="2695979"/>
            <a:ext cx="405497" cy="11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668109"/>
            <a:ext cx="2607098" cy="13549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WBP bietet KOSTENLOSE Pläne in leicht lesbaren Übersetzungen.  Selbst die größten Aufgaben werden machbar, wenn sie in kleine, leicht zu bewältigende Schritte unterteilt werden.</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64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55" name="Rectangle 54">
            <a:extLst>
              <a:ext uri="{FF2B5EF4-FFF2-40B4-BE49-F238E27FC236}">
                <a16:creationId xmlns:a16="http://schemas.microsoft.com/office/drawing/2014/main" id="{4E0C07D2-CBF0-4CCE-80BC-A7242AD03156}"/>
              </a:ext>
            </a:extLst>
          </p:cNvPr>
          <p:cNvSpPr/>
          <p:nvPr/>
        </p:nvSpPr>
        <p:spPr>
          <a:xfrm>
            <a:off x="8600422" y="2467457"/>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Hat der Leseplan die Aufgabe überschaubarer gemacht?</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376547" y="2460002"/>
            <a:ext cx="171633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Hätte ein individuell erstellter Leseplan die Aufgabe leichter zu bewältigen gemacht?</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021351" y="267082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670554"/>
            <a:ext cx="2039615" cy="13651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Wir bei WBP glauben, dass das Lesen der Bibel unser aller Leben enorm bereichern kann.</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85217" y="3522047"/>
            <a:ext cx="1304070"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668111"/>
            <a:ext cx="1483801" cy="13651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Welchen Plan haben Sie verwendet?  WBP hat eine große Auswahl zur Auswahl.</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225215" y="3565836"/>
            <a:ext cx="1226649" cy="97789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671216"/>
            <a:ext cx="823913" cy="135487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Probieren Sie einen KOSTENLOSEN Plan bei WBP aus</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5673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853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80913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668109"/>
            <a:ext cx="2166425" cy="13573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WBP bietet KOSTENLOSE Pläne mit mehreren Themen wie Chronological, M'Cheyne usw., um etwas Abwechslung zu schaffen</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363186"/>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Ist</a:t>
            </a:r>
            <a:r>
              <a:rPr lang="en-US" sz="1200" dirty="0">
                <a:solidFill>
                  <a:schemeClr val="tx1"/>
                </a:solidFill>
              </a:rPr>
              <a:t> es </a:t>
            </a:r>
            <a:r>
              <a:rPr lang="en-US" sz="1200" dirty="0" err="1">
                <a:solidFill>
                  <a:schemeClr val="tx1"/>
                </a:solidFill>
              </a:rPr>
              <a:t>zu</a:t>
            </a:r>
            <a:r>
              <a:rPr lang="en-US" sz="1200" dirty="0">
                <a:solidFill>
                  <a:schemeClr val="tx1"/>
                </a:solidFill>
              </a:rPr>
              <a:t> </a:t>
            </a:r>
            <a:r>
              <a:rPr lang="en-US" sz="1200" dirty="0" err="1">
                <a:solidFill>
                  <a:schemeClr val="tx1"/>
                </a:solidFill>
              </a:rPr>
              <a:t>langweilig</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cxnSpLocks/>
            <a:stCxn id="31" idx="1"/>
            <a:endCxn id="57" idx="3"/>
          </p:cNvCxnSpPr>
          <p:nvPr/>
        </p:nvCxnSpPr>
        <p:spPr>
          <a:xfrm flipH="1" flipV="1">
            <a:off x="1898026" y="2695343"/>
            <a:ext cx="445672" cy="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42939" y="3927911"/>
            <a:ext cx="1135079" cy="3515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91550" y="3527323"/>
            <a:ext cx="1536339"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083007"/>
            <a:ext cx="11903617" cy="7333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Wenn Sie versucht haben, die Bibel zu lesen, und dabei gescheitert sind, besuchen Sie uns bei https://worldbibleplans.com und erstellen Sie einen KOSTENLOSEN individuellen Bibelleseplan.  Wählen Sie aus einer Vielzahl von Sprachen, Übersetzungen, Zeitaufwand, Themen und E-Book-Formaten.  So einfach ist das.  Erstellen Sie einen Plan, WBP erstellt ihn und in weniger als 1 Tag erhalten Sie einen Link, um Ihren individuell gestalteten Bibelleseplan mit oder ohne Schriften herunterzuladen.  Haben wir schon erwähnt, dass alles KOSTENLOS ist!</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74495"/>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a:endCxn id="59" idx="1"/>
          </p:cNvCxnSpPr>
          <p:nvPr/>
        </p:nvCxnSpPr>
        <p:spPr>
          <a:xfrm>
            <a:off x="10098757" y="2970077"/>
            <a:ext cx="277790" cy="2799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482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855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30383"/>
            <a:ext cx="447869" cy="399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74824" y="3404732"/>
            <a:ext cx="1640613" cy="88614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947104" y="4107158"/>
            <a:ext cx="381804"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52221"/>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16494" y="1290873"/>
            <a:ext cx="409680" cy="194348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cxnSpLocks/>
            <a:stCxn id="26" idx="2"/>
            <a:endCxn id="59" idx="0"/>
          </p:cNvCxnSpPr>
          <p:nvPr/>
        </p:nvCxnSpPr>
        <p:spPr>
          <a:xfrm rot="5400000">
            <a:off x="11062784" y="2229707"/>
            <a:ext cx="402225" cy="5836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8610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No</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7873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Yes</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55699"/>
            <a:ext cx="151131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Pläne, die die heiligen Schriften enthalten, sind zu teuer?</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80" y="3126460"/>
            <a:ext cx="425621"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50007" y="2765388"/>
            <a:ext cx="429971" cy="115064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736682" y="4066920"/>
            <a:ext cx="377454" cy="82981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037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160751"/>
            <a:ext cx="8911687" cy="647950"/>
          </a:xfrm>
        </p:spPr>
        <p:txBody>
          <a:bodyPr>
            <a:normAutofit fontScale="90000"/>
          </a:bodyPr>
          <a:lstStyle/>
          <a:p>
            <a:r>
              <a:rPr lang="en-US" dirty="0" err="1"/>
              <a:t>Themen</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663431" y="944889"/>
            <a:ext cx="10408595" cy="5650463"/>
          </a:xfrm>
        </p:spPr>
        <p:txBody>
          <a:bodyPr>
            <a:normAutofit fontScale="70000" lnSpcReduction="20000"/>
          </a:bodyPr>
          <a:lstStyle/>
          <a:p>
            <a:r>
              <a:rPr lang="de-DE" sz="2400" dirty="0"/>
              <a:t>Themen bieten unterschiedliche Möglichkeiten, die Schriften zu lesen</a:t>
            </a:r>
            <a:endParaRPr lang="en-US" sz="2400" dirty="0"/>
          </a:p>
          <a:p>
            <a:pPr lvl="1"/>
            <a:r>
              <a:rPr lang="de-DE" sz="2200" dirty="0"/>
              <a:t>Einige Themen geben eine Lesereihenfolge vor</a:t>
            </a:r>
            <a:endParaRPr lang="en-US" sz="2200" dirty="0"/>
          </a:p>
          <a:p>
            <a:pPr lvl="2"/>
            <a:r>
              <a:rPr lang="en-US" sz="2000" dirty="0" err="1"/>
              <a:t>Beispiele</a:t>
            </a:r>
            <a:r>
              <a:rPr lang="en-US" sz="2000" dirty="0"/>
              <a:t>:</a:t>
            </a:r>
          </a:p>
          <a:p>
            <a:pPr lvl="3"/>
            <a:r>
              <a:rPr lang="en-US" sz="1800" dirty="0" err="1"/>
              <a:t>Gerade</a:t>
            </a:r>
            <a:r>
              <a:rPr lang="en-US" sz="1800" dirty="0"/>
              <a:t> (Genesis bis </a:t>
            </a:r>
            <a:r>
              <a:rPr lang="en-US" sz="1800" dirty="0" err="1"/>
              <a:t>Offenbarung</a:t>
            </a:r>
            <a:r>
              <a:rPr lang="en-US" sz="1800" dirty="0"/>
              <a:t>)</a:t>
            </a:r>
          </a:p>
          <a:p>
            <a:pPr lvl="3"/>
            <a:r>
              <a:rPr lang="en-US" sz="1800" dirty="0" err="1"/>
              <a:t>Chronologische</a:t>
            </a:r>
            <a:r>
              <a:rPr lang="en-US" sz="1800" dirty="0"/>
              <a:t> </a:t>
            </a:r>
            <a:r>
              <a:rPr lang="en-US" sz="1800" dirty="0" err="1"/>
              <a:t>Reihenfolge</a:t>
            </a:r>
            <a:endParaRPr lang="en-US" sz="1600" dirty="0"/>
          </a:p>
          <a:p>
            <a:pPr lvl="1"/>
            <a:r>
              <a:rPr lang="de-DE" sz="2200" dirty="0"/>
              <a:t>Andere Themen halten einen auf eine einzelne Idee fokussiert oder präsentieren die Schriften auf sinnvolle Weise</a:t>
            </a:r>
            <a:endParaRPr lang="en-US" sz="2200" dirty="0"/>
          </a:p>
          <a:p>
            <a:pPr lvl="2"/>
            <a:r>
              <a:rPr lang="en-US" sz="2000" dirty="0" err="1"/>
              <a:t>Beispiele</a:t>
            </a:r>
            <a:r>
              <a:rPr lang="en-US" sz="2000" dirty="0"/>
              <a:t>:</a:t>
            </a:r>
          </a:p>
          <a:p>
            <a:pPr lvl="3"/>
            <a:r>
              <a:rPr lang="en-US" sz="1800" dirty="0" err="1"/>
              <a:t>Genrebasiert</a:t>
            </a:r>
            <a:endParaRPr lang="en-US" sz="1800" dirty="0"/>
          </a:p>
          <a:p>
            <a:pPr lvl="3"/>
            <a:r>
              <a:rPr lang="en-US" sz="1800" dirty="0"/>
              <a:t>M'Cheyne</a:t>
            </a:r>
          </a:p>
          <a:p>
            <a:pPr lvl="1"/>
            <a:r>
              <a:rPr lang="de-DE" sz="2200" dirty="0"/>
              <a:t>Bei manchen Themen konzentriert man sich auf ein einzelnes Buch oder eine Auswahl von Büchern</a:t>
            </a:r>
            <a:endParaRPr lang="en-US" sz="2200" dirty="0"/>
          </a:p>
          <a:p>
            <a:pPr lvl="2"/>
            <a:r>
              <a:rPr lang="en-US" sz="2000" dirty="0" err="1"/>
              <a:t>Beispiele</a:t>
            </a:r>
            <a:r>
              <a:rPr lang="en-US" sz="2000" dirty="0"/>
              <a:t>:</a:t>
            </a:r>
          </a:p>
          <a:p>
            <a:pPr lvl="3"/>
            <a:r>
              <a:rPr lang="en-US" sz="1800" dirty="0"/>
              <a:t>1 Buch Deep Dive</a:t>
            </a:r>
          </a:p>
          <a:p>
            <a:pPr lvl="3"/>
            <a:r>
              <a:rPr lang="en-US" sz="1800" dirty="0" err="1"/>
              <a:t>Apostel</a:t>
            </a:r>
            <a:r>
              <a:rPr lang="en-US" sz="1800" dirty="0"/>
              <a:t> &amp; Paulus</a:t>
            </a:r>
          </a:p>
          <a:p>
            <a:pPr lvl="2"/>
            <a:endParaRPr lang="en-US" sz="2000" dirty="0"/>
          </a:p>
          <a:p>
            <a:pPr marL="0" indent="0">
              <a:buNone/>
            </a:pPr>
            <a:r>
              <a:rPr lang="de-DE" sz="2400" dirty="0"/>
              <a:t>Alle Themen werden ausführlich auf der Seite Lesepläne erklärt, die über das Menü zugänglich ist</a:t>
            </a:r>
            <a:endParaRPr lang="en-US" sz="2400" dirty="0"/>
          </a:p>
          <a:p>
            <a:pPr marL="0" indent="0">
              <a:buNone/>
            </a:pPr>
            <a:endParaRPr lang="en-US" sz="2400" dirty="0"/>
          </a:p>
          <a:p>
            <a:pPr marL="0" indent="0">
              <a:buNone/>
            </a:pPr>
            <a:r>
              <a:rPr lang="de-DE" sz="2400" dirty="0"/>
              <a:t>Entdecke das Thema, das am besten zu dir passt</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Weiterhin</a:t>
            </a:r>
            <a:r>
              <a:rPr lang="en-US" dirty="0"/>
              <a:t> </a:t>
            </a:r>
            <a:r>
              <a:rPr lang="en-US" dirty="0" err="1"/>
              <a:t>bestehende</a:t>
            </a:r>
            <a:r>
              <a:rPr lang="en-US" dirty="0"/>
              <a:t> </a:t>
            </a:r>
            <a:r>
              <a:rPr lang="en-US" dirty="0" err="1"/>
              <a:t>Themen</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de-DE" dirty="0"/>
              <a:t>Die Themen sind in vier Gruppen unterteilt, basierend auf Flexibilität der Dauer (Länge des Lesens) und der Häufigkeit (wie viele Tage pro Woche man liest).</a:t>
            </a:r>
            <a:endParaRPr lang="en-US" dirty="0"/>
          </a:p>
          <a:p>
            <a:pPr lvl="1"/>
            <a:r>
              <a:rPr lang="de-DE" dirty="0"/>
              <a:t>Gruppe 1 – Für diese erste Gruppe könnt ihr Zeit (30 Tage, 12 Monate usw.) oder 1–6 Kapitel pro Tag für Lesetage wählen</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b="1" dirty="0"/>
              <a:t>Kommentare sind nur mit dieser Themengruppe verfügbar und nur, wenn man eine Kapiteldauer auswählt.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B0C0BBC8-B4BB-4E24-85C8-49DCEB2586C2}"/>
              </a:ext>
            </a:extLst>
          </p:cNvPr>
          <p:cNvPicPr>
            <a:picLocks noChangeAspect="1"/>
          </p:cNvPicPr>
          <p:nvPr/>
        </p:nvPicPr>
        <p:blipFill rotWithShape="1">
          <a:blip r:embed="rId2"/>
          <a:srcRect t="8430" r="31448" b="10743"/>
          <a:stretch/>
        </p:blipFill>
        <p:spPr>
          <a:xfrm>
            <a:off x="2364635" y="2403230"/>
            <a:ext cx="4250174" cy="3645493"/>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Weiterhin</a:t>
            </a:r>
            <a:r>
              <a:rPr lang="en-US" dirty="0"/>
              <a:t> </a:t>
            </a:r>
            <a:r>
              <a:rPr lang="en-US" dirty="0" err="1"/>
              <a:t>bestehende</a:t>
            </a:r>
            <a:r>
              <a:rPr lang="en-US" dirty="0"/>
              <a:t> </a:t>
            </a:r>
            <a:r>
              <a:rPr lang="en-US" dirty="0" err="1"/>
              <a:t>Themen</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de-DE" dirty="0"/>
              <a:t>Gruppe 2 – Für die zweite Gruppe sind nur Zeitdauern (30 Tage, 12 Monate usw.) erlaubt.</a:t>
            </a:r>
            <a:endParaRPr lang="en-US" dirty="0"/>
          </a:p>
          <a:p>
            <a:pPr lvl="1"/>
            <a:r>
              <a:rPr lang="de-DE" dirty="0"/>
              <a:t>Die Kapiteldauern werden ausgegraut und nicht wählbar.</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b="1" dirty="0"/>
              <a:t>Kommentare sind mit dieser Gruppe nicht verfügbar</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2EDFAAB7-2049-4606-8526-FBC104F96EF7}"/>
              </a:ext>
            </a:extLst>
          </p:cNvPr>
          <p:cNvPicPr>
            <a:picLocks noChangeAspect="1"/>
          </p:cNvPicPr>
          <p:nvPr/>
        </p:nvPicPr>
        <p:blipFill rotWithShape="1">
          <a:blip r:embed="rId2"/>
          <a:srcRect t="15371" r="19666" b="5345"/>
          <a:stretch/>
        </p:blipFill>
        <p:spPr>
          <a:xfrm>
            <a:off x="2492276" y="2137134"/>
            <a:ext cx="5595681" cy="4017481"/>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en-US" dirty="0" err="1"/>
              <a:t>Weiterhin</a:t>
            </a:r>
            <a:r>
              <a:rPr lang="en-US" dirty="0"/>
              <a:t> </a:t>
            </a:r>
            <a:r>
              <a:rPr lang="en-US" dirty="0" err="1"/>
              <a:t>bestehende</a:t>
            </a:r>
            <a:r>
              <a:rPr lang="en-US" dirty="0"/>
              <a:t> </a:t>
            </a:r>
            <a:r>
              <a:rPr lang="en-US" dirty="0" err="1"/>
              <a:t>Themen</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de-DE" dirty="0"/>
              <a:t>Gruppe 3 – Für die dritte Gruppe stehen nur 1-6 Kapiteldauern zur Verfügung.</a:t>
            </a:r>
            <a:endParaRPr lang="en-US" dirty="0"/>
          </a:p>
          <a:p>
            <a:pPr lvl="1"/>
            <a:r>
              <a:rPr lang="de-DE" dirty="0"/>
              <a:t>Die Zeiträume werden ausgegraut und nicht wählbar.</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b="1" dirty="0"/>
              <a:t>Kommentare sind mit dieser Gruppe nicht verfügbar</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E5DEABC2-06C9-4847-88A3-E9D78188924A}"/>
              </a:ext>
            </a:extLst>
          </p:cNvPr>
          <p:cNvPicPr>
            <a:picLocks noChangeAspect="1"/>
          </p:cNvPicPr>
          <p:nvPr/>
        </p:nvPicPr>
        <p:blipFill rotWithShape="1">
          <a:blip r:embed="rId2"/>
          <a:srcRect t="6270" b="66119"/>
          <a:stretch/>
        </p:blipFill>
        <p:spPr>
          <a:xfrm>
            <a:off x="1682517" y="2090633"/>
            <a:ext cx="8668960" cy="1741251"/>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Weiterhin</a:t>
            </a:r>
            <a:r>
              <a:rPr lang="en-US" dirty="0"/>
              <a:t> </a:t>
            </a:r>
            <a:r>
              <a:rPr lang="en-US" dirty="0" err="1"/>
              <a:t>bestehende</a:t>
            </a:r>
            <a:r>
              <a:rPr lang="en-US" dirty="0"/>
              <a:t> </a:t>
            </a:r>
            <a:r>
              <a:rPr lang="en-US" dirty="0" err="1"/>
              <a:t>Themen</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lnSpcReduction="20000"/>
          </a:bodyPr>
          <a:lstStyle/>
          <a:p>
            <a:r>
              <a:rPr lang="de-DE" dirty="0"/>
              <a:t>Gruppe 4 – Die vierte und letzte Gruppe haben vorab festgelegte Dauern und Frequenzen.</a:t>
            </a:r>
            <a:endParaRPr lang="en-US" dirty="0"/>
          </a:p>
          <a:p>
            <a:pPr lvl="1"/>
            <a:r>
              <a:rPr lang="de-DE" dirty="0"/>
              <a:t>Diese Themen haben eine tägliche Häufigkeit, sofern nicht anders angegeben.</a:t>
            </a:r>
            <a:endParaRPr lang="en-US" dirty="0"/>
          </a:p>
          <a:p>
            <a:pPr lvl="1"/>
            <a:r>
              <a:rPr lang="de-DE" dirty="0"/>
              <a:t>Für diese Themen sind die Dauer- und Frequenzauswahl ausgegraut und nicht wählbar.</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de-DE" b="1" dirty="0">
                <a:solidFill>
                  <a:prstClr val="black">
                    <a:lumMod val="75000"/>
                    <a:lumOff val="25000"/>
                  </a:prstClr>
                </a:solidFill>
              </a:rPr>
              <a:t>Kommentare sind mit dieser Gruppe nicht verfügbar</a:t>
            </a: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dirty="0"/>
              <a:t>Dies ist nur eine teilweise Liste</a:t>
            </a:r>
            <a:endParaRPr lang="en-US" dirty="0"/>
          </a:p>
        </p:txBody>
      </p:sp>
      <p:pic>
        <p:nvPicPr>
          <p:cNvPr id="7" name="Picture 6">
            <a:extLst>
              <a:ext uri="{FF2B5EF4-FFF2-40B4-BE49-F238E27FC236}">
                <a16:creationId xmlns:a16="http://schemas.microsoft.com/office/drawing/2014/main" id="{243DC42B-9B74-460C-9312-F704E6EE686C}"/>
              </a:ext>
            </a:extLst>
          </p:cNvPr>
          <p:cNvPicPr>
            <a:picLocks noChangeAspect="1"/>
          </p:cNvPicPr>
          <p:nvPr/>
        </p:nvPicPr>
        <p:blipFill rotWithShape="1">
          <a:blip r:embed="rId2"/>
          <a:srcRect r="18543"/>
          <a:stretch/>
        </p:blipFill>
        <p:spPr>
          <a:xfrm>
            <a:off x="2412461" y="2227386"/>
            <a:ext cx="4346306" cy="3881584"/>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de-DE" sz="2200" dirty="0"/>
              <a:t>Wenn du das 1-Buch-Deep-Dive-Thema gewählt hast, wähle ein Buch. Andernfalls ist diese Option gesperrt</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de-DE" dirty="0"/>
              <a:t>Es kann nur ein Buch ausgewählt werden</a:t>
            </a:r>
            <a:endParaRPr lang="en-US" dirty="0"/>
          </a:p>
          <a:p>
            <a:r>
              <a:rPr lang="de-DE" dirty="0"/>
              <a:t>Verfügbare Bücher hängen von deiner Version ab.</a:t>
            </a:r>
            <a:endParaRPr lang="en-US" dirty="0"/>
          </a:p>
          <a:p>
            <a:pPr lvl="1"/>
            <a:r>
              <a:rPr lang="de-DE" dirty="0"/>
              <a:t>Der Bildschirm ist nicht intelligent genug, um die verfügbaren Bücher in jeder Version zu erkennen.</a:t>
            </a:r>
            <a:r>
              <a:rPr lang="en-US" dirty="0"/>
              <a:t>  </a:t>
            </a:r>
          </a:p>
          <a:p>
            <a:pPr lvl="1"/>
            <a:r>
              <a:rPr lang="de-DE" dirty="0"/>
              <a:t>Es liegt an dir, ein Buch auszuwählen, das in der von dir gewählten Version verfügbar ist</a:t>
            </a:r>
            <a:endParaRPr lang="en-US" dirty="0"/>
          </a:p>
          <a:p>
            <a:pPr lvl="2"/>
            <a:r>
              <a:rPr lang="de-DE" dirty="0"/>
              <a:t>Wenn du zum Beispiel eine Version wählst, die nur das Neue Testament ist, wähle hier nicht Genesis</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de-DE" dirty="0"/>
              <a:t>Apokryphe Bücher sind nicht in der Liste enthalten. Nur Genesis durch Offenbarung</a:t>
            </a:r>
            <a:endParaRPr lang="en-US" dirty="0"/>
          </a:p>
        </p:txBody>
      </p:sp>
      <p:pic>
        <p:nvPicPr>
          <p:cNvPr id="7" name="Picture 6">
            <a:extLst>
              <a:ext uri="{FF2B5EF4-FFF2-40B4-BE49-F238E27FC236}">
                <a16:creationId xmlns:a16="http://schemas.microsoft.com/office/drawing/2014/main" id="{14A6807A-B667-4550-B0F4-C7BCD27AF379}"/>
              </a:ext>
            </a:extLst>
          </p:cNvPr>
          <p:cNvPicPr>
            <a:picLocks noChangeAspect="1"/>
          </p:cNvPicPr>
          <p:nvPr/>
        </p:nvPicPr>
        <p:blipFill rotWithShape="1">
          <a:blip r:embed="rId2"/>
          <a:srcRect l="50000" t="23058" r="18537" b="25878"/>
          <a:stretch/>
        </p:blipFill>
        <p:spPr>
          <a:xfrm>
            <a:off x="2589211" y="1054418"/>
            <a:ext cx="4478305" cy="3906688"/>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Heilige</a:t>
            </a:r>
            <a:r>
              <a:rPr lang="en-US" sz="3200" dirty="0"/>
              <a:t> </a:t>
            </a:r>
            <a:r>
              <a:rPr lang="en-US" sz="3200" dirty="0" err="1"/>
              <a:t>Schriften</a:t>
            </a:r>
            <a:r>
              <a:rPr lang="en-US" sz="3200" dirty="0"/>
              <a:t> </a:t>
            </a:r>
            <a:r>
              <a:rPr lang="en-US" sz="3200" dirty="0" err="1"/>
              <a:t>einbeziehen</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de-DE" dirty="0"/>
              <a:t>Diese Auswahl ist nur für nicht urheberrechtlich geschützte Versionen verfügbar</a:t>
            </a:r>
            <a:endParaRPr lang="en-US" dirty="0"/>
          </a:p>
          <a:p>
            <a:r>
              <a:rPr lang="en-US" dirty="0" err="1"/>
              <a:t>Wähle</a:t>
            </a:r>
            <a:r>
              <a:rPr lang="en-US" dirty="0"/>
              <a:t> </a:t>
            </a:r>
            <a:r>
              <a:rPr lang="en-US" dirty="0" err="1"/>
              <a:t>zwischen</a:t>
            </a:r>
            <a:endParaRPr lang="en-US" dirty="0"/>
          </a:p>
          <a:p>
            <a:pPr lvl="1"/>
            <a:r>
              <a:rPr lang="de-DE" dirty="0"/>
              <a:t>Ja. Stellen Sie Schriftstellen bereit – Nehmen Sie die Schriften in Ihren Leseplan auf</a:t>
            </a:r>
            <a:endParaRPr lang="en-US" dirty="0"/>
          </a:p>
          <a:p>
            <a:pPr lvl="1"/>
            <a:r>
              <a:rPr lang="de-DE" dirty="0"/>
              <a:t>Nein. Nur einen Leitfaden bereitstellen – Fügen Sie die Schriften nicht mit</a:t>
            </a:r>
            <a:endParaRPr lang="en-US" dirty="0"/>
          </a:p>
          <a:p>
            <a:pPr lvl="2"/>
            <a:r>
              <a:rPr lang="de-DE" dirty="0"/>
              <a:t>Diese Option enthält nur die Tagesüberschriften (verfügbar im PDF-Diagrammformat)</a:t>
            </a:r>
            <a:endParaRPr lang="en-US" dirty="0"/>
          </a:p>
          <a:p>
            <a:pPr lvl="2"/>
            <a:r>
              <a:rPr lang="de-DE" dirty="0"/>
              <a:t>Diese Option ist für diejenigen, die ihre eigene gedruckte Bibel verwenden möchten oder Bibelversionen unter aktuellem Urheberrecht verwenden möchten</a:t>
            </a:r>
            <a:endParaRPr lang="en-US" dirty="0"/>
          </a:p>
        </p:txBody>
      </p:sp>
      <p:pic>
        <p:nvPicPr>
          <p:cNvPr id="6" name="Picture 5">
            <a:extLst>
              <a:ext uri="{FF2B5EF4-FFF2-40B4-BE49-F238E27FC236}">
                <a16:creationId xmlns:a16="http://schemas.microsoft.com/office/drawing/2014/main" id="{D38ECBE8-11E3-4939-93A3-E4F2B7DEFF49}"/>
              </a:ext>
            </a:extLst>
          </p:cNvPr>
          <p:cNvPicPr>
            <a:picLocks noChangeAspect="1"/>
          </p:cNvPicPr>
          <p:nvPr/>
        </p:nvPicPr>
        <p:blipFill rotWithShape="1">
          <a:blip r:embed="rId2"/>
          <a:srcRect l="17154" t="33300" r="61065" b="47550"/>
          <a:stretch/>
        </p:blipFill>
        <p:spPr>
          <a:xfrm>
            <a:off x="2589212" y="844062"/>
            <a:ext cx="4760219" cy="2249334"/>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de-DE" sz="2000" dirty="0"/>
              <a:t>Wählen Sie optional Querverweise aus</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de-DE" altLang="en-US" dirty="0">
                <a:solidFill>
                  <a:srgbClr val="676768"/>
                </a:solidFill>
                <a:latin typeface="Poppins" panose="00000500000000000000" pitchFamily="2" charset="0"/>
                <a:cs typeface="Poppins" panose="00000500000000000000" pitchFamily="2" charset="0"/>
              </a:rPr>
              <a:t>Wählen Sie zwischen Abkürzungen und biblischen Querverweisen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de-DE" altLang="en-US" dirty="0">
                <a:solidFill>
                  <a:srgbClr val="676768"/>
                </a:solidFill>
                <a:latin typeface="Poppins" panose="00000500000000000000" pitchFamily="2" charset="0"/>
                <a:cs typeface="Poppins" panose="00000500000000000000" pitchFamily="2" charset="0"/>
              </a:rPr>
              <a:t>Für den vollständigen Verstext bietet WBP Neues Testament für Alttestamentliche Verse und umgekehrt an.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de-DE" altLang="en-US" dirty="0">
                <a:solidFill>
                  <a:srgbClr val="676768"/>
                </a:solidFill>
                <a:latin typeface="Poppins" panose="00000500000000000000" pitchFamily="2" charset="0"/>
                <a:cs typeface="Poppins" panose="00000500000000000000" pitchFamily="2" charset="0"/>
              </a:rPr>
              <a:t>Für Abkürzungen bietet WBP alle Querverweise oder neutestamentlichen Referenzen für Alttestamentliche Verse und umgekehrt an.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de-DE" altLang="en-US" dirty="0">
                <a:solidFill>
                  <a:srgbClr val="676768"/>
                </a:solidFill>
                <a:latin typeface="Poppins" panose="00000500000000000000" pitchFamily="2" charset="0"/>
                <a:cs typeface="Poppins" panose="00000500000000000000" pitchFamily="2" charset="0"/>
              </a:rPr>
              <a:t>Für urheberrechtlich geschützte Versionen sind keine Querverweise verfügbar.</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de-DE" altLang="en-US" dirty="0">
                <a:solidFill>
                  <a:srgbClr val="676768"/>
                </a:solidFill>
                <a:latin typeface="Poppins" panose="00000500000000000000" pitchFamily="2" charset="0"/>
                <a:cs typeface="Poppins" panose="00000500000000000000" pitchFamily="2" charset="0"/>
              </a:rPr>
              <a:t>Heilige Schriften müssen Ja sein.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de-DE" altLang="en-US" dirty="0">
                <a:solidFill>
                  <a:srgbClr val="676768"/>
                </a:solidFill>
                <a:latin typeface="Poppins" panose="00000500000000000000" pitchFamily="2" charset="0"/>
                <a:cs typeface="Poppins" panose="00000500000000000000" pitchFamily="2" charset="0"/>
              </a:rPr>
              <a:t>Wenn du dich für Querverweise entscheidest, ist die Auswahl Absatz/Vers gesperrt</a:t>
            </a:r>
            <a:endParaRPr lang="en-US" altLang="en-US" dirty="0">
              <a:solidFill>
                <a:srgbClr val="676768"/>
              </a:solidFill>
              <a:latin typeface="Poppins" panose="00000500000000000000" pitchFamily="2" charset="0"/>
              <a:cs typeface="Poppins" panose="00000500000000000000" pitchFamily="2" charset="0"/>
            </a:endParaRPr>
          </a:p>
          <a:p>
            <a:pPr lvl="1"/>
            <a:r>
              <a:rPr lang="de-DE" altLang="en-US" dirty="0">
                <a:solidFill>
                  <a:srgbClr val="676768"/>
                </a:solidFill>
                <a:latin typeface="Poppins" panose="00000500000000000000" pitchFamily="2" charset="0"/>
                <a:cs typeface="Poppins" panose="00000500000000000000" pitchFamily="2" charset="0"/>
              </a:rPr>
              <a:t>Funktioniert nur mit dem Versformat.</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de-DE" sz="1100" dirty="0"/>
              <a:t>Google AI – Eine Bibel-Kreuzverweise ist eine Notiz, die den Leser auf einen anderen Vers oder Bibeltext mit einem verwandten Thema, Wort oder einer Idee leitet, um verschiedene Teile der Schrift zu verbinden und das Verständnis zu erweitern. Diese Referenzen verknüpfen verwandte Konzepte, Prophezeiungen und Ereignisse, sodass eine Passage eine andere beleuchten kann.</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dirty="0"/>
              <a:t>Siehe die folgenden Seiten für Beispiele</a:t>
            </a:r>
            <a:endParaRPr lang="en-US" dirty="0"/>
          </a:p>
        </p:txBody>
      </p:sp>
      <p:pic>
        <p:nvPicPr>
          <p:cNvPr id="6" name="Picture 5">
            <a:extLst>
              <a:ext uri="{FF2B5EF4-FFF2-40B4-BE49-F238E27FC236}">
                <a16:creationId xmlns:a16="http://schemas.microsoft.com/office/drawing/2014/main" id="{2DC54C5D-BE4A-4F7B-B032-18D72831549B}"/>
              </a:ext>
            </a:extLst>
          </p:cNvPr>
          <p:cNvPicPr>
            <a:picLocks noChangeAspect="1"/>
          </p:cNvPicPr>
          <p:nvPr/>
        </p:nvPicPr>
        <p:blipFill rotWithShape="1">
          <a:blip r:embed="rId2"/>
          <a:srcRect l="39814" t="37100" r="33697" b="22315"/>
          <a:stretch/>
        </p:blipFill>
        <p:spPr>
          <a:xfrm>
            <a:off x="1899139" y="608891"/>
            <a:ext cx="3509440" cy="2890069"/>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en-US" sz="2000" dirty="0" err="1"/>
              <a:t>Kreuzverweise</a:t>
            </a:r>
            <a:r>
              <a:rPr lang="en-US" sz="2000" dirty="0"/>
              <a:t> </a:t>
            </a:r>
            <a:r>
              <a:rPr lang="en-US" sz="2000" dirty="0" err="1"/>
              <a:t>einfügen</a:t>
            </a:r>
            <a:r>
              <a:rPr lang="en-US" sz="2000" dirty="0"/>
              <a:t> – </a:t>
            </a:r>
            <a:r>
              <a:rPr lang="en-US" sz="2000" dirty="0" err="1"/>
              <a:t>Abkürzungsbeispiele</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1200" dirty="0"/>
              <a:t>Beispiel 2 – Abkürzung nur für das entgegengesetzte Testament. In diesem Beispiel gibt es nur Verweise auf das Alte Testament</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1200" dirty="0"/>
              <a:t>Beispiel 1 – Alle Abkürzungen. In diesem Beispiel gibt es Verweise auf das Alte und Neue Testament</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fontScale="90000"/>
          </a:bodyPr>
          <a:lstStyle/>
          <a:p>
            <a:r>
              <a:rPr lang="de-DE" sz="2000" dirty="0"/>
              <a:t>Kreuzverweise einfügen – Beispiele für den vollständigen Text</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1200" dirty="0"/>
              <a:t>Beispiel 4 – Vollständige Verse-Querverweise. In diesem Beispiel gibt es nur alttestamentliche Verweise im Versformat</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1200" dirty="0"/>
              <a:t>Beispiel 3 – vollständige Vers-Querverweise. In diesem Beispiel gibt es nur alttestamentliche Referenzen im Absatzformat</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Willkommen</a:t>
            </a:r>
            <a:r>
              <a:rPr lang="en-US" dirty="0"/>
              <a:t> </a:t>
            </a:r>
            <a:r>
              <a:rPr lang="en-US" dirty="0" err="1"/>
              <a:t>bei</a:t>
            </a:r>
            <a:r>
              <a:rPr lang="en-US" dirty="0"/>
              <a:t> </a:t>
            </a:r>
            <a:r>
              <a:rPr lang="en-US" dirty="0" err="1"/>
              <a:t>Weltbibelpläne</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de-DE" dirty="0"/>
              <a:t>Einfache Schritt-für-Schritt-Anleitungen im Diaformat, um Ihren individuellen Bibelleseplan zu erstellen.</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38813A-CBCD-4820-A01B-7DF1914CE990}"/>
              </a:ext>
            </a:extLst>
          </p:cNvPr>
          <p:cNvPicPr>
            <a:picLocks noChangeAspect="1"/>
          </p:cNvPicPr>
          <p:nvPr/>
        </p:nvPicPr>
        <p:blipFill>
          <a:blip r:embed="rId2"/>
          <a:stretch>
            <a:fillRect/>
          </a:stretch>
        </p:blipFill>
        <p:spPr>
          <a:xfrm>
            <a:off x="8331339" y="1194135"/>
            <a:ext cx="3691254" cy="5167754"/>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Lesezeit</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de-DE" dirty="0"/>
              <a:t>Wähle zwischen Zeit- und Kapiteldauern</a:t>
            </a:r>
            <a:endParaRPr lang="en-US" dirty="0"/>
          </a:p>
          <a:p>
            <a:pPr lvl="1"/>
            <a:r>
              <a:rPr lang="de-DE" dirty="0"/>
              <a:t>Wählen Sie zwischen nur 30 Tagen und bis zu 3 Jahren.</a:t>
            </a:r>
            <a:endParaRPr lang="en-US" dirty="0"/>
          </a:p>
          <a:p>
            <a:pPr lvl="1"/>
            <a:r>
              <a:rPr lang="de-DE" dirty="0"/>
              <a:t>Oder wählen Sie 1-6 Kapitel pro Tag</a:t>
            </a:r>
            <a:endParaRPr lang="en-US" dirty="0"/>
          </a:p>
          <a:p>
            <a:pPr lvl="2"/>
            <a:r>
              <a:rPr lang="de-DE" dirty="0"/>
              <a:t>Die Dauer der Kapitel hängt von der gewählten Übersetzung ab. In der durchschnittlichen 66-Bücher-Bibel gibt es 1189 Kapitel</a:t>
            </a:r>
            <a:endParaRPr lang="en-US" dirty="0"/>
          </a:p>
          <a:p>
            <a:pPr lvl="3"/>
            <a:r>
              <a:rPr lang="de-DE" dirty="0"/>
              <a:t>1 Kapitel pro Tag = 1189 Tage = 3,27 Jahre (3 Jahre, 3 Monate)</a:t>
            </a:r>
            <a:endParaRPr lang="en-US" dirty="0"/>
          </a:p>
          <a:p>
            <a:pPr lvl="3"/>
            <a:r>
              <a:rPr lang="de-DE" dirty="0"/>
              <a:t>2 Kapitel pro Tag = 595 Tage = 1,63 Jahre (1 Jahr, 7 1/2 Monate)</a:t>
            </a:r>
            <a:endParaRPr lang="en-US" dirty="0"/>
          </a:p>
          <a:p>
            <a:pPr lvl="3"/>
            <a:r>
              <a:rPr lang="de-DE" dirty="0"/>
              <a:t>3 Kapitel pro Tag = 396 Tage = 1,1 Jahre (1 Jahr, 1 Monat)</a:t>
            </a:r>
            <a:endParaRPr lang="en-US" dirty="0"/>
          </a:p>
          <a:p>
            <a:pPr lvl="3"/>
            <a:r>
              <a:rPr lang="de-DE" dirty="0"/>
              <a:t>4 Kapitel pro Tag = 297 Tage = 0,81 Jahre (10 Monate)</a:t>
            </a:r>
            <a:endParaRPr lang="en-US" dirty="0"/>
          </a:p>
          <a:p>
            <a:pPr lvl="3"/>
            <a:r>
              <a:rPr lang="de-DE" dirty="0"/>
              <a:t>5 Kapitel pro Tag = 237 Tage = 0,65 Jahre (8 Monate)</a:t>
            </a:r>
            <a:endParaRPr lang="en-US" dirty="0"/>
          </a:p>
          <a:p>
            <a:pPr lvl="3"/>
            <a:r>
              <a:rPr lang="de-DE" dirty="0"/>
              <a:t>6 Kapitel pro Tag = 198 Tage = 0,54 Jahre (6 1/2 Monate)</a:t>
            </a:r>
            <a:r>
              <a:rPr lang="en-US" dirty="0"/>
              <a:t> </a:t>
            </a:r>
          </a:p>
          <a:p>
            <a:pPr lvl="1"/>
            <a:r>
              <a:rPr lang="de-DE" dirty="0"/>
              <a:t>Oder wähle Benutzerdefiniert, wenn du dein eigenes Start- und Enddatum festlegen möchtest</a:t>
            </a:r>
            <a:endParaRPr lang="en-US" dirty="0"/>
          </a:p>
          <a:p>
            <a:pPr lvl="1"/>
            <a:endParaRPr lang="en-US" b="1" dirty="0"/>
          </a:p>
          <a:p>
            <a:pPr lvl="1"/>
            <a:r>
              <a:rPr lang="de-DE" b="1" dirty="0"/>
              <a:t>Kommentare sind nur mit Kapiteldauer verfügbar</a:t>
            </a:r>
            <a:endParaRPr lang="en-US" b="1" dirty="0"/>
          </a:p>
          <a:p>
            <a:pPr lvl="1"/>
            <a:r>
              <a:rPr lang="de-DE" b="1" dirty="0"/>
              <a:t>Mögliche Dauerauswahlen hängen vom gewählten Thema ab</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821038" y="4041218"/>
            <a:ext cx="826851" cy="83233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Lesefrequenz</a:t>
            </a:r>
            <a:r>
              <a:rPr lang="en-US" dirty="0"/>
              <a:t> </a:t>
            </a:r>
            <a:r>
              <a:rPr lang="en-US" dirty="0" err="1"/>
              <a:t>auswählen</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Wählen</a:t>
            </a:r>
            <a:r>
              <a:rPr lang="en-US" dirty="0"/>
              <a:t> Sie </a:t>
            </a:r>
            <a:r>
              <a:rPr lang="en-US" dirty="0" err="1"/>
              <a:t>aus</a:t>
            </a:r>
            <a:r>
              <a:rPr lang="en-US" dirty="0"/>
              <a:t>:</a:t>
            </a:r>
          </a:p>
          <a:p>
            <a:pPr lvl="1"/>
            <a:r>
              <a:rPr lang="en-US" dirty="0" err="1"/>
              <a:t>Jeden</a:t>
            </a:r>
            <a:r>
              <a:rPr lang="en-US" dirty="0"/>
              <a:t> Tag</a:t>
            </a:r>
          </a:p>
          <a:p>
            <a:pPr lvl="1"/>
            <a:r>
              <a:rPr lang="en-US" dirty="0" err="1"/>
              <a:t>Jeden</a:t>
            </a:r>
            <a:r>
              <a:rPr lang="en-US" dirty="0"/>
              <a:t> </a:t>
            </a:r>
            <a:r>
              <a:rPr lang="en-US" dirty="0" err="1"/>
              <a:t>zweiten</a:t>
            </a:r>
            <a:r>
              <a:rPr lang="en-US" dirty="0"/>
              <a:t> Tag</a:t>
            </a:r>
          </a:p>
          <a:p>
            <a:pPr lvl="1"/>
            <a:r>
              <a:rPr lang="en-US" dirty="0"/>
              <a:t>1–6 </a:t>
            </a:r>
            <a:r>
              <a:rPr lang="en-US" dirty="0" err="1"/>
              <a:t>Tage</a:t>
            </a:r>
            <a:r>
              <a:rPr lang="en-US" dirty="0"/>
              <a:t> pro </a:t>
            </a:r>
            <a:r>
              <a:rPr lang="en-US" dirty="0" err="1"/>
              <a:t>Woche</a:t>
            </a:r>
            <a:endParaRPr lang="en-US" dirty="0"/>
          </a:p>
          <a:p>
            <a:pPr lvl="2"/>
            <a:r>
              <a:rPr lang="de-DE" dirty="0"/>
              <a:t>Diese werden aufeinanderfolgende Tage sein</a:t>
            </a:r>
            <a:endParaRPr lang="en-US" dirty="0"/>
          </a:p>
          <a:p>
            <a:pPr lvl="3"/>
            <a:r>
              <a:rPr lang="de-DE" dirty="0"/>
              <a:t>Wenn du drei Tage pro Woche wählst, liest du drei Tage am Stück und hast vier Tage frei</a:t>
            </a:r>
            <a:endParaRPr lang="en-US" dirty="0"/>
          </a:p>
        </p:txBody>
      </p:sp>
      <p:pic>
        <p:nvPicPr>
          <p:cNvPr id="6" name="Picture 5">
            <a:extLst>
              <a:ext uri="{FF2B5EF4-FFF2-40B4-BE49-F238E27FC236}">
                <a16:creationId xmlns:a16="http://schemas.microsoft.com/office/drawing/2014/main" id="{2971DC82-D7F0-47E5-93F8-EA63176ED9FD}"/>
              </a:ext>
            </a:extLst>
          </p:cNvPr>
          <p:cNvPicPr>
            <a:picLocks noChangeAspect="1"/>
          </p:cNvPicPr>
          <p:nvPr/>
        </p:nvPicPr>
        <p:blipFill rotWithShape="1">
          <a:blip r:embed="rId2"/>
          <a:srcRect l="17633" t="43246" r="51489" b="18901"/>
          <a:stretch/>
        </p:blipFill>
        <p:spPr>
          <a:xfrm>
            <a:off x="2589212" y="1148862"/>
            <a:ext cx="4456954" cy="2936755"/>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Ausgewählte</a:t>
            </a:r>
            <a:r>
              <a:rPr lang="en-US" dirty="0"/>
              <a:t> </a:t>
            </a:r>
            <a:r>
              <a:rPr lang="en-US" dirty="0" err="1"/>
              <a:t>Lesungen</a:t>
            </a:r>
            <a:r>
              <a:rPr lang="en-US" dirty="0"/>
              <a:t> pro Tag</a:t>
            </a:r>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Wählen</a:t>
            </a:r>
            <a:r>
              <a:rPr lang="en-US" dirty="0"/>
              <a:t> Sie </a:t>
            </a:r>
            <a:r>
              <a:rPr lang="en-US" dirty="0" err="1"/>
              <a:t>aus</a:t>
            </a:r>
            <a:r>
              <a:rPr lang="en-US" dirty="0"/>
              <a:t>:</a:t>
            </a:r>
          </a:p>
          <a:p>
            <a:pPr lvl="1"/>
            <a:r>
              <a:rPr lang="de-DE" dirty="0"/>
              <a:t>Einmal am Tag (morgens oder abends)</a:t>
            </a:r>
            <a:endParaRPr lang="en-US" dirty="0"/>
          </a:p>
          <a:p>
            <a:pPr lvl="1"/>
            <a:r>
              <a:rPr lang="de-DE" dirty="0"/>
              <a:t>Zweimal täglich (morgens und abends)</a:t>
            </a:r>
            <a:endParaRPr lang="en-US" dirty="0"/>
          </a:p>
          <a:p>
            <a:pPr lvl="2"/>
            <a:r>
              <a:rPr lang="de-DE" dirty="0"/>
              <a:t>Die täglichen Lesungen werden gleichmäßig zwischen morgens und abends aufgeteilt</a:t>
            </a:r>
            <a:endParaRPr lang="en-US" dirty="0"/>
          </a:p>
          <a:p>
            <a:pPr lvl="2"/>
            <a:endParaRPr lang="en-US" dirty="0"/>
          </a:p>
        </p:txBody>
      </p:sp>
      <p:pic>
        <p:nvPicPr>
          <p:cNvPr id="5" name="Picture 4">
            <a:extLst>
              <a:ext uri="{FF2B5EF4-FFF2-40B4-BE49-F238E27FC236}">
                <a16:creationId xmlns:a16="http://schemas.microsoft.com/office/drawing/2014/main" id="{0BBB63F2-3177-41BC-B716-5D67DBE83015}"/>
              </a:ext>
            </a:extLst>
          </p:cNvPr>
          <p:cNvPicPr>
            <a:picLocks noChangeAspect="1"/>
          </p:cNvPicPr>
          <p:nvPr/>
        </p:nvPicPr>
        <p:blipFill rotWithShape="1">
          <a:blip r:embed="rId2"/>
          <a:srcRect l="50000" t="43246" r="18139" b="37753"/>
          <a:stretch/>
        </p:blipFill>
        <p:spPr>
          <a:xfrm>
            <a:off x="2589212" y="1541721"/>
            <a:ext cx="7572234" cy="2427163"/>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de-DE" sz="3000" dirty="0"/>
              <a:t>Wählen Sie Absatz- oder Versformat</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dirty="0" err="1"/>
              <a:t>Absatzbeispiel</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Versbeispiel</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dirty="0"/>
              <a:t>Wenn Sie Querverweise wählen, wird automatisch das Versformat ausgewählt</a:t>
            </a:r>
            <a:endParaRPr lang="en-US" dirty="0"/>
          </a:p>
        </p:txBody>
      </p:sp>
      <p:pic>
        <p:nvPicPr>
          <p:cNvPr id="5" name="Picture 4">
            <a:extLst>
              <a:ext uri="{FF2B5EF4-FFF2-40B4-BE49-F238E27FC236}">
                <a16:creationId xmlns:a16="http://schemas.microsoft.com/office/drawing/2014/main" id="{4F87B392-5016-4A57-832F-C54BA7112D2D}"/>
              </a:ext>
            </a:extLst>
          </p:cNvPr>
          <p:cNvPicPr>
            <a:picLocks noChangeAspect="1"/>
          </p:cNvPicPr>
          <p:nvPr/>
        </p:nvPicPr>
        <p:blipFill rotWithShape="1">
          <a:blip r:embed="rId4"/>
          <a:srcRect l="16835" t="53120" r="50931" b="27957"/>
          <a:stretch/>
        </p:blipFill>
        <p:spPr>
          <a:xfrm>
            <a:off x="2889115" y="842001"/>
            <a:ext cx="6117637" cy="1930382"/>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1896895" y="101597"/>
            <a:ext cx="9607718" cy="918311"/>
          </a:xfrm>
        </p:spPr>
        <p:txBody>
          <a:bodyPr>
            <a:noAutofit/>
          </a:bodyPr>
          <a:lstStyle/>
          <a:p>
            <a:r>
              <a:rPr lang="de-DE" sz="2400" dirty="0"/>
              <a:t>Kommentar einfügen – Wähle einen Kapitel-für-Kapitel-Kommentar aus, der in deinen Plan aufgenommen werden soll.</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de-DE" sz="1200" dirty="0"/>
              <a:t>Kapitel-für-Kapitel-Kommentare sind nur mit der ersten Themengruppe verfügbar und nur, wenn man eine Kapiteldauer auswählt</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de-DE" dirty="0"/>
              <a:t>Kommentare sind alphabetisch nach Sprache gruppiert</a:t>
            </a:r>
            <a:endParaRPr lang="en-US" dirty="0"/>
          </a:p>
          <a:p>
            <a:r>
              <a:rPr lang="de-DE" dirty="0"/>
              <a:t>Wählen Sie aus 155 Kommentaren in 15 Sprachen aus</a:t>
            </a:r>
            <a:endParaRPr lang="en-US" dirty="0"/>
          </a:p>
          <a:p>
            <a:pPr lvl="1"/>
            <a:r>
              <a:rPr lang="de-DE" dirty="0"/>
              <a:t>Das ist optional. Wenn Sie keinen Kommentar wünschen, schreiben Sie als Keine</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fontScale="90000"/>
          </a:bodyPr>
          <a:lstStyle/>
          <a:p>
            <a:r>
              <a:rPr lang="de-DE" dirty="0"/>
              <a:t>Wählen Sie nach Tag, Datum oder beidem</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363821" y="4138246"/>
            <a:ext cx="9140791" cy="2278529"/>
          </a:xfrm>
        </p:spPr>
        <p:txBody>
          <a:bodyPr/>
          <a:lstStyle/>
          <a:p>
            <a:r>
              <a:rPr lang="de-DE" dirty="0"/>
              <a:t>Tag – Beispiel – Tag 1, Tag 2 usw.</a:t>
            </a:r>
            <a:endParaRPr lang="en-US" dirty="0"/>
          </a:p>
          <a:p>
            <a:r>
              <a:rPr lang="de-DE" dirty="0"/>
              <a:t>Nach Datum – Beispiel – 1. Januar, 2. Januar usw.</a:t>
            </a:r>
            <a:endParaRPr lang="en-US" dirty="0"/>
          </a:p>
          <a:p>
            <a:r>
              <a:rPr lang="de-DE" dirty="0"/>
              <a:t>Nach Tag und Datum – Die Überschrift zeigt beide mit dem Tag zuerst</a:t>
            </a:r>
            <a:endParaRPr lang="en-US" dirty="0"/>
          </a:p>
          <a:p>
            <a:r>
              <a:rPr lang="de-DE" dirty="0"/>
              <a:t>Nach Datum und Tag – Die Überschrift zeigt beide mit dem Datum zuerst an</a:t>
            </a:r>
            <a:endParaRPr lang="en-US" dirty="0"/>
          </a:p>
        </p:txBody>
      </p:sp>
      <p:pic>
        <p:nvPicPr>
          <p:cNvPr id="6" name="Picture 5">
            <a:extLst>
              <a:ext uri="{FF2B5EF4-FFF2-40B4-BE49-F238E27FC236}">
                <a16:creationId xmlns:a16="http://schemas.microsoft.com/office/drawing/2014/main" id="{48943135-5F69-47A5-96F3-E97E3329564F}"/>
              </a:ext>
            </a:extLst>
          </p:cNvPr>
          <p:cNvPicPr>
            <a:picLocks noChangeAspect="1"/>
          </p:cNvPicPr>
          <p:nvPr/>
        </p:nvPicPr>
        <p:blipFill rotWithShape="1">
          <a:blip r:embed="rId2"/>
          <a:srcRect l="17473" t="28402" r="54202" b="50000"/>
          <a:stretch/>
        </p:blipFill>
        <p:spPr>
          <a:xfrm>
            <a:off x="2642680" y="1304380"/>
            <a:ext cx="5883942" cy="2411586"/>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de-DE" sz="1800" dirty="0"/>
              <a:t>Klicken Sie auf den Kalender, um ein Startdatum der Lesung auszuwählen. Wenn Sie benutzerdefinierte Dauer gewählt haben, wählen Sie ein Leseendedatum</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Gib einen Wert nur ein, wenn du benutzerdefinierte Dauer gewählt hast</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2000" dirty="0"/>
              <a:t>Das Lesen des Enddatums ist nicht wählbar, es sei denn, du wählst im Dauer-Dropdown-Menü benutzerdefinierte Dauer aus</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Startdatum ist verpflichtend, selbst wenn Sie eine Tagesüberschrift wählen</a:t>
            </a:r>
            <a:endParaRPr lang="en-US" dirty="0"/>
          </a:p>
        </p:txBody>
      </p:sp>
      <p:pic>
        <p:nvPicPr>
          <p:cNvPr id="4" name="Picture 3">
            <a:extLst>
              <a:ext uri="{FF2B5EF4-FFF2-40B4-BE49-F238E27FC236}">
                <a16:creationId xmlns:a16="http://schemas.microsoft.com/office/drawing/2014/main" id="{AB3C2B37-F996-40A9-BEF3-745021186BCC}"/>
              </a:ext>
            </a:extLst>
          </p:cNvPr>
          <p:cNvPicPr>
            <a:picLocks noChangeAspect="1"/>
          </p:cNvPicPr>
          <p:nvPr/>
        </p:nvPicPr>
        <p:blipFill rotWithShape="1">
          <a:blip r:embed="rId4"/>
          <a:srcRect l="38617" t="34042" r="40239" b="56508"/>
          <a:stretch/>
        </p:blipFill>
        <p:spPr>
          <a:xfrm>
            <a:off x="1583929" y="1247454"/>
            <a:ext cx="3740733" cy="898613"/>
          </a:xfrm>
          <a:prstGeom prst="rect">
            <a:avLst/>
          </a:prstGeom>
        </p:spPr>
      </p:pic>
      <p:pic>
        <p:nvPicPr>
          <p:cNvPr id="7" name="Picture 6">
            <a:extLst>
              <a:ext uri="{FF2B5EF4-FFF2-40B4-BE49-F238E27FC236}">
                <a16:creationId xmlns:a16="http://schemas.microsoft.com/office/drawing/2014/main" id="{C44E74DE-83D9-42E4-8293-42F0373DE457}"/>
              </a:ext>
            </a:extLst>
          </p:cNvPr>
          <p:cNvPicPr>
            <a:picLocks noChangeAspect="1"/>
          </p:cNvPicPr>
          <p:nvPr/>
        </p:nvPicPr>
        <p:blipFill rotWithShape="1">
          <a:blip r:embed="rId4"/>
          <a:srcRect l="60958" t="33152" r="18218" b="55561"/>
          <a:stretch/>
        </p:blipFill>
        <p:spPr>
          <a:xfrm>
            <a:off x="6296310" y="992704"/>
            <a:ext cx="3684269" cy="1073330"/>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dirty="0" err="1"/>
              <a:t>Ausgewähltes</a:t>
            </a:r>
            <a:r>
              <a:rPr lang="en-US" dirty="0"/>
              <a:t> eBook-Format</a:t>
            </a:r>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de-DE" dirty="0"/>
              <a:t>Nur wählbar, wenn Schriften einbeziehen Ja ist</a:t>
            </a:r>
            <a:endParaRPr lang="en-US" dirty="0"/>
          </a:p>
          <a:p>
            <a:r>
              <a:rPr lang="de-DE" dirty="0"/>
              <a:t>Ihre Wahl hängt davon ab, welchen E-Reader Sie verwenden möchten.</a:t>
            </a:r>
            <a:r>
              <a:rPr lang="en-US" dirty="0"/>
              <a:t>  </a:t>
            </a:r>
          </a:p>
          <a:p>
            <a:pPr lvl="1"/>
            <a:r>
              <a:rPr lang="de-DE" dirty="0"/>
              <a:t>PDF – Ein universelles Format, das von Webbrowsern und den meisten anderen E-Readern verwendet wird</a:t>
            </a:r>
            <a:endParaRPr lang="en-US" dirty="0"/>
          </a:p>
          <a:p>
            <a:pPr lvl="1"/>
            <a:r>
              <a:rPr lang="de-DE" dirty="0"/>
              <a:t>EPUB – Diese Auswahl wird in der Barnes and Noble Nook App, der Amazon Kindle App und den meisten anderen E-Reader-Apps verwendet</a:t>
            </a:r>
            <a:endParaRPr lang="en-US" dirty="0"/>
          </a:p>
          <a:p>
            <a:pPr lvl="2"/>
            <a:r>
              <a:rPr lang="de-DE" dirty="0"/>
              <a:t>Die EPUB-eBook-Datei ist deutlich kleiner</a:t>
            </a:r>
            <a:endParaRPr lang="en-US" dirty="0"/>
          </a:p>
          <a:p>
            <a:pPr marL="0" indent="0">
              <a:buNone/>
            </a:pPr>
            <a:endParaRPr lang="en-US" dirty="0"/>
          </a:p>
          <a:p>
            <a:pPr marL="0" indent="0">
              <a:buNone/>
            </a:pPr>
            <a:r>
              <a:rPr lang="de-DE" dirty="0"/>
              <a:t>Sie können nur eines davon auswählen. Wenn Sie Ihren Leseplan in einem anderen Format (z. B. txt, docx, mobi usw.) wünschen, lassen Sie es uns im Textfeld "Hier weitere Anfragen eingeben" wissen, und wir werden versuchen, dies zu berücksichtigen.</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dirty="0"/>
              <a:t>Wenn du Bibelstellen einfügst, wähle zwischen PDF und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de-DE" dirty="0"/>
              <a:t>Wenn deine Version urheberrechtlich geschützt ist oder du einen Guide ausgewählt hast, wird diese Auswahl gesperrt, wobei PDF Chart die Standardeinstellung ist</a:t>
            </a:r>
            <a:endParaRPr lang="en-US" dirty="0"/>
          </a:p>
        </p:txBody>
      </p:sp>
      <p:pic>
        <p:nvPicPr>
          <p:cNvPr id="5" name="Picture 4">
            <a:extLst>
              <a:ext uri="{FF2B5EF4-FFF2-40B4-BE49-F238E27FC236}">
                <a16:creationId xmlns:a16="http://schemas.microsoft.com/office/drawing/2014/main" id="{F0DEFD53-90BB-458D-B7F6-E75E6A7EB6C3}"/>
              </a:ext>
            </a:extLst>
          </p:cNvPr>
          <p:cNvPicPr>
            <a:picLocks noChangeAspect="1"/>
          </p:cNvPicPr>
          <p:nvPr/>
        </p:nvPicPr>
        <p:blipFill rotWithShape="1">
          <a:blip r:embed="rId2"/>
          <a:srcRect l="17633" t="34394" r="50612" b="43691"/>
          <a:stretch/>
        </p:blipFill>
        <p:spPr>
          <a:xfrm>
            <a:off x="1890346" y="921808"/>
            <a:ext cx="3871608" cy="1436144"/>
          </a:xfrm>
          <a:prstGeom prst="rect">
            <a:avLst/>
          </a:prstGeom>
        </p:spPr>
      </p:pic>
      <p:pic>
        <p:nvPicPr>
          <p:cNvPr id="9" name="Picture 8">
            <a:extLst>
              <a:ext uri="{FF2B5EF4-FFF2-40B4-BE49-F238E27FC236}">
                <a16:creationId xmlns:a16="http://schemas.microsoft.com/office/drawing/2014/main" id="{69F4FDD9-70B8-4A5D-9E38-894341C1F64C}"/>
              </a:ext>
            </a:extLst>
          </p:cNvPr>
          <p:cNvPicPr>
            <a:picLocks noChangeAspect="1"/>
          </p:cNvPicPr>
          <p:nvPr/>
        </p:nvPicPr>
        <p:blipFill rotWithShape="1">
          <a:blip r:embed="rId3"/>
          <a:srcRect l="17554" t="44312" r="50690" b="45068"/>
          <a:stretch/>
        </p:blipFill>
        <p:spPr>
          <a:xfrm>
            <a:off x="5761953" y="1332689"/>
            <a:ext cx="5972431" cy="1073593"/>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169269" y="476058"/>
            <a:ext cx="9335344" cy="652352"/>
          </a:xfrm>
        </p:spPr>
        <p:txBody>
          <a:bodyPr>
            <a:normAutofit/>
          </a:bodyPr>
          <a:lstStyle/>
          <a:p>
            <a:r>
              <a:rPr lang="de-DE" sz="2800" dirty="0"/>
              <a:t>Optionale Schriftart für Verse, in denen Jesus spricht</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de-DE" dirty="0"/>
              <a:t>Der gesamte Vers, in dem Jesus spricht, kann optional in roter oder fetter, kursiver Schrift geschrieben sein.</a:t>
            </a:r>
            <a:endParaRPr lang="en-US" dirty="0"/>
          </a:p>
          <a:p>
            <a:pPr lvl="1"/>
            <a:r>
              <a:rPr lang="de-DE" dirty="0"/>
              <a:t>Umgehen Sie diese Auswahl oder wählen Sie Keine, um die Standardschriftart zu verwenden</a:t>
            </a:r>
            <a:endParaRPr lang="en-US" dirty="0"/>
          </a:p>
          <a:p>
            <a:r>
              <a:rPr lang="de-DE" dirty="0"/>
              <a:t>Diese Option ist nur verfügbar, wenn du die Heilige Schrift einfügst</a:t>
            </a:r>
            <a:endParaRPr lang="en-US" dirty="0"/>
          </a:p>
          <a:p>
            <a:r>
              <a:rPr lang="de-DE" dirty="0"/>
              <a:t>Querverweise von Texten ist aus optionalen Schriftarten ausgeschlossen</a:t>
            </a:r>
            <a:endParaRPr lang="en-US" dirty="0"/>
          </a:p>
        </p:txBody>
      </p:sp>
      <p:pic>
        <p:nvPicPr>
          <p:cNvPr id="5" name="Picture 4">
            <a:extLst>
              <a:ext uri="{FF2B5EF4-FFF2-40B4-BE49-F238E27FC236}">
                <a16:creationId xmlns:a16="http://schemas.microsoft.com/office/drawing/2014/main" id="{D733680B-C5CF-447D-9AA0-3E28CC7CBE06}"/>
              </a:ext>
            </a:extLst>
          </p:cNvPr>
          <p:cNvPicPr>
            <a:picLocks noChangeAspect="1"/>
          </p:cNvPicPr>
          <p:nvPr/>
        </p:nvPicPr>
        <p:blipFill rotWithShape="1">
          <a:blip r:embed="rId2"/>
          <a:srcRect l="50000" t="35379" r="18218" b="42800"/>
          <a:stretch/>
        </p:blipFill>
        <p:spPr>
          <a:xfrm>
            <a:off x="2846962" y="1128410"/>
            <a:ext cx="5586919" cy="2061782"/>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042809" y="397676"/>
            <a:ext cx="9461803" cy="1280890"/>
          </a:xfrm>
        </p:spPr>
        <p:txBody>
          <a:bodyPr>
            <a:normAutofit fontScale="90000"/>
          </a:bodyPr>
          <a:lstStyle/>
          <a:p>
            <a:r>
              <a:rPr lang="de-DE" dirty="0"/>
              <a:t>Optional: Wählen Sie Nein, wenn Sie in Zukunft keine E-Mails von WBP mehr erhalten möchten.</a:t>
            </a:r>
            <a:endParaRPr lang="en-US" dirty="0"/>
          </a:p>
        </p:txBody>
      </p:sp>
      <p:pic>
        <p:nvPicPr>
          <p:cNvPr id="4" name="Picture 3">
            <a:extLst>
              <a:ext uri="{FF2B5EF4-FFF2-40B4-BE49-F238E27FC236}">
                <a16:creationId xmlns:a16="http://schemas.microsoft.com/office/drawing/2014/main" id="{2129A2ED-19CB-4519-8810-8963F3702952}"/>
              </a:ext>
            </a:extLst>
          </p:cNvPr>
          <p:cNvPicPr>
            <a:picLocks noChangeAspect="1"/>
          </p:cNvPicPr>
          <p:nvPr/>
        </p:nvPicPr>
        <p:blipFill rotWithShape="1">
          <a:blip r:embed="rId2"/>
          <a:srcRect l="17473" t="45027" r="51330" b="35427"/>
          <a:stretch/>
        </p:blipFill>
        <p:spPr>
          <a:xfrm>
            <a:off x="2292485" y="1678566"/>
            <a:ext cx="7436430" cy="2504328"/>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79287A-53EC-48CC-B402-0A07BF76A984}"/>
              </a:ext>
            </a:extLst>
          </p:cNvPr>
          <p:cNvPicPr>
            <a:picLocks noChangeAspect="1"/>
          </p:cNvPicPr>
          <p:nvPr/>
        </p:nvPicPr>
        <p:blipFill rotWithShape="1">
          <a:blip r:embed="rId2"/>
          <a:srcRect l="1755" t="13557" r="15744" b="57051"/>
          <a:stretch/>
        </p:blipFill>
        <p:spPr>
          <a:xfrm>
            <a:off x="404813" y="1780931"/>
            <a:ext cx="11099800" cy="2125493"/>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de-DE" dirty="0"/>
              <a:t>Navigiere zur Seite mit eBook-Anfragen</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422781" y="199715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200544" y="138755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de-DE" dirty="0"/>
              <a:t>Optional: Geben Sie hier weitere Anfragen ein</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a:bodyPr>
          <a:lstStyle/>
          <a:p>
            <a:r>
              <a:rPr lang="de-DE" dirty="0"/>
              <a:t>Sie können weitere Anfragen im freien Textfeld stellen.</a:t>
            </a:r>
            <a:r>
              <a:rPr lang="en-US" dirty="0"/>
              <a:t>  </a:t>
            </a:r>
          </a:p>
          <a:p>
            <a:r>
              <a:rPr lang="de-DE" dirty="0"/>
              <a:t>Zum Beispiel möchten Sie Ihren Leseplan vielleicht in mehreren Formaten oder in einem anderen Format als dem aufgeführten haben. Wir kommen jeder Anfrage entgegen, wenn möglich.</a:t>
            </a:r>
            <a:r>
              <a:rPr lang="en-US" dirty="0"/>
              <a:t> </a:t>
            </a:r>
          </a:p>
          <a:p>
            <a:r>
              <a:rPr lang="de-DE" dirty="0"/>
              <a:t>Du möchtest vielleicht mischen und kombinieren. Wähle zum Beispiel das Alte Testament aus einer Version und das Neue Testament aus einer anderen.</a:t>
            </a:r>
            <a:endParaRPr lang="en-US" dirty="0"/>
          </a:p>
          <a:p>
            <a:pPr lvl="1"/>
            <a:r>
              <a:rPr lang="de-DE" dirty="0"/>
              <a:t>Dies kann über die zusätzliche Anfrage erfolgen oder uns eine Nachricht über unsere Kontaktseite senden</a:t>
            </a:r>
            <a:endParaRPr lang="en-US" dirty="0"/>
          </a:p>
          <a:p>
            <a:pPr lvl="1"/>
            <a:r>
              <a:rPr lang="de-DE" dirty="0"/>
              <a:t>Diese Art von Anfrage dauert bei uns etwas länger in der Bearbeitung</a:t>
            </a:r>
            <a:r>
              <a:rPr lang="en-US" dirty="0"/>
              <a:t> </a:t>
            </a:r>
          </a:p>
        </p:txBody>
      </p:sp>
      <p:pic>
        <p:nvPicPr>
          <p:cNvPr id="5" name="Picture 4">
            <a:extLst>
              <a:ext uri="{FF2B5EF4-FFF2-40B4-BE49-F238E27FC236}">
                <a16:creationId xmlns:a16="http://schemas.microsoft.com/office/drawing/2014/main" id="{4E44A299-9E1A-42BE-9841-91CF92F9DD45}"/>
              </a:ext>
            </a:extLst>
          </p:cNvPr>
          <p:cNvPicPr>
            <a:picLocks noChangeAspect="1"/>
          </p:cNvPicPr>
          <p:nvPr/>
        </p:nvPicPr>
        <p:blipFill rotWithShape="1">
          <a:blip r:embed="rId2"/>
          <a:srcRect l="50000" t="44137" r="18537" b="45175"/>
          <a:stretch/>
        </p:blipFill>
        <p:spPr>
          <a:xfrm>
            <a:off x="2589211" y="1905000"/>
            <a:ext cx="7015229" cy="128089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de-DE" dirty="0"/>
              <a:t>Bitte lass uns wissen, wie du von uns erfahren hast und ob das dein erstes Bibellesen ist</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2000" dirty="0"/>
              <a:t>Diese Informationen helfen uns, so viele Menschen wie möglich zu erreichen</a:t>
            </a:r>
            <a:endParaRPr lang="en-US" sz="2000" dirty="0"/>
          </a:p>
        </p:txBody>
      </p:sp>
      <p:pic>
        <p:nvPicPr>
          <p:cNvPr id="5" name="Picture 4">
            <a:extLst>
              <a:ext uri="{FF2B5EF4-FFF2-40B4-BE49-F238E27FC236}">
                <a16:creationId xmlns:a16="http://schemas.microsoft.com/office/drawing/2014/main" id="{A76771F7-CCDE-478F-B944-A48D934E3ED4}"/>
              </a:ext>
            </a:extLst>
          </p:cNvPr>
          <p:cNvPicPr>
            <a:picLocks noChangeAspect="1"/>
          </p:cNvPicPr>
          <p:nvPr/>
        </p:nvPicPr>
        <p:blipFill rotWithShape="1">
          <a:blip r:embed="rId2"/>
          <a:srcRect l="17792" t="54379" r="45346" b="26744"/>
          <a:stretch/>
        </p:blipFill>
        <p:spPr>
          <a:xfrm>
            <a:off x="2592925" y="1799617"/>
            <a:ext cx="7668960" cy="2110902"/>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75792"/>
          </a:xfrm>
        </p:spPr>
        <p:txBody>
          <a:bodyPr/>
          <a:lstStyle/>
          <a:p>
            <a:r>
              <a:rPr lang="en-US" dirty="0" err="1"/>
              <a:t>Klicken</a:t>
            </a:r>
            <a:r>
              <a:rPr lang="en-US" dirty="0"/>
              <a:t> Sie auf </a:t>
            </a:r>
            <a:r>
              <a:rPr lang="en-US" dirty="0" err="1"/>
              <a:t>Absenden</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fontScale="92500"/>
          </a:bodyPr>
          <a:lstStyle/>
          <a:p>
            <a:r>
              <a:rPr lang="de-DE" dirty="0"/>
              <a:t>Wenn Sie das Formular vollständig ausgefüllt haben, ohne eine obligatorische Auswahl zu verpassen, werden Sie zur Bestätigungsseite weitergeleitet</a:t>
            </a:r>
            <a:endParaRPr lang="en-US" dirty="0"/>
          </a:p>
          <a:p>
            <a:r>
              <a:rPr lang="de-DE" dirty="0"/>
              <a:t>Wenn Sie eine Auswahl verpasst haben, werden Sie aufgefordert, das Feld auszufüllen oder eine Auswahl zu treffen.</a:t>
            </a:r>
            <a:r>
              <a:rPr lang="en-US" dirty="0"/>
              <a:t>  </a:t>
            </a:r>
          </a:p>
        </p:txBody>
      </p:sp>
      <p:pic>
        <p:nvPicPr>
          <p:cNvPr id="7" name="Picture 6">
            <a:extLst>
              <a:ext uri="{FF2B5EF4-FFF2-40B4-BE49-F238E27FC236}">
                <a16:creationId xmlns:a16="http://schemas.microsoft.com/office/drawing/2014/main" id="{81B65807-7627-4F7B-B389-B8285CF8730B}"/>
              </a:ext>
            </a:extLst>
          </p:cNvPr>
          <p:cNvPicPr>
            <a:picLocks noChangeAspect="1"/>
          </p:cNvPicPr>
          <p:nvPr/>
        </p:nvPicPr>
        <p:blipFill rotWithShape="1">
          <a:blip r:embed="rId2"/>
          <a:srcRect l="16995" t="75309" r="73191" b="16777"/>
          <a:stretch/>
        </p:blipFill>
        <p:spPr>
          <a:xfrm>
            <a:off x="2610322" y="1429965"/>
            <a:ext cx="2334201" cy="1011677"/>
          </a:xfrm>
          <a:prstGeom prst="rect">
            <a:avLst/>
          </a:prstGeom>
        </p:spPr>
      </p:pic>
      <p:pic>
        <p:nvPicPr>
          <p:cNvPr id="8" name="Picture 7">
            <a:extLst>
              <a:ext uri="{FF2B5EF4-FFF2-40B4-BE49-F238E27FC236}">
                <a16:creationId xmlns:a16="http://schemas.microsoft.com/office/drawing/2014/main" id="{84F56C61-F6D1-43DA-A09E-CFB060D68759}"/>
              </a:ext>
            </a:extLst>
          </p:cNvPr>
          <p:cNvPicPr>
            <a:picLocks noChangeAspect="1"/>
          </p:cNvPicPr>
          <p:nvPr/>
        </p:nvPicPr>
        <p:blipFill rotWithShape="1">
          <a:blip r:embed="rId3"/>
          <a:srcRect l="50000" t="63434" r="17899" b="19795"/>
          <a:stretch/>
        </p:blipFill>
        <p:spPr>
          <a:xfrm>
            <a:off x="2753675" y="4270443"/>
            <a:ext cx="7149082" cy="2007562"/>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766073" y="143465"/>
            <a:ext cx="2300088" cy="395797"/>
          </a:xfrm>
        </p:spPr>
        <p:txBody>
          <a:bodyPr>
            <a:normAutofit fontScale="90000"/>
          </a:bodyPr>
          <a:lstStyle/>
          <a:p>
            <a:r>
              <a:rPr lang="en-US" sz="2000" dirty="0" err="1"/>
              <a:t>Bestätigungsseite</a:t>
            </a:r>
            <a:endParaRPr lang="en-US" sz="2000" dirty="0"/>
          </a:p>
        </p:txBody>
      </p:sp>
      <p:pic>
        <p:nvPicPr>
          <p:cNvPr id="4" name="Picture 3">
            <a:extLst>
              <a:ext uri="{FF2B5EF4-FFF2-40B4-BE49-F238E27FC236}">
                <a16:creationId xmlns:a16="http://schemas.microsoft.com/office/drawing/2014/main" id="{EF39068B-94E6-42AF-A6E6-20F18A416BF0}"/>
              </a:ext>
            </a:extLst>
          </p:cNvPr>
          <p:cNvPicPr>
            <a:picLocks noChangeAspect="1"/>
          </p:cNvPicPr>
          <p:nvPr/>
        </p:nvPicPr>
        <p:blipFill rotWithShape="1">
          <a:blip r:embed="rId2"/>
          <a:srcRect l="42048" t="12519" r="42314" b="24691"/>
          <a:stretch/>
        </p:blipFill>
        <p:spPr>
          <a:xfrm>
            <a:off x="4189379" y="233463"/>
            <a:ext cx="2989634" cy="6452119"/>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err="1"/>
              <a:t>Bestätigungsseite</a:t>
            </a:r>
            <a:r>
              <a:rPr lang="en-US" sz="3200" dirty="0"/>
              <a:t> </a:t>
            </a:r>
            <a:r>
              <a:rPr lang="en-US" sz="3200" dirty="0" err="1"/>
              <a:t>fortgesetzt</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de-DE" dirty="0"/>
              <a:t>Wenn Sie mit Ihrer Auswahl zufrieden sind, klicken Sie auf Bestätigen und Senden Anfrage</a:t>
            </a:r>
            <a:endParaRPr lang="en-US" dirty="0"/>
          </a:p>
          <a:p>
            <a:r>
              <a:rPr lang="de-DE" dirty="0"/>
              <a:t>Wenn nicht, kannst du zurückgehen und bearbeiten</a:t>
            </a:r>
            <a:r>
              <a:rPr lang="en-US" dirty="0"/>
              <a:t>  </a:t>
            </a:r>
          </a:p>
        </p:txBody>
      </p:sp>
      <p:pic>
        <p:nvPicPr>
          <p:cNvPr id="6" name="Picture 5">
            <a:extLst>
              <a:ext uri="{FF2B5EF4-FFF2-40B4-BE49-F238E27FC236}">
                <a16:creationId xmlns:a16="http://schemas.microsoft.com/office/drawing/2014/main" id="{60950943-4A37-438F-8DB1-67A6145D93E8}"/>
              </a:ext>
            </a:extLst>
          </p:cNvPr>
          <p:cNvPicPr>
            <a:picLocks noChangeAspect="1"/>
          </p:cNvPicPr>
          <p:nvPr/>
        </p:nvPicPr>
        <p:blipFill rotWithShape="1">
          <a:blip r:embed="rId2"/>
          <a:srcRect l="28803" t="86442" r="45186" b="5691"/>
          <a:stretch/>
        </p:blipFill>
        <p:spPr>
          <a:xfrm>
            <a:off x="2485920" y="1128860"/>
            <a:ext cx="7715835" cy="1254415"/>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de-DE" dirty="0"/>
              <a:t>Die Seite zur erfolgreichen Einreichung</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de-DE" dirty="0"/>
              <a:t>Es ist von entscheidender Bedeutung, dass Sie gary@worldbibleplans.com Ihrer Liste sicherer Absender hinzufügen</a:t>
            </a:r>
            <a:endParaRPr lang="en-US" dirty="0"/>
          </a:p>
          <a:p>
            <a:pPr lvl="1"/>
            <a:r>
              <a:rPr lang="de-DE" dirty="0"/>
              <a:t>Andernfalls könnte dein Anhang oder Link im Junk- oder Spam-Ordner landen</a:t>
            </a:r>
            <a:endParaRPr lang="en-US" dirty="0"/>
          </a:p>
          <a:p>
            <a:r>
              <a:rPr lang="de-DE" dirty="0"/>
              <a:t>Die Bearbeitungszeit der Anfrage beträgt weniger als 24 Stunden, es sei denn, es liegen mildernde Umstände vor</a:t>
            </a:r>
            <a:endParaRPr lang="en-US" dirty="0"/>
          </a:p>
          <a:p>
            <a:pPr lvl="1"/>
            <a:r>
              <a:rPr lang="de-DE" dirty="0"/>
              <a:t>Wenn Sie innerhalb von 24 Stunden keine E-Mail von gary@worldbibleplans.com erhalten, überprüfen Sie Ihren Spam- oder Spam-Ordner.</a:t>
            </a:r>
            <a:endParaRPr lang="en-US" dirty="0"/>
          </a:p>
          <a:p>
            <a:pPr lvl="2"/>
            <a:r>
              <a:rPr lang="de-DE" dirty="0"/>
              <a:t>Wenn Sie noch keine E-Mail von uns erhalten haben, senden Sie uns eine Nachricht über unsere Kontaktseite</a:t>
            </a:r>
            <a:endParaRPr lang="en-US" dirty="0"/>
          </a:p>
        </p:txBody>
      </p:sp>
      <p:pic>
        <p:nvPicPr>
          <p:cNvPr id="5" name="Picture 4">
            <a:extLst>
              <a:ext uri="{FF2B5EF4-FFF2-40B4-BE49-F238E27FC236}">
                <a16:creationId xmlns:a16="http://schemas.microsoft.com/office/drawing/2014/main" id="{9DBA5E80-E7DF-4A56-9C4F-267863737AA7}"/>
              </a:ext>
            </a:extLst>
          </p:cNvPr>
          <p:cNvPicPr>
            <a:picLocks noChangeAspect="1"/>
          </p:cNvPicPr>
          <p:nvPr/>
        </p:nvPicPr>
        <p:blipFill rotWithShape="1">
          <a:blip r:embed="rId2"/>
          <a:srcRect l="7984" t="28510" r="14526" b="54752"/>
          <a:stretch/>
        </p:blipFill>
        <p:spPr>
          <a:xfrm>
            <a:off x="2592925" y="1406769"/>
            <a:ext cx="7986104" cy="2022231"/>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091447" y="119008"/>
            <a:ext cx="9413165" cy="525421"/>
          </a:xfrm>
        </p:spPr>
        <p:txBody>
          <a:bodyPr>
            <a:normAutofit fontScale="90000"/>
          </a:bodyPr>
          <a:lstStyle/>
          <a:p>
            <a:r>
              <a:rPr lang="de-DE" sz="2000" dirty="0"/>
              <a:t>Dies ist das Antragsformular – Wir werden es in den folgenden Folien aufschlüsseln</a:t>
            </a:r>
            <a:endParaRPr lang="en-US" sz="2000" dirty="0"/>
          </a:p>
        </p:txBody>
      </p:sp>
      <p:pic>
        <p:nvPicPr>
          <p:cNvPr id="4" name="Picture 3">
            <a:extLst>
              <a:ext uri="{FF2B5EF4-FFF2-40B4-BE49-F238E27FC236}">
                <a16:creationId xmlns:a16="http://schemas.microsoft.com/office/drawing/2014/main" id="{1115E123-3E8D-429A-BDB8-D1F7BED2C122}"/>
              </a:ext>
            </a:extLst>
          </p:cNvPr>
          <p:cNvPicPr>
            <a:picLocks noChangeAspect="1"/>
          </p:cNvPicPr>
          <p:nvPr/>
        </p:nvPicPr>
        <p:blipFill rotWithShape="1">
          <a:blip r:embed="rId2"/>
          <a:srcRect l="33112" t="25582" r="33298" b="1682"/>
          <a:stretch/>
        </p:blipFill>
        <p:spPr>
          <a:xfrm>
            <a:off x="3832697" y="535021"/>
            <a:ext cx="5248727" cy="6108970"/>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a:t>Die </a:t>
            </a:r>
            <a:r>
              <a:rPr lang="en-US" sz="3200" dirty="0" err="1"/>
              <a:t>Mechanik</a:t>
            </a:r>
            <a:r>
              <a:rPr lang="en-US" sz="3200" dirty="0"/>
              <a:t> der Form</a:t>
            </a:r>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de-DE" dirty="0"/>
              <a:t>Es ist wichtig, dass Sie das Formular von links nach rechts und von oben nach unten ausfüllen</a:t>
            </a:r>
            <a:endParaRPr lang="en-US" u="sng" dirty="0"/>
          </a:p>
          <a:p>
            <a:pPr lvl="1"/>
            <a:r>
              <a:rPr lang="de-DE" dirty="0"/>
              <a:t>Wenn Sie einen Abschnitt des Formulars ausfüllen und dann ein bereits ausgewähltes Feld ändern, werden alle Auswahlen zum Standard zurückgesetzt und Sie verlieren die getroffenen Auswahlen.</a:t>
            </a:r>
            <a:endParaRPr lang="en-US" dirty="0"/>
          </a:p>
          <a:p>
            <a:pPr lvl="2"/>
            <a:r>
              <a:rPr lang="de-DE" dirty="0"/>
              <a:t>Wenn Sie zum Beispiel eine Version auswählen, den Rest des Formulars ausfüllen und dann die Version ändern, müssen Sie alle nachfolgenden Felder erneut ausfüllen</a:t>
            </a:r>
            <a:endParaRPr lang="en-US" dirty="0"/>
          </a:p>
        </p:txBody>
      </p:sp>
      <p:pic>
        <p:nvPicPr>
          <p:cNvPr id="6" name="Picture 5">
            <a:extLst>
              <a:ext uri="{FF2B5EF4-FFF2-40B4-BE49-F238E27FC236}">
                <a16:creationId xmlns:a16="http://schemas.microsoft.com/office/drawing/2014/main" id="{E6458E88-3B42-43BA-946A-711D4C7C4EAB}"/>
              </a:ext>
            </a:extLst>
          </p:cNvPr>
          <p:cNvPicPr>
            <a:picLocks noChangeAspect="1"/>
          </p:cNvPicPr>
          <p:nvPr/>
        </p:nvPicPr>
        <p:blipFill rotWithShape="1">
          <a:blip r:embed="rId2"/>
          <a:srcRect l="2989" t="30497" r="5325" b="32482"/>
          <a:stretch/>
        </p:blipFill>
        <p:spPr>
          <a:xfrm>
            <a:off x="2592925" y="890079"/>
            <a:ext cx="7869341" cy="3020439"/>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Logische</a:t>
            </a:r>
            <a:r>
              <a:rPr lang="en-US" sz="3200" dirty="0"/>
              <a:t> </a:t>
            </a:r>
            <a:r>
              <a:rPr lang="en-US" sz="3200" dirty="0" err="1"/>
              <a:t>Regeln</a:t>
            </a:r>
            <a:r>
              <a:rPr lang="en-US" sz="3200" dirty="0"/>
              <a:t> der Form</a:t>
            </a:r>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de-DE" dirty="0"/>
              <a:t>Je nach deiner Auswahl werden bestimmte Optionen nicht mehr verfügbar</a:t>
            </a:r>
            <a:endParaRPr lang="en-US" dirty="0"/>
          </a:p>
          <a:p>
            <a:pPr lvl="1"/>
            <a:r>
              <a:rPr lang="de-DE" dirty="0"/>
              <a:t>Manchmal ist der gesamte Dropdown</a:t>
            </a:r>
            <a:endParaRPr lang="en-US" dirty="0"/>
          </a:p>
          <a:p>
            <a:pPr lvl="1"/>
            <a:r>
              <a:rPr lang="de-DE" dirty="0"/>
              <a:t>Manchmal nur Auswahlen im Dropdown-Menü</a:t>
            </a:r>
            <a:endParaRPr lang="en-US" dirty="0"/>
          </a:p>
          <a:p>
            <a:pPr lvl="2"/>
            <a:r>
              <a:rPr lang="de-DE" dirty="0"/>
              <a:t>Zum Beispiel: Wenn Sie eine urheberrechtlich geschützte Version auswählen, können wir die Schriften nicht bereitstellen, sondern nur einen Leitfaden.</a:t>
            </a:r>
            <a:endParaRPr lang="en-US" dirty="0"/>
          </a:p>
          <a:p>
            <a:pPr lvl="3"/>
            <a:r>
              <a:rPr lang="de-DE" dirty="0"/>
              <a:t>Das ausgewählte Buch wird gesperrt</a:t>
            </a:r>
            <a:endParaRPr lang="en-US" dirty="0"/>
          </a:p>
          <a:p>
            <a:pPr lvl="3"/>
            <a:r>
              <a:rPr lang="de-DE" dirty="0"/>
              <a:t>Die Heiligen Schriften werden gesperrt</a:t>
            </a:r>
            <a:r>
              <a:rPr lang="en-US" dirty="0"/>
              <a:t> </a:t>
            </a:r>
          </a:p>
          <a:p>
            <a:pPr lvl="4"/>
            <a:r>
              <a:rPr lang="de-DE" dirty="0"/>
              <a:t>Nein. Nur eine Anleitung bereitstellen wird standardmäßig</a:t>
            </a:r>
            <a:endParaRPr lang="en-US" dirty="0"/>
          </a:p>
          <a:p>
            <a:pPr lvl="3"/>
            <a:r>
              <a:rPr lang="en-US" dirty="0" err="1"/>
              <a:t>Inklusive</a:t>
            </a:r>
            <a:r>
              <a:rPr lang="en-US" dirty="0"/>
              <a:t> </a:t>
            </a:r>
            <a:r>
              <a:rPr lang="en-US" dirty="0" err="1"/>
              <a:t>Querverweise</a:t>
            </a:r>
            <a:r>
              <a:rPr lang="en-US" dirty="0"/>
              <a:t> </a:t>
            </a:r>
            <a:r>
              <a:rPr lang="en-US" dirty="0" err="1"/>
              <a:t>werden</a:t>
            </a:r>
            <a:r>
              <a:rPr lang="en-US" dirty="0"/>
              <a:t> </a:t>
            </a:r>
            <a:r>
              <a:rPr lang="en-US" dirty="0" err="1"/>
              <a:t>gesperrt</a:t>
            </a:r>
            <a:r>
              <a:rPr lang="en-US" dirty="0"/>
              <a:t>.</a:t>
            </a:r>
          </a:p>
          <a:p>
            <a:pPr lvl="3"/>
            <a:r>
              <a:rPr lang="de-DE" dirty="0"/>
              <a:t>Ausgewählter Absatz/Vers wird gesperrt</a:t>
            </a:r>
            <a:endParaRPr lang="en-US" dirty="0"/>
          </a:p>
          <a:p>
            <a:pPr lvl="3"/>
            <a:r>
              <a:rPr lang="de-DE" dirty="0"/>
              <a:t>Das ausgewählte eBook-Format wird gesperrt</a:t>
            </a:r>
            <a:endParaRPr lang="en-US" dirty="0"/>
          </a:p>
          <a:p>
            <a:pPr lvl="4"/>
            <a:r>
              <a:rPr lang="de-DE" dirty="0"/>
              <a:t>Das PDF-Diagramm wird standardmäßig aktiviert</a:t>
            </a:r>
            <a:endParaRPr lang="en-US" dirty="0"/>
          </a:p>
          <a:p>
            <a:pPr lvl="3"/>
            <a:r>
              <a:rPr lang="de-DE" dirty="0"/>
              <a:t>Optionale Schrift für Verse, in denen Jesus spricht, wird gesperrt</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de-DE" sz="3200" dirty="0"/>
              <a:t>Logische Regeln der Form wurden fortgeführt</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fontScale="85000" lnSpcReduction="10000"/>
          </a:bodyPr>
          <a:lstStyle/>
          <a:p>
            <a:r>
              <a:rPr lang="de-DE" dirty="0"/>
              <a:t>Ein weiteres Beispiel: Wenn du ein Thema aus der zweiten Gruppe auswählst...</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e-DE" dirty="0"/>
              <a:t>Die Kapiteldauern im Dauer-Dropdown sind ausgegraut und nicht auswählbar.</a:t>
            </a:r>
            <a:endParaRPr lang="en-US" dirty="0"/>
          </a:p>
          <a:p>
            <a:r>
              <a:rPr lang="en-US" dirty="0"/>
              <a:t>Der </a:t>
            </a:r>
            <a:r>
              <a:rPr lang="en-US" dirty="0" err="1"/>
              <a:t>Kommentar</a:t>
            </a:r>
            <a:r>
              <a:rPr lang="en-US" dirty="0"/>
              <a:t> </a:t>
            </a:r>
            <a:r>
              <a:rPr lang="en-US" dirty="0" err="1"/>
              <a:t>wird</a:t>
            </a:r>
            <a:r>
              <a:rPr lang="en-US" dirty="0"/>
              <a:t> </a:t>
            </a:r>
            <a:r>
              <a:rPr lang="en-US" dirty="0" err="1"/>
              <a:t>gesperrt</a:t>
            </a:r>
            <a:endParaRPr lang="en-US" dirty="0"/>
          </a:p>
        </p:txBody>
      </p:sp>
      <p:pic>
        <p:nvPicPr>
          <p:cNvPr id="7" name="Picture 6">
            <a:extLst>
              <a:ext uri="{FF2B5EF4-FFF2-40B4-BE49-F238E27FC236}">
                <a16:creationId xmlns:a16="http://schemas.microsoft.com/office/drawing/2014/main" id="{66CE9C8B-FDF5-42AD-BB7E-025F2D199C8F}"/>
              </a:ext>
            </a:extLst>
          </p:cNvPr>
          <p:cNvPicPr>
            <a:picLocks noChangeAspect="1"/>
          </p:cNvPicPr>
          <p:nvPr/>
        </p:nvPicPr>
        <p:blipFill rotWithShape="1">
          <a:blip r:embed="rId2"/>
          <a:srcRect t="15371" r="19666" b="5345"/>
          <a:stretch/>
        </p:blipFill>
        <p:spPr>
          <a:xfrm>
            <a:off x="1839713" y="1354014"/>
            <a:ext cx="5595681" cy="4017481"/>
          </a:xfrm>
          <a:prstGeom prst="rect">
            <a:avLst/>
          </a:prstGeom>
        </p:spPr>
      </p:pic>
      <p:pic>
        <p:nvPicPr>
          <p:cNvPr id="10" name="Picture 9">
            <a:extLst>
              <a:ext uri="{FF2B5EF4-FFF2-40B4-BE49-F238E27FC236}">
                <a16:creationId xmlns:a16="http://schemas.microsoft.com/office/drawing/2014/main" id="{6F132EDC-263A-4238-960E-13C157E2248A}"/>
              </a:ext>
            </a:extLst>
          </p:cNvPr>
          <p:cNvPicPr>
            <a:picLocks noChangeAspect="1"/>
          </p:cNvPicPr>
          <p:nvPr/>
        </p:nvPicPr>
        <p:blipFill>
          <a:blip r:embed="rId3"/>
          <a:stretch>
            <a:fillRect/>
          </a:stretch>
        </p:blipFill>
        <p:spPr>
          <a:xfrm>
            <a:off x="7699167" y="1360310"/>
            <a:ext cx="2913710" cy="4079193"/>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de-DE" sz="3200" dirty="0"/>
              <a:t>Logische Regeln der Form wurden fortgeführt</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de-DE" dirty="0"/>
              <a:t>Manchmal bestimmen mehrere Selektionen, ob eine andere Auswahl gesperrt ist</a:t>
            </a:r>
            <a:endParaRPr lang="en-US" dirty="0"/>
          </a:p>
          <a:p>
            <a:pPr lvl="1"/>
            <a:r>
              <a:rPr lang="de-DE" dirty="0"/>
              <a:t>Damit der Kommentar auswählbar ist:</a:t>
            </a:r>
            <a:endParaRPr lang="en-US" dirty="0"/>
          </a:p>
          <a:p>
            <a:pPr lvl="2"/>
            <a:r>
              <a:rPr lang="de-DE" dirty="0"/>
              <a:t>Die Version kann nicht urheberrechtlich geschützt werden</a:t>
            </a:r>
            <a:endParaRPr lang="en-US" dirty="0"/>
          </a:p>
          <a:p>
            <a:pPr lvl="2"/>
            <a:r>
              <a:rPr lang="de-DE" dirty="0"/>
              <a:t>Das Thema muss in der ersten Gruppe von Themen liegen</a:t>
            </a:r>
            <a:endParaRPr lang="en-US" dirty="0"/>
          </a:p>
          <a:p>
            <a:pPr lvl="2"/>
            <a:r>
              <a:rPr lang="de-DE" dirty="0"/>
              <a:t>Die Dauer muss eine Kapiteldauer sein</a:t>
            </a:r>
            <a:endParaRPr lang="en-US" dirty="0"/>
          </a:p>
          <a:p>
            <a:pPr lvl="2"/>
            <a:endParaRPr lang="en-US" dirty="0"/>
          </a:p>
          <a:p>
            <a:pPr lvl="1"/>
            <a:r>
              <a:rPr lang="de-DE" dirty="0"/>
              <a:t>Damit das Auswahlformat von Absätzen oder Versen auswählbar ist:</a:t>
            </a:r>
            <a:endParaRPr lang="en-US" dirty="0"/>
          </a:p>
          <a:p>
            <a:pPr lvl="2"/>
            <a:r>
              <a:rPr lang="de-DE" dirty="0"/>
              <a:t>Die Version kann nicht urheberrechtlich geschützt werden</a:t>
            </a:r>
            <a:endParaRPr lang="en-US" dirty="0"/>
          </a:p>
          <a:p>
            <a:pPr lvl="2"/>
            <a:r>
              <a:rPr lang="de-DE" dirty="0"/>
              <a:t>Heilige Schriften müssen Ja sein</a:t>
            </a:r>
            <a:endParaRPr lang="en-US" dirty="0"/>
          </a:p>
          <a:p>
            <a:pPr lvl="2"/>
            <a:r>
              <a:rPr lang="de-DE" dirty="0"/>
              <a:t>Kreuzverweise müssen umgangen werden oder keine Querverweise ausgewählt werden</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1465</TotalTime>
  <Words>2943</Words>
  <Application>Microsoft Office PowerPoint</Application>
  <PresentationFormat>Widescreen</PresentationFormat>
  <Paragraphs>267</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worldbibleplans.com/languages/german/index.html</vt:lpstr>
      <vt:lpstr>PowerPoint Presentation</vt:lpstr>
      <vt:lpstr>Willkommen bei Weltbibelpläne</vt:lpstr>
      <vt:lpstr>Navigiere zur Seite mit eBook-Anfragen</vt:lpstr>
      <vt:lpstr>Dies ist das Antragsformular – Wir werden es in den folgenden Folien aufschlüsseln</vt:lpstr>
      <vt:lpstr>Die Mechanik der Form</vt:lpstr>
      <vt:lpstr>Logische Regeln der Form</vt:lpstr>
      <vt:lpstr>Logische Regeln der Form wurden fortgeführt</vt:lpstr>
      <vt:lpstr>Logische Regeln der Form wurden fortgeführt</vt:lpstr>
      <vt:lpstr>Sag uns, wer du bist</vt:lpstr>
      <vt:lpstr>Wählen Sie Ihr Wohnsitzland aus der Dropdown-Liste aus</vt:lpstr>
      <vt:lpstr>Geben Sie Ihre E-Mail-Adresse ein</vt:lpstr>
      <vt:lpstr>Wählen Sie Ihre Sprache</vt:lpstr>
      <vt:lpstr>Die Versionsliste, die mit deiner Sprachwahl verbunden ist, wird automatisch ausgefüllt</vt:lpstr>
      <vt:lpstr>Dies ist ein Beispiel für das, was Sie sehen könnten</vt:lpstr>
      <vt:lpstr>Suche innerhalb der Liste</vt:lpstr>
      <vt:lpstr>Urheberrechtlich geschützte Versionen  Einige Felder auf dem Formular sind gesperrt, wenn Sie eine urheberrechtlich geschützte Bibelversion wählen. Gesetzlich dürfen wir nur eine Anleitung für urheberrechtlich geschützte Versionen bereitstellen. Am Ende der Versionsbeschreibung sehen Sie das Urheberrechtssymbol ©.</vt:lpstr>
      <vt:lpstr>Klicke am Anfang deiner Wahl auf den Radial-Button</vt:lpstr>
      <vt:lpstr>Die Dropdown-Liste schließt sich und das Formular zeigt die gewählte Version an</vt:lpstr>
      <vt:lpstr>Themen </vt:lpstr>
      <vt:lpstr>Weiterhin bestehende Themen </vt:lpstr>
      <vt:lpstr>Weiterhin bestehende Themen </vt:lpstr>
      <vt:lpstr>Weiterhin bestehende Themen</vt:lpstr>
      <vt:lpstr>Weiterhin bestehende Themen </vt:lpstr>
      <vt:lpstr>Wenn du das 1-Buch-Deep-Dive-Thema gewählt hast, wähle ein Buch. Andernfalls ist diese Option gesperrt</vt:lpstr>
      <vt:lpstr>Heilige Schriften einbeziehen</vt:lpstr>
      <vt:lpstr>Wählen Sie optional Querverweise aus</vt:lpstr>
      <vt:lpstr>Kreuzverweise einfügen – Abkürzungsbeispiele</vt:lpstr>
      <vt:lpstr>Kreuzverweise einfügen – Beispiele für den vollständigen Text</vt:lpstr>
      <vt:lpstr>Lesezeit</vt:lpstr>
      <vt:lpstr>Lesefrequenz auswählen</vt:lpstr>
      <vt:lpstr>Ausgewählte Lesungen pro Tag</vt:lpstr>
      <vt:lpstr>Wählen Sie Absatz- oder Versformat</vt:lpstr>
      <vt:lpstr>Kommentar einfügen – Wähle einen Kapitel-für-Kapitel-Kommentar aus, der in deinen Plan aufgenommen werden soll.</vt:lpstr>
      <vt:lpstr>Wählen Sie nach Tag, Datum oder beidem</vt:lpstr>
      <vt:lpstr>Klicken Sie auf den Kalender, um ein Startdatum der Lesung auszuwählen. Wenn Sie benutzerdefinierte Dauer gewählt haben, wählen Sie ein Leseendedatum</vt:lpstr>
      <vt:lpstr>Ausgewähltes eBook-Format</vt:lpstr>
      <vt:lpstr>Optionale Schriftart für Verse, in denen Jesus spricht</vt:lpstr>
      <vt:lpstr>Optional: Wählen Sie Nein, wenn Sie in Zukunft keine E-Mails von WBP mehr erhalten möchten.</vt:lpstr>
      <vt:lpstr>Optional: Geben Sie hier weitere Anfragen ein</vt:lpstr>
      <vt:lpstr>Bitte lass uns wissen, wie du von uns erfahren hast und ob das dein erstes Bibellesen ist</vt:lpstr>
      <vt:lpstr>Klicken Sie auf Absenden</vt:lpstr>
      <vt:lpstr>Bestätigungsseite</vt:lpstr>
      <vt:lpstr>Bestätigungsseite fortgesetzt</vt:lpstr>
      <vt:lpstr>Die Seite zur erfolgreichen Einreichung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208</cp:revision>
  <dcterms:created xsi:type="dcterms:W3CDTF">2024-04-27T16:46:20Z</dcterms:created>
  <dcterms:modified xsi:type="dcterms:W3CDTF">2026-08-29T16:24:27Z</dcterms:modified>
</cp:coreProperties>
</file>