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9" d="100"/>
          <a:sy n="109" d="100"/>
        </p:scale>
        <p:origin x="58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8/28/2026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8/28/2026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8/28/2026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8/28/2026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8/28/2026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8/28/2026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0"/>
            <a:ext cx="8915399" cy="1126283"/>
          </a:xfrm>
        </p:spPr>
        <p:txBody>
          <a:bodyPr>
            <a:normAutofit/>
          </a:bodyPr>
          <a:lstStyle/>
          <a:p>
            <a:r>
              <a:rPr lang="en-US" sz="2400" dirty="0"/>
              <a:t>worldbibleplans.com/languages/</a:t>
            </a:r>
            <a:r>
              <a:rPr lang="en-US" sz="2400" dirty="0" err="1"/>
              <a:t>georgian</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ka-GE" sz="2400" dirty="0"/>
              <a:t>ეტაპობრივად ინსტრუქციები</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ka-GE" sz="3200" dirty="0"/>
              <a:t>გვითხარით ვინ ხართ</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a-GE" dirty="0"/>
              <a:t>ეს ველები სავალდებულოა</a:t>
            </a:r>
            <a:endParaRPr lang="en-US" dirty="0"/>
          </a:p>
          <a:p>
            <a:pPr lvl="1"/>
            <a:r>
              <a:rPr lang="ka-GE" dirty="0"/>
              <a:t>ნებისმიერი სავალდებულო ველი, რომელიც არ არის შევსებული/არჩეული, გამოიწვევს შეცდომას წარდგენისას და მოგიწევთ ველის შევსება</a:t>
            </a:r>
            <a:endParaRPr lang="en-US" dirty="0"/>
          </a:p>
        </p:txBody>
      </p:sp>
      <p:pic>
        <p:nvPicPr>
          <p:cNvPr id="7" name="Picture 6">
            <a:extLst>
              <a:ext uri="{FF2B5EF4-FFF2-40B4-BE49-F238E27FC236}">
                <a16:creationId xmlns:a16="http://schemas.microsoft.com/office/drawing/2014/main" id="{488991FD-060C-4090-9D04-16ADA5B476F7}"/>
              </a:ext>
            </a:extLst>
          </p:cNvPr>
          <p:cNvPicPr>
            <a:picLocks noChangeAspect="1"/>
          </p:cNvPicPr>
          <p:nvPr/>
        </p:nvPicPr>
        <p:blipFill rotWithShape="1">
          <a:blip r:embed="rId2"/>
          <a:srcRect l="16658" t="64624" r="18077" b="25179"/>
          <a:stretch/>
        </p:blipFill>
        <p:spPr>
          <a:xfrm>
            <a:off x="1081453" y="1570892"/>
            <a:ext cx="10400005" cy="873370"/>
          </a:xfrm>
          <a:prstGeom prst="rect">
            <a:avLst/>
          </a:prstGeom>
        </p:spPr>
      </p:pic>
      <p:pic>
        <p:nvPicPr>
          <p:cNvPr id="9" name="Picture 8">
            <a:extLst>
              <a:ext uri="{FF2B5EF4-FFF2-40B4-BE49-F238E27FC236}">
                <a16:creationId xmlns:a16="http://schemas.microsoft.com/office/drawing/2014/main" id="{CEAED812-4214-4DD6-B404-454D7B7D19B9}"/>
              </a:ext>
            </a:extLst>
          </p:cNvPr>
          <p:cNvPicPr>
            <a:picLocks noChangeAspect="1"/>
          </p:cNvPicPr>
          <p:nvPr/>
        </p:nvPicPr>
        <p:blipFill rotWithShape="1">
          <a:blip r:embed="rId3"/>
          <a:srcRect l="50000" t="65027" r="18149" b="21646"/>
          <a:stretch/>
        </p:blipFill>
        <p:spPr>
          <a:xfrm>
            <a:off x="3220914" y="4390294"/>
            <a:ext cx="6763132" cy="1521068"/>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ka-GE" sz="2700" dirty="0"/>
              <a:t>ჩამოსაშლელი სიიდან აირჩიეთ თქვენი საცხოვრებელი ქვეყანა</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ka-GE" dirty="0"/>
              <a:t>დააწკაპუნეთ თქვენი საცხოვრებელი ქვეყნის არჩევანზე</a:t>
            </a:r>
            <a:endParaRPr lang="en-US" dirty="0"/>
          </a:p>
          <a:p>
            <a:pPr lvl="2"/>
            <a:r>
              <a:rPr lang="ka-GE" dirty="0"/>
              <a:t>საქართველო ამ მაგალითში</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a-GE" dirty="0"/>
              <a:t>დააწკაპუნეთ ჩამოსაშლელ სიაზე, რომ ნახოთ საცხოვრებელი ქვეყნის სია</a:t>
            </a:r>
            <a:endParaRPr lang="en-US" dirty="0"/>
          </a:p>
          <a:p>
            <a:pPr lvl="1"/>
            <a:r>
              <a:rPr lang="ka-GE" dirty="0"/>
              <a:t>გადადით თქვენი საცხოვრებელი ქვეყნის არჩევანზე ან</a:t>
            </a:r>
            <a:endParaRPr lang="en-US" dirty="0"/>
          </a:p>
          <a:p>
            <a:pPr lvl="1"/>
            <a:r>
              <a:rPr lang="ka-GE" dirty="0"/>
              <a:t>დაიწყეთ აკრეფა, რომ უფრო სწრაფად მიხვიდეთ თქვენი საცხოვრებელი ქვეყნის არჩევანში</a:t>
            </a:r>
            <a:endParaRPr lang="en-US" dirty="0"/>
          </a:p>
        </p:txBody>
      </p:sp>
      <p:pic>
        <p:nvPicPr>
          <p:cNvPr id="4" name="Picture 3">
            <a:extLst>
              <a:ext uri="{FF2B5EF4-FFF2-40B4-BE49-F238E27FC236}">
                <a16:creationId xmlns:a16="http://schemas.microsoft.com/office/drawing/2014/main" id="{97C2FBE8-20E9-4193-972E-CC64470E57CA}"/>
              </a:ext>
            </a:extLst>
          </p:cNvPr>
          <p:cNvPicPr>
            <a:picLocks noChangeAspect="1"/>
          </p:cNvPicPr>
          <p:nvPr/>
        </p:nvPicPr>
        <p:blipFill rotWithShape="1">
          <a:blip r:embed="rId2"/>
          <a:srcRect l="17812" t="25984" r="51467" b="28264"/>
          <a:stretch/>
        </p:blipFill>
        <p:spPr>
          <a:xfrm>
            <a:off x="2592925" y="2189284"/>
            <a:ext cx="4467298" cy="3575937"/>
          </a:xfrm>
          <a:prstGeom prst="rect">
            <a:avLst/>
          </a:prstGeom>
        </p:spPr>
      </p:pic>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ka-GE" sz="3200" dirty="0"/>
              <a:t>შეიყვანეთ თქვენი ელ.ფოსტის მისამართი</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a:bodyPr>
          <a:lstStyle/>
          <a:p>
            <a:r>
              <a:rPr lang="ka-GE" dirty="0"/>
              <a:t>ჩვენ გვჭირდება თქვენი ელ.ფოსტის მისამართი, რომ გამოგიგზავნოთ კითხვის გეგმა ან ბმული, რომ ჩამოტვირთოთ თქვენი მორგებული ბიბლიის კითხვის გეგმა. თუ არ მოგვთხოვთ არ გააკეთოთ თქვენი მოთხოვნის წარდგენისას, </a:t>
            </a:r>
            <a:r>
              <a:rPr lang="en-US" dirty="0"/>
              <a:t>WBP </a:t>
            </a:r>
            <a:r>
              <a:rPr lang="ka-GE" dirty="0"/>
              <a:t>გამოგიგზავნით დროდადრო ელ.წერილებს განახლებებით, ახალი თარგმანებით და ახალი გეგმებით</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a-GE" dirty="0"/>
              <a:t>ჩვენ არავის გაუზიარებთ თქვენს ელ.ფოსტის მისამართს რაიმე მიზეზით</a:t>
            </a:r>
            <a:endParaRPr lang="en-US" dirty="0"/>
          </a:p>
        </p:txBody>
      </p:sp>
      <p:pic>
        <p:nvPicPr>
          <p:cNvPr id="9" name="Picture 8">
            <a:extLst>
              <a:ext uri="{FF2B5EF4-FFF2-40B4-BE49-F238E27FC236}">
                <a16:creationId xmlns:a16="http://schemas.microsoft.com/office/drawing/2014/main" id="{E34FE6CE-EE4C-49AF-B6DE-C6562CC4A92E}"/>
              </a:ext>
            </a:extLst>
          </p:cNvPr>
          <p:cNvPicPr>
            <a:picLocks noChangeAspect="1"/>
          </p:cNvPicPr>
          <p:nvPr/>
        </p:nvPicPr>
        <p:blipFill rotWithShape="1">
          <a:blip r:embed="rId2"/>
          <a:srcRect l="49471" t="26118" r="18077" b="63902"/>
          <a:stretch/>
        </p:blipFill>
        <p:spPr>
          <a:xfrm>
            <a:off x="2910253" y="2594039"/>
            <a:ext cx="7836264" cy="1295400"/>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8CB6118-660C-4266-BEA1-9377473720BF}"/>
              </a:ext>
            </a:extLst>
          </p:cNvPr>
          <p:cNvPicPr>
            <a:picLocks noChangeAspect="1"/>
          </p:cNvPicPr>
          <p:nvPr/>
        </p:nvPicPr>
        <p:blipFill rotWithShape="1">
          <a:blip r:embed="rId2"/>
          <a:srcRect l="17379" t="26251" r="51034" b="22899"/>
          <a:stretch/>
        </p:blipFill>
        <p:spPr>
          <a:xfrm>
            <a:off x="2329961" y="2163253"/>
            <a:ext cx="3851031" cy="3332284"/>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ka-GE" dirty="0"/>
              <a:t>აირჩიეთ თქვენი ენა</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fontScale="92500" lnSpcReduction="20000"/>
          </a:bodyPr>
          <a:lstStyle/>
          <a:p>
            <a:pPr lvl="1"/>
            <a:r>
              <a:rPr lang="ka-GE" dirty="0"/>
              <a:t>დააწკაპუნეთ ენის არჩევანზე</a:t>
            </a:r>
            <a:endParaRPr lang="en-US" dirty="0"/>
          </a:p>
          <a:p>
            <a:pPr lvl="2"/>
            <a:r>
              <a:rPr lang="ka-GE" dirty="0"/>
              <a:t>ქართული ამ მაგალითში</a:t>
            </a:r>
            <a:endParaRPr lang="en-US" dirty="0"/>
          </a:p>
          <a:p>
            <a:pPr marL="0" indent="0">
              <a:buNone/>
            </a:pPr>
            <a:r>
              <a:rPr lang="ka-GE" dirty="0"/>
              <a:t>თქვენ მიერ არჩეული ენა განსაზღვრავს ბიბლიის ვერსიების ჩამონათვალს, რომელთაგან შეგიძლიათ აირჩიოთ</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2329960" y="4328599"/>
            <a:ext cx="1327639"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a-GE" dirty="0"/>
              <a:t>ენების სიის სანახავად დააჭირეთ ჩამოსაშლელ სიას</a:t>
            </a:r>
            <a:endParaRPr lang="en-US" dirty="0"/>
          </a:p>
          <a:p>
            <a:pPr lvl="1"/>
            <a:r>
              <a:rPr lang="ka-GE" dirty="0"/>
              <a:t>გადაახვიეთ თქვენი ენის არჩევანზე ან</a:t>
            </a:r>
            <a:endParaRPr lang="en-US" dirty="0"/>
          </a:p>
          <a:p>
            <a:pPr lvl="1"/>
            <a:r>
              <a:rPr lang="ka-GE" dirty="0"/>
              <a:t>დაიწყეთ აკრეფა, რომ უფრო სწრაფად მიაღწიოთ თქვენს ენის არჩევანს</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ka-GE" sz="3200" dirty="0"/>
              <a:t>თქვენს ენის არჩევანთან დაკავშირებული ვერსიების სია ავტომატურად შეივსება</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ka-GE" dirty="0"/>
              <a:t>ვერსიების სია ანბანურია თქვენს მიერ არჩეულ ენაზე. კონკრეტული თარგმანის აღწერა გეტყვით, არის თუ არა თარგმანი:</a:t>
            </a:r>
            <a:endParaRPr lang="en-US" dirty="0"/>
          </a:p>
          <a:p>
            <a:pPr lvl="1"/>
            <a:r>
              <a:rPr lang="ka-GE" dirty="0"/>
              <a:t>სრული ბიბლია - 66 წიგნი (ძველი და ახალი აღთქმა)</a:t>
            </a:r>
            <a:endParaRPr lang="en-US" dirty="0"/>
          </a:p>
          <a:p>
            <a:pPr lvl="1"/>
            <a:r>
              <a:rPr lang="ka-GE" dirty="0"/>
              <a:t>დაასრულეთ ბიბლია </a:t>
            </a:r>
            <a:r>
              <a:rPr lang="en-US" dirty="0"/>
              <a:t>x </a:t>
            </a:r>
            <a:r>
              <a:rPr lang="ka-GE" dirty="0"/>
              <a:t>აპოკრიფული წიგნებით (ძველი და ახალი აღთქმა რამდენიმე აპოკრიფული წიგნით. </a:t>
            </a:r>
            <a:r>
              <a:rPr lang="en-US" dirty="0"/>
              <a:t>x </a:t>
            </a:r>
            <a:r>
              <a:rPr lang="ka-GE" dirty="0"/>
              <a:t>წარმოადგენს წიგნების რაოდენობას.</a:t>
            </a:r>
            <a:endParaRPr lang="en-US" dirty="0"/>
          </a:p>
          <a:p>
            <a:pPr lvl="1"/>
            <a:r>
              <a:rPr lang="ka-GE" dirty="0"/>
              <a:t>მხოლოდ ახალი აღთქმა - ახალი აღთქმის 27 წიგნი</a:t>
            </a:r>
            <a:endParaRPr lang="en-US" dirty="0"/>
          </a:p>
          <a:p>
            <a:pPr lvl="1"/>
            <a:r>
              <a:rPr lang="ka-GE" dirty="0"/>
              <a:t>ახალი აღთქმა სხვა წიგნებთან ერთად - ახალი აღთქმის 27 წიგნი პლუს ძველი აღთქმის წიგნების რამდენიმე რაოდენობა</a:t>
            </a:r>
            <a:endParaRPr lang="en-US" dirty="0"/>
          </a:p>
          <a:p>
            <a:pPr lvl="1"/>
            <a:r>
              <a:rPr lang="ka-GE" dirty="0"/>
              <a:t>მხოლოდ ძველი აღთქმა - ძველი აღთქმის 39 წიგნი</a:t>
            </a:r>
            <a:endParaRPr lang="en-US" dirty="0"/>
          </a:p>
          <a:p>
            <a:pPr lvl="1"/>
            <a:r>
              <a:rPr lang="ka-GE" dirty="0"/>
              <a:t>დაკარგული </a:t>
            </a:r>
            <a:r>
              <a:rPr lang="en-US" dirty="0"/>
              <a:t>x </a:t>
            </a:r>
            <a:r>
              <a:rPr lang="ka-GE" dirty="0"/>
              <a:t>წიგნ(ებ)ი – ზოგიერთ თარგმანს აკლია წიგნები. </a:t>
            </a:r>
            <a:r>
              <a:rPr lang="en-US" dirty="0"/>
              <a:t>x </a:t>
            </a:r>
            <a:r>
              <a:rPr lang="ka-GE" dirty="0"/>
              <a:t>წარმოადგენს დაკარგული წიგნების რაოდენობას</a:t>
            </a:r>
            <a:endParaRPr lang="en-US" dirty="0"/>
          </a:p>
          <a:p>
            <a:pPr lvl="1"/>
            <a:r>
              <a:rPr lang="en-US" dirty="0"/>
              <a:t>x </a:t>
            </a:r>
            <a:r>
              <a:rPr lang="ka-GE" dirty="0"/>
              <a:t>წიგნები - ზოგიერთ თარგმანს აქვს წიგნების შეზღუდული რაოდენობა. </a:t>
            </a:r>
            <a:r>
              <a:rPr lang="en-US" dirty="0"/>
              <a:t>x </a:t>
            </a:r>
            <a:r>
              <a:rPr lang="ka-GE" dirty="0"/>
              <a:t>წარმოადგენს თარგმანში წიგნების რაოდენობას</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5F52729-49C7-495C-BD29-341AD43FA5DA}"/>
              </a:ext>
            </a:extLst>
          </p:cNvPr>
          <p:cNvPicPr>
            <a:picLocks noChangeAspect="1"/>
          </p:cNvPicPr>
          <p:nvPr/>
        </p:nvPicPr>
        <p:blipFill rotWithShape="1">
          <a:blip r:embed="rId2"/>
          <a:srcRect l="16731" t="36182" r="33654" b="8407"/>
          <a:stretch/>
        </p:blipFill>
        <p:spPr>
          <a:xfrm>
            <a:off x="2273024" y="896435"/>
            <a:ext cx="7924526" cy="4757019"/>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ka-GE" dirty="0"/>
              <a:t>ეს არის მაგალითი იმისა, რაც შეიძლება ნახოთ</a:t>
            </a:r>
            <a:r>
              <a:rPr lang="en-US" dirty="0"/>
              <a:t> </a:t>
            </a:r>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normAutofit fontScale="92500" lnSpcReduction="20000"/>
          </a:bodyPr>
          <a:lstStyle/>
          <a:p>
            <a:r>
              <a:rPr lang="en-US" dirty="0"/>
              <a:t>(IC </a:t>
            </a:r>
            <a:r>
              <a:rPr lang="en-US" dirty="0" err="1"/>
              <a:t>xxxx</a:t>
            </a:r>
            <a:r>
              <a:rPr lang="en-US" dirty="0"/>
              <a:t>) </a:t>
            </a:r>
            <a:r>
              <a:rPr lang="ka-GE" dirty="0"/>
              <a:t>არის შიდა კოდი, რომელსაც ვიყენებთ თქვენი მოთხოვნის დასამუშავებლად</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7365199" y="409344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409131" y="4532829"/>
            <a:ext cx="3048000" cy="15772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288587" y="1764886"/>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a-GE" dirty="0"/>
              <a:t>მოძებნეთ სიაში არჩევანის შესამცირებლად</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43103" y="2510328"/>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9C900F4-5CF7-4C00-A580-540CC14C1A90}"/>
              </a:ext>
            </a:extLst>
          </p:cNvPr>
          <p:cNvPicPr>
            <a:picLocks noChangeAspect="1"/>
          </p:cNvPicPr>
          <p:nvPr/>
        </p:nvPicPr>
        <p:blipFill rotWithShape="1">
          <a:blip r:embed="rId2"/>
          <a:srcRect l="16731" t="40529" r="33654" b="34340"/>
          <a:stretch/>
        </p:blipFill>
        <p:spPr>
          <a:xfrm>
            <a:off x="2273024" y="973511"/>
            <a:ext cx="8360188" cy="2276077"/>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ka-GE" dirty="0"/>
              <a:t>ძებნა სიაში</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a-GE" dirty="0"/>
              <a:t>მოძებნეთ სიაში არჩევანის შესამცირებლად</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ka-GE" dirty="0"/>
              <a:t>ამ მაგალითში მე ვეძებდი სიაში</a:t>
            </a:r>
            <a:r>
              <a:rPr lang="en-US" dirty="0"/>
              <a:t> “Apocrypha”</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703440"/>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4"/>
            <a:ext cx="9728063" cy="1864297"/>
          </a:xfrm>
        </p:spPr>
        <p:txBody>
          <a:bodyPr>
            <a:noAutofit/>
          </a:bodyPr>
          <a:lstStyle/>
          <a:p>
            <a:r>
              <a:rPr lang="ka-GE" sz="3200" dirty="0"/>
              <a:t>საავტორო უფლებებით დაცული ვერსიები</a:t>
            </a:r>
            <a:r>
              <a:rPr lang="en-US" sz="1200" dirty="0"/>
              <a:t> </a:t>
            </a:r>
            <a:br>
              <a:rPr lang="en-US" sz="1200" dirty="0"/>
            </a:br>
            <a:br>
              <a:rPr lang="en-US" sz="1200" dirty="0"/>
            </a:br>
            <a:r>
              <a:rPr lang="ka-GE" sz="1600" b="1" dirty="0">
                <a:solidFill>
                  <a:srgbClr val="2F4858"/>
                </a:solidFill>
                <a:latin typeface="Philosopher"/>
              </a:rPr>
              <a:t>ფორმის ზოგიერთი ველი დაიბლოკება, თუ აირჩევთ საავტორო უფლებებით დაცულ ბიბლიურ ვერსიას. კანონით, ჩვენ შეგვიძლია მოგაწოდოთ მხოლოდ სახელმძღვანელო საავტორო უფლებებით დაცული ვერსიებისთვის. თქვენ ნახავთ საავტორო უფლებების სიმბოლოს © ვერსიის აღწერილობის ბოლოს.</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lnSpcReduction="10000"/>
          </a:bodyPr>
          <a:lstStyle/>
          <a:p>
            <a:r>
              <a:rPr lang="ka-GE" dirty="0">
                <a:cs typeface="Times New Roman" panose="02020603050405020304" pitchFamily="18" charset="0"/>
              </a:rPr>
              <a:t>კანონის თანახმად, ჩვენ არ გვაქვს უფლება მივაწოდოთ ბიბლიური ტექსტი ბიბლიის ვერსიებისთვის მიმდინარე საავტორო უფლებების ქვეშ. ნებისმიერ ვერსიას, რომელიც ექვემდებარება მიმდინარე საავტორო უფლებების ქვეშ, ექნება სიმბოლო © ბოლოს. ამ ვერსიებისთვის ჩვენ შეგვიძლია მხოლოდ სახელმძღვანელოს მიწოდება.</a:t>
            </a:r>
            <a:endParaRPr lang="en-US" dirty="0">
              <a:cs typeface="Times New Roman" panose="02020603050405020304" pitchFamily="18" charset="0"/>
            </a:endParaRP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640580" y="3014441"/>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DE73D4-AF01-4782-9301-BF90CEEB9A10}"/>
              </a:ext>
            </a:extLst>
          </p:cNvPr>
          <p:cNvPicPr>
            <a:picLocks noChangeAspect="1"/>
          </p:cNvPicPr>
          <p:nvPr/>
        </p:nvPicPr>
        <p:blipFill rotWithShape="1">
          <a:blip r:embed="rId2"/>
          <a:srcRect l="16731" t="40529" r="33654" b="34340"/>
          <a:stretch/>
        </p:blipFill>
        <p:spPr>
          <a:xfrm>
            <a:off x="2334570" y="1643989"/>
            <a:ext cx="8360188" cy="2276077"/>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ka-GE" dirty="0"/>
              <a:t>დააჭირეთ რადიალურ ღილაკს თქვენი არჩევანის დასაწყისში</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440078" y="4165600"/>
            <a:ext cx="9064534" cy="1534166"/>
          </a:xfrm>
        </p:spPr>
        <p:txBody>
          <a:bodyPr>
            <a:normAutofit/>
          </a:bodyPr>
          <a:lstStyle/>
          <a:p>
            <a:r>
              <a:rPr lang="ka-GE" dirty="0"/>
              <a:t>ამ მაგალითში მე ავირჩიე</a:t>
            </a:r>
            <a:r>
              <a:rPr lang="en-US" dirty="0"/>
              <a:t> Georgian Bible with DC (KABSD) (2012) (Complete Bible with 12 Apocryphal Books) </a:t>
            </a:r>
            <a:r>
              <a:rPr lang="ka-GE" dirty="0"/>
              <a:t>ქართული ბიბლია სრული ვერსია (</a:t>
            </a:r>
            <a:r>
              <a:rPr lang="en-US" dirty="0"/>
              <a:t>IC 0929) ©</a:t>
            </a:r>
          </a:p>
          <a:p>
            <a:pPr lvl="1"/>
            <a:r>
              <a:rPr lang="ka-GE" dirty="0"/>
              <a:t>შენიშვნა: თქვენ შეგიძლიათ გააკეთოთ მხოლოდ ერთი არჩევანი თითო მოთხოვნაზე. თუ გსურთ მრავალი ვერსია, თქვენ უნდა წარადგინოთ მრავალი მოთხოვნა</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440078" y="3341402"/>
            <a:ext cx="364668" cy="31619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743200" y="3657600"/>
            <a:ext cx="426215" cy="50800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508619"/>
          </a:xfrm>
        </p:spPr>
        <p:txBody>
          <a:bodyPr>
            <a:normAutofit/>
          </a:bodyPr>
          <a:lstStyle/>
          <a:p>
            <a:r>
              <a:rPr lang="ka-GE" sz="1800" dirty="0"/>
              <a:t>ჩამოსაშლელი სია დაიხურება და ფორმა აჩვენებს თქვენს მიერ არჩეულ ვერსიას</a:t>
            </a:r>
            <a:endParaRPr lang="en-US" sz="18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ka-GE" dirty="0"/>
              <a:t>თქვენ შეგიძლიათ შეცვალოთ თქვენი არჩევანი ვერსიებზე დაბრუნებაზე დაწკაპუნებით</a:t>
            </a:r>
            <a:endParaRPr lang="en-US" dirty="0"/>
          </a:p>
          <a:p>
            <a:pPr lvl="1"/>
            <a:r>
              <a:rPr lang="ka-GE" dirty="0"/>
              <a:t>თუ ამას გააკეთებთ დანარჩენი ფორმის შევსების შემდეგ, მოგიწევთ ფორმის ხელახლა შევსება</a:t>
            </a:r>
            <a:endParaRPr lang="en-US" dirty="0"/>
          </a:p>
        </p:txBody>
      </p:sp>
      <p:pic>
        <p:nvPicPr>
          <p:cNvPr id="5" name="Picture 4">
            <a:extLst>
              <a:ext uri="{FF2B5EF4-FFF2-40B4-BE49-F238E27FC236}">
                <a16:creationId xmlns:a16="http://schemas.microsoft.com/office/drawing/2014/main" id="{5C675296-41B0-4F01-B367-FAC478333861}"/>
              </a:ext>
            </a:extLst>
          </p:cNvPr>
          <p:cNvPicPr>
            <a:picLocks noChangeAspect="1"/>
          </p:cNvPicPr>
          <p:nvPr/>
        </p:nvPicPr>
        <p:blipFill rotWithShape="1">
          <a:blip r:embed="rId2"/>
          <a:srcRect l="17500" t="41011" r="23558" b="39937"/>
          <a:stretch/>
        </p:blipFill>
        <p:spPr>
          <a:xfrm>
            <a:off x="1887413" y="1323399"/>
            <a:ext cx="9083115" cy="1578063"/>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როგორც ქრისტიანს, ოდესმე წაგიკითხავთ მთელი ბიბლია?</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ეს სასარგებლო იყო თქვენი ცხოვრებისთვის?</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კი</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არა</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რატომაც არა?  დაეხმარებოდა კითხვის მარტივი გეგმა სარგებლის დამატებას?</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არა</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კი</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გამოიყენეთ კითხვის გეგმა?</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000122"/>
            <a:ext cx="1691939" cy="123436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როგორ ფიქრობთ, მნიშვნელოვანია, როგორც ქრისტიანს, წაიკითხოთ მთელი ბიბლია?</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272287" y="216920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კი</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რა გიშლით ხელს მთელი ბიბლიის წაკითხვაში?</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2234485"/>
            <a:ext cx="0" cy="1869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ამას ძალიან ბევრი დრო სჭირდება?</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არა</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a:off x="1762097" y="1617304"/>
            <a:ext cx="581601" cy="93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რატომაც არა?</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355738"/>
            <a:ext cx="1913541" cy="8012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ეს ზედმეტად შემაძრწუნებელია?  ეს არის დიდი ძნელი წასაკითხი წიგნი?</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ka-GE" sz="1200" dirty="0">
                <a:solidFill>
                  <a:schemeClr val="tx1"/>
                </a:solidFill>
              </a:rPr>
              <a:t>ს აქვს ბიბლიის კითხვის უფასო გეგმები, რომლებიც მხარს უჭერენ ნებისმიერ დროს ვალდებულებას 5 წუთიდან 60 წუთამდე დღეში ან კვირაში ნებისმიერი დღის რაოდენობას.</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cxnSpLocks/>
            <a:stCxn id="31" idx="3"/>
            <a:endCxn id="45" idx="1"/>
          </p:cNvCxnSpPr>
          <p:nvPr/>
        </p:nvCxnSpPr>
        <p:spPr>
          <a:xfrm>
            <a:off x="4035637" y="2749641"/>
            <a:ext cx="405497" cy="67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ka-GE" sz="1200" dirty="0">
                <a:solidFill>
                  <a:schemeClr val="tx1"/>
                </a:solidFill>
              </a:rPr>
              <a:t>გთავაზობთ უფასო გეგმებს ადვილად წასაკითხი თარგმანებით.  ყველაზე დიდი ამოცანებიც კი შესასრულებელი ხდება, როდესაც იყოფა პატარა, ადვილად სამართავ ნაბიჯებად.</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კი</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კითხვის გეგმამ ამოცანა უფრო მართვადი გახადა?</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გახდებოდა თუ არა მორგებული კითხვის გეგმა ამოცანას უფრო მართვად?</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არა</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a:t>
            </a:r>
            <a:r>
              <a:rPr lang="ka-GE" sz="1200" dirty="0">
                <a:solidFill>
                  <a:schemeClr val="tx1"/>
                </a:solidFill>
              </a:rPr>
              <a:t>ში ჩვენ გვჯერა, რომ ბიბლიის კითხვა უზარმაზარ სარგებელს მატებს ჩვენს ცხოვრებას.</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რა გეგმა გამოიყენეთ?  </a:t>
            </a:r>
            <a:r>
              <a:rPr lang="en-US" sz="1200" dirty="0">
                <a:solidFill>
                  <a:schemeClr val="tx1"/>
                </a:solidFill>
              </a:rPr>
              <a:t>WBP-</a:t>
            </a:r>
            <a:r>
              <a:rPr lang="ka-GE" sz="1200" dirty="0">
                <a:solidFill>
                  <a:schemeClr val="tx1"/>
                </a:solidFill>
              </a:rPr>
              <a:t>ს აქვს უზარმაზარი არჩევანი.</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სცადეთ უფასო გეგმა </a:t>
            </a:r>
            <a:r>
              <a:rPr lang="en-US" sz="1200" dirty="0">
                <a:solidFill>
                  <a:schemeClr val="tx1"/>
                </a:solidFill>
              </a:rPr>
              <a:t>WBP-</a:t>
            </a:r>
            <a:r>
              <a:rPr lang="ka-GE" sz="1200" dirty="0">
                <a:solidFill>
                  <a:schemeClr val="tx1"/>
                </a:solidFill>
              </a:rPr>
              <a:t>ზე</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კი</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კი</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არა</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ka-GE" sz="1200" dirty="0">
                <a:solidFill>
                  <a:schemeClr val="tx1"/>
                </a:solidFill>
              </a:rPr>
              <a:t>გთავაზობთ უფასო გეგმებს მრავალი თემით, როგორიცაა ქრონოლოგიური, </a:t>
            </a:r>
            <a:r>
              <a:rPr lang="en-US" sz="1200" dirty="0">
                <a:solidFill>
                  <a:schemeClr val="tx1"/>
                </a:solidFill>
              </a:rPr>
              <a:t>M'Cheyne </a:t>
            </a:r>
            <a:r>
              <a:rPr lang="ka-GE" sz="1200" dirty="0">
                <a:solidFill>
                  <a:schemeClr val="tx1"/>
                </a:solidFill>
              </a:rPr>
              <a:t>და ა.შ. მრავალფეროვნების დასამატებლად</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ძალიან მოსაწყენია?</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905671" y="3649204"/>
            <a:ext cx="1618899" cy="6344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100" dirty="0">
                <a:solidFill>
                  <a:schemeClr val="tx1"/>
                </a:solidFill>
              </a:rPr>
              <a:t>თუ თქვენ სცადეთ და ვერ წაიკითხეთ ბიბლია, გვეწვიეთ </a:t>
            </a:r>
            <a:r>
              <a:rPr lang="en-US" sz="1100" dirty="0">
                <a:solidFill>
                  <a:schemeClr val="tx1"/>
                </a:solidFill>
              </a:rPr>
              <a:t>https://worldbibleplans.com/languages/Georgian/index.html </a:t>
            </a:r>
            <a:r>
              <a:rPr lang="ka-GE" sz="1100" dirty="0">
                <a:solidFill>
                  <a:schemeClr val="tx1"/>
                </a:solidFill>
              </a:rPr>
              <a:t>და შეადგინეთ ბიბლიის კითხვის უფასო გეგმა.  აირჩიეთ სხვადასხვა ენებიდან, თარგმანებიდან, დროის ვალდებულებებიდან, თემებიდან და ელექტრონული წიგნების ფორმატებიდან.  ეს ასე მარტივია.  შეადგინეთ გეგმა, </a:t>
            </a:r>
            <a:r>
              <a:rPr lang="en-US" sz="1100" dirty="0">
                <a:solidFill>
                  <a:schemeClr val="tx1"/>
                </a:solidFill>
              </a:rPr>
              <a:t>WBP </a:t>
            </a:r>
            <a:r>
              <a:rPr lang="ka-GE" sz="1100" dirty="0">
                <a:solidFill>
                  <a:schemeClr val="tx1"/>
                </a:solidFill>
              </a:rPr>
              <a:t>ქმნის მას და 1 დღეზე ნაკლებ დროში მიიღებთ ბმულს, რომ ჩამოტვირთოთ თქვენი უფასო ბიბლიის კითხვის გეგმა წმინდა წერილებით ან მის გარეშე.  აღვნიშნეთ, რომ ყველაფერი უფასოა!</a:t>
            </a:r>
            <a:endParaRPr lang="en-US" sz="11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კი</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კი</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კი</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არა</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კი</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a-GE" sz="1200" dirty="0">
                <a:solidFill>
                  <a:schemeClr val="tx1"/>
                </a:solidFill>
              </a:rPr>
              <a:t>გეგმები, მათ შორის წმინდა წერილები, ძალიან ძვირია?</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8140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ka-GE" dirty="0"/>
              <a:t>თემები</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85000" lnSpcReduction="20000"/>
          </a:bodyPr>
          <a:lstStyle/>
          <a:p>
            <a:r>
              <a:rPr lang="ka-GE" sz="2400" dirty="0"/>
              <a:t>თემები წმინდა წერილების წაკითხვის სხვადასხვა გზებს გვაწვდის</a:t>
            </a:r>
            <a:endParaRPr lang="en-US" sz="2400" dirty="0"/>
          </a:p>
          <a:p>
            <a:pPr lvl="1"/>
            <a:r>
              <a:rPr lang="ka-GE" sz="2200" dirty="0"/>
              <a:t>ზოგიერთი თემა იძლევა კითხვის თანმიმდევრობას</a:t>
            </a:r>
            <a:endParaRPr lang="en-US" sz="2200" dirty="0"/>
          </a:p>
          <a:p>
            <a:pPr lvl="2"/>
            <a:r>
              <a:rPr lang="ka-GE" sz="2000" dirty="0"/>
              <a:t>სტრიტი (დაბადებიდან გამოცხადებამდე)</a:t>
            </a:r>
            <a:endParaRPr lang="en-US" sz="2000" dirty="0"/>
          </a:p>
          <a:p>
            <a:pPr lvl="2"/>
            <a:r>
              <a:rPr lang="ka-GE" sz="2000" dirty="0"/>
              <a:t>ქრონოლოგიური თანმიმდევრობა</a:t>
            </a:r>
            <a:endParaRPr lang="en-US" sz="1800" dirty="0"/>
          </a:p>
          <a:p>
            <a:pPr lvl="1"/>
            <a:r>
              <a:rPr lang="ka-GE" sz="2200" dirty="0"/>
              <a:t>სხვა თემები გინარჩუნებთ ყურადღებას ცალკეულ იდეაზე ან წმინდა წერილებს რაიმე მნიშვნელოვანად წარმოგიდგენთ</a:t>
            </a:r>
            <a:endParaRPr lang="en-US" sz="2200" dirty="0"/>
          </a:p>
          <a:p>
            <a:pPr lvl="2"/>
            <a:r>
              <a:rPr lang="ka-GE" sz="2000" dirty="0"/>
              <a:t>ჟანრზე დაფუძნებული</a:t>
            </a:r>
            <a:endParaRPr lang="en-US" sz="2000" dirty="0"/>
          </a:p>
          <a:p>
            <a:pPr lvl="2"/>
            <a:r>
              <a:rPr lang="ka-GE" sz="2000" dirty="0"/>
              <a:t>მ'ჩეინი</a:t>
            </a:r>
            <a:endParaRPr lang="en-US" sz="2000" dirty="0"/>
          </a:p>
          <a:p>
            <a:pPr lvl="1"/>
            <a:r>
              <a:rPr lang="ka-GE" sz="2200" dirty="0"/>
              <a:t>ზოგიერთ თემაზე ყურადღებას ამახვილებს ერთ წიგნზე ან წიგნების შერჩევაზე</a:t>
            </a:r>
            <a:endParaRPr lang="en-US" sz="2200" dirty="0"/>
          </a:p>
          <a:p>
            <a:pPr lvl="2"/>
            <a:r>
              <a:rPr lang="ka-GE" sz="2000" dirty="0"/>
              <a:t>1 წიგნი ღრმა ჩაყვინთვის</a:t>
            </a:r>
            <a:endParaRPr lang="en-US" sz="2000" dirty="0"/>
          </a:p>
          <a:p>
            <a:pPr lvl="2"/>
            <a:r>
              <a:rPr lang="ka-GE" sz="2000" dirty="0"/>
              <a:t>მოციქულები და პავლე</a:t>
            </a:r>
            <a:endParaRPr lang="en-US" sz="2000" dirty="0"/>
          </a:p>
          <a:p>
            <a:pPr lvl="2"/>
            <a:endParaRPr lang="en-US" sz="2000" dirty="0"/>
          </a:p>
          <a:p>
            <a:pPr marL="0" indent="0">
              <a:buNone/>
            </a:pPr>
            <a:r>
              <a:rPr lang="ka-GE" sz="2400" dirty="0"/>
              <a:t>ყველა თემა დეტალურად არის ახსნილი კითხვის გეგმების გვერდზე, რომელიც ხელმისაწვდომია მენიუს საშუალებით</a:t>
            </a:r>
            <a:endParaRPr lang="en-US" sz="2400" dirty="0"/>
          </a:p>
          <a:p>
            <a:pPr marL="0" indent="0">
              <a:buNone/>
            </a:pPr>
            <a:endParaRPr lang="en-US" sz="2400" dirty="0"/>
          </a:p>
          <a:p>
            <a:pPr marL="0" indent="0">
              <a:buNone/>
            </a:pPr>
            <a:r>
              <a:rPr lang="ka-GE" sz="2400" dirty="0"/>
              <a:t>აღმოაჩინეთ თემა, რომელიც საუკეთესოდ მუშაობს თქვენთვის</a:t>
            </a:r>
            <a:endParaRPr lang="en-US" sz="2400" dirty="0"/>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ka-GE" dirty="0"/>
              <a:t>თემები გაგრძელდა</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ka-GE" dirty="0"/>
              <a:t>თემები იყოფა ოთხ ჯგუფად, ხანგრძლივობის მოქნილობის (კითხვის დროის ხანგრძლივობა) და სიხშირის (კვირაში რამდენ დღეს კითხულობთ) მიხედვით.</a:t>
            </a:r>
            <a:endParaRPr lang="en-US" dirty="0"/>
          </a:p>
          <a:p>
            <a:pPr lvl="1"/>
            <a:r>
              <a:rPr lang="ka-GE" dirty="0"/>
              <a:t>ჯგუფი 1 - ამ პირველი ჯგუფისთვის შეგიძლიათ აირჩიოთ დრო (30 დღე, 12 თვე და ა.შ.) ან 1-6 თავი დღეში კითხვის დღის ხანგრძლივობა</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a-GE" b="1" dirty="0"/>
              <a:t>კომენტარები ხელმისაწვდომია მხოლოდ თემების ამ ჯგუფთან და მხოლოდ იმ შემთხვევაში, თუ აირჩევთ თავის ხანგრძლივობას.</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E81AF835-8B9B-4109-B5B4-62979095C173}"/>
              </a:ext>
            </a:extLst>
          </p:cNvPr>
          <p:cNvPicPr>
            <a:picLocks noChangeAspect="1"/>
          </p:cNvPicPr>
          <p:nvPr/>
        </p:nvPicPr>
        <p:blipFill rotWithShape="1">
          <a:blip r:embed="rId2"/>
          <a:srcRect t="9429" r="43418" b="12079"/>
          <a:stretch/>
        </p:blipFill>
        <p:spPr>
          <a:xfrm>
            <a:off x="2614620" y="2514598"/>
            <a:ext cx="4066223" cy="3429002"/>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ka-GE" dirty="0"/>
              <a:t>თემები გაგრძელდა</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ka-GE" dirty="0"/>
              <a:t>ჯგუფი 2 - მეორე ჯგუფისთვის დასაშვებია მხოლოდ დროის (30 დღე, 12 თვე და ა.შ.) ხანგრძლივობა.</a:t>
            </a:r>
            <a:endParaRPr lang="en-US" dirty="0"/>
          </a:p>
          <a:p>
            <a:pPr lvl="1"/>
            <a:r>
              <a:rPr lang="ka-GE" dirty="0"/>
              <a:t>თავის ხანგრძლივობა ნაცრისფერი და შერჩეული იქნება.</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a-GE" b="1" dirty="0"/>
              <a:t>კომენტარები არ არის ხელმისაწვდომი ამ ჯგუფთან</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E988DDC6-9239-4546-BE8C-B514951B99F3}"/>
              </a:ext>
            </a:extLst>
          </p:cNvPr>
          <p:cNvPicPr>
            <a:picLocks noChangeAspect="1"/>
          </p:cNvPicPr>
          <p:nvPr/>
        </p:nvPicPr>
        <p:blipFill rotWithShape="1">
          <a:blip r:embed="rId2"/>
          <a:srcRect r="36129" b="18917"/>
          <a:stretch/>
        </p:blipFill>
        <p:spPr>
          <a:xfrm>
            <a:off x="2286000" y="2215661"/>
            <a:ext cx="4897881" cy="3745524"/>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ka-GE" dirty="0"/>
              <a:t>თემები გაგრძელდა</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ka-GE" dirty="0"/>
              <a:t>ჯგუფი 3 - მესამე ჯგუფისთვის ხელმისაწვდომია მხოლოდ 1-6 თავის ხანგრძლივობა.</a:t>
            </a:r>
            <a:endParaRPr lang="en-US" dirty="0"/>
          </a:p>
          <a:p>
            <a:pPr lvl="1"/>
            <a:r>
              <a:rPr lang="ka-GE" dirty="0"/>
              <a:t>დროის ხანგრძლივობა ნაცრისფერი და შერჩეული იქნება.</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a-GE" b="1" dirty="0"/>
              <a:t>კომენტარები არ არის ხელმისაწვდომი ამ ჯგუფთან</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49E04CC8-5CD7-4E48-8062-85738C5F92CD}"/>
              </a:ext>
            </a:extLst>
          </p:cNvPr>
          <p:cNvPicPr>
            <a:picLocks noChangeAspect="1"/>
          </p:cNvPicPr>
          <p:nvPr/>
        </p:nvPicPr>
        <p:blipFill rotWithShape="1">
          <a:blip r:embed="rId2"/>
          <a:srcRect t="19188" r="1466" b="53486"/>
          <a:stretch/>
        </p:blipFill>
        <p:spPr>
          <a:xfrm>
            <a:off x="882537" y="2414952"/>
            <a:ext cx="10222149" cy="1723293"/>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ka-GE" dirty="0"/>
              <a:t>თემები გაგრძელდა</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a:bodyPr>
          <a:lstStyle/>
          <a:p>
            <a:r>
              <a:rPr lang="ka-GE" dirty="0"/>
              <a:t>ჯგუფი 4 - მეოთხე და ბოლო ჯგუფს აქვს წინასწარ დადგენილი ხანგრძლივობა და სიხშირეები.</a:t>
            </a:r>
            <a:endParaRPr lang="en-US" dirty="0"/>
          </a:p>
          <a:p>
            <a:pPr lvl="1"/>
            <a:r>
              <a:rPr lang="ka-GE" dirty="0"/>
              <a:t>ამ თემებს აქვთ ყოველდღიური სიხშირე, თუ სხვა რამ არ არის მითითებული.</a:t>
            </a:r>
            <a:endParaRPr lang="en-US" dirty="0"/>
          </a:p>
          <a:p>
            <a:pPr lvl="1"/>
            <a:r>
              <a:rPr lang="ka-GE" dirty="0"/>
              <a:t>ამ თემებისთვის, ხანგრძლივობა და სიხშირის შერჩევა ნაცრისფერი და შერჩეული იქნება.</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10034953"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ka-GE" b="1" dirty="0">
                <a:solidFill>
                  <a:prstClr val="black">
                    <a:lumMod val="75000"/>
                    <a:lumOff val="25000"/>
                  </a:prstClr>
                </a:solidFill>
                <a:latin typeface="Century Gothic" panose="020B0502020202020204"/>
              </a:rPr>
              <a:t>კომენტარები არ არის ხელმისაწვდომი ამ ჯგუფთან</a:t>
            </a:r>
            <a:endParaRPr kumimoji="0" lang="en-US" sz="24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a-GE" dirty="0"/>
              <a:t>ეს მხოლოდ ნაწილობრივი სიაა</a:t>
            </a:r>
            <a:endParaRPr lang="en-US" dirty="0"/>
          </a:p>
        </p:txBody>
      </p:sp>
      <p:pic>
        <p:nvPicPr>
          <p:cNvPr id="7" name="Picture 6">
            <a:extLst>
              <a:ext uri="{FF2B5EF4-FFF2-40B4-BE49-F238E27FC236}">
                <a16:creationId xmlns:a16="http://schemas.microsoft.com/office/drawing/2014/main" id="{A1D010A5-E547-44AA-9AE5-640F0EB47226}"/>
              </a:ext>
            </a:extLst>
          </p:cNvPr>
          <p:cNvPicPr>
            <a:picLocks noChangeAspect="1"/>
          </p:cNvPicPr>
          <p:nvPr/>
        </p:nvPicPr>
        <p:blipFill rotWithShape="1">
          <a:blip r:embed="rId2"/>
          <a:srcRect t="3713" r="39434"/>
          <a:stretch/>
        </p:blipFill>
        <p:spPr>
          <a:xfrm>
            <a:off x="2684561" y="2176093"/>
            <a:ext cx="4138269" cy="3999342"/>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ka-GE" sz="2200" dirty="0"/>
              <a:t>თუ აირჩევთ 1 </a:t>
            </a:r>
            <a:r>
              <a:rPr lang="en-US" sz="2200" dirty="0"/>
              <a:t>Book Deep Dive </a:t>
            </a:r>
            <a:r>
              <a:rPr lang="ka-GE" sz="2200" dirty="0"/>
              <a:t>თემას, აირჩიეთ წიგნი. წინააღმდეგ შემთხვევაში, ეს ვარიანტი დაიბლოკება</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7500" lnSpcReduction="20000"/>
          </a:bodyPr>
          <a:lstStyle/>
          <a:p>
            <a:r>
              <a:rPr lang="ka-GE" dirty="0"/>
              <a:t>შესაძლებელია მხოლოდ ერთი წიგნის არჩევა</a:t>
            </a:r>
            <a:endParaRPr lang="en-US" dirty="0"/>
          </a:p>
          <a:p>
            <a:r>
              <a:rPr lang="ka-GE" dirty="0"/>
              <a:t>ხელმისაწვდომი წიგნები დამოკიდებულია თქვენს ვერსიაზე</a:t>
            </a:r>
            <a:endParaRPr lang="en-US" dirty="0"/>
          </a:p>
          <a:p>
            <a:pPr lvl="1"/>
            <a:r>
              <a:rPr lang="ka-GE" dirty="0"/>
              <a:t>ეკრანი არ არის საკმარისად ჭკვიანი, რომ იცოდეს წიგნები, რომლებიც ხელმისაწვდომია თითოეულ ვერსიაში.</a:t>
            </a:r>
            <a:r>
              <a:rPr lang="en-US" dirty="0"/>
              <a:t>  </a:t>
            </a:r>
          </a:p>
          <a:p>
            <a:pPr lvl="1"/>
            <a:r>
              <a:rPr lang="ka-GE" dirty="0"/>
              <a:t>თქვენზეა დამოკიდებული აირჩიოთ წიგნი, რომელიც ხელმისაწვდომია თქვენს მიერ არჩეულ ვერსიაში</a:t>
            </a:r>
            <a:endParaRPr lang="en-US" dirty="0"/>
          </a:p>
          <a:p>
            <a:pPr lvl="2"/>
            <a:r>
              <a:rPr lang="ka-GE" dirty="0"/>
              <a:t>ასე რომ, მაგალითად, თუ თქვენ აირჩევთ ვერსიას, რომელიც მხოლოდ ახალი აღთქმაა, არ აირჩიოთ დაბადება აქ</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ka-GE" dirty="0"/>
              <a:t>აპოკრიფული წიგნები სიაში არ შედის. მხოლოდ დაბადება გამოცხადების მეშვეობით</a:t>
            </a:r>
            <a:endParaRPr lang="en-US" dirty="0"/>
          </a:p>
        </p:txBody>
      </p:sp>
      <p:pic>
        <p:nvPicPr>
          <p:cNvPr id="7" name="Picture 6">
            <a:extLst>
              <a:ext uri="{FF2B5EF4-FFF2-40B4-BE49-F238E27FC236}">
                <a16:creationId xmlns:a16="http://schemas.microsoft.com/office/drawing/2014/main" id="{12834C01-BD1D-4547-9A61-8E44B1517DA5}"/>
              </a:ext>
            </a:extLst>
          </p:cNvPr>
          <p:cNvPicPr>
            <a:picLocks noChangeAspect="1"/>
          </p:cNvPicPr>
          <p:nvPr/>
        </p:nvPicPr>
        <p:blipFill rotWithShape="1">
          <a:blip r:embed="rId2"/>
          <a:srcRect l="50913" t="25984" r="18222" b="7067"/>
          <a:stretch/>
        </p:blipFill>
        <p:spPr>
          <a:xfrm>
            <a:off x="2664069" y="1084218"/>
            <a:ext cx="3323493" cy="3874820"/>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ka-GE" sz="3200" dirty="0"/>
              <a:t>ჩართეთ წმინდა წერილები</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fontScale="92500"/>
          </a:bodyPr>
          <a:lstStyle/>
          <a:p>
            <a:r>
              <a:rPr lang="ka-GE" dirty="0"/>
              <a:t>ეს არჩევანი ხელმისაწვდომია მხოლოდ საავტორო უფლებებით დაცული ვერსიებისთვის</a:t>
            </a:r>
            <a:endParaRPr lang="en-US" dirty="0"/>
          </a:p>
          <a:p>
            <a:r>
              <a:rPr lang="ka-GE" dirty="0"/>
              <a:t>აირჩიე შორის</a:t>
            </a:r>
            <a:endParaRPr lang="en-US" dirty="0"/>
          </a:p>
          <a:p>
            <a:pPr lvl="1"/>
            <a:r>
              <a:rPr lang="ka-GE" dirty="0"/>
              <a:t>დიახ. მიაწოდეთ წმინდა წერილები - ჩართეთ წმინდა წერილები თქვენს კითხვის გეგმაში</a:t>
            </a:r>
            <a:endParaRPr lang="en-US" dirty="0"/>
          </a:p>
          <a:p>
            <a:pPr lvl="1"/>
            <a:r>
              <a:rPr lang="ka-GE" dirty="0"/>
              <a:t>არა. მიაწოდეთ მხოლოდ სახელმძღვანელო - არ შეიტანოთ წმინდა წერილები</a:t>
            </a:r>
            <a:endParaRPr lang="en-US" dirty="0"/>
          </a:p>
          <a:p>
            <a:pPr lvl="2"/>
            <a:r>
              <a:rPr lang="ka-GE" dirty="0"/>
              <a:t>ეს პარამეტრი მოიცავს მხოლოდ ყოველდღიურ სათაურებს (ხელმისაწვდომია </a:t>
            </a:r>
            <a:r>
              <a:rPr lang="en-US" dirty="0"/>
              <a:t>pdf </a:t>
            </a:r>
            <a:r>
              <a:rPr lang="ka-GE" dirty="0"/>
              <a:t>დიაგრამის ფორმატში)</a:t>
            </a:r>
            <a:endParaRPr lang="en-US" dirty="0"/>
          </a:p>
          <a:p>
            <a:pPr lvl="2"/>
            <a:r>
              <a:rPr lang="ka-GE" dirty="0"/>
              <a:t>ეს ვარიანტი განკუთვნილია მათთვის, ვისაც სურს გამოიყენოს საკუთარი ბეჭდური ბიბლია ან ბიბლიის ვერსიები მიმდინარე საავტორო უფლებების ქვეშ</a:t>
            </a:r>
            <a:endParaRPr lang="en-US" dirty="0"/>
          </a:p>
        </p:txBody>
      </p:sp>
      <p:pic>
        <p:nvPicPr>
          <p:cNvPr id="8" name="Picture 7">
            <a:extLst>
              <a:ext uri="{FF2B5EF4-FFF2-40B4-BE49-F238E27FC236}">
                <a16:creationId xmlns:a16="http://schemas.microsoft.com/office/drawing/2014/main" id="{BA342170-DD2F-4F5A-B17A-5E5DE5452F1A}"/>
              </a:ext>
            </a:extLst>
          </p:cNvPr>
          <p:cNvPicPr>
            <a:picLocks noChangeAspect="1"/>
          </p:cNvPicPr>
          <p:nvPr/>
        </p:nvPicPr>
        <p:blipFill rotWithShape="1">
          <a:blip r:embed="rId2"/>
          <a:srcRect l="17669" t="40608" r="50673" b="44633"/>
          <a:stretch/>
        </p:blipFill>
        <p:spPr>
          <a:xfrm>
            <a:off x="2589212" y="923192"/>
            <a:ext cx="7438933" cy="1863970"/>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ka-GE" sz="2000" dirty="0"/>
              <a:t>სურვილისამებრ აირჩიეთ ჯვარედინი მითითებების ჩართვა</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0000" lnSpcReduction="20000"/>
          </a:bodyPr>
          <a:lstStyle/>
          <a:p>
            <a:r>
              <a:rPr lang="ka-GE" altLang="en-US" dirty="0">
                <a:solidFill>
                  <a:srgbClr val="676768"/>
                </a:solidFill>
                <a:latin typeface="Poppins" panose="00000500000000000000" pitchFamily="2" charset="0"/>
                <a:cs typeface="Poppins" panose="00000500000000000000" pitchFamily="2" charset="0"/>
              </a:rPr>
              <a:t>აირჩიეთ აბრევიატურებსა და ბიბლიურ ჯვარედინი მითითებებს შორის</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ka-GE" altLang="en-US" dirty="0">
                <a:solidFill>
                  <a:srgbClr val="676768"/>
                </a:solidFill>
                <a:latin typeface="Poppins" panose="00000500000000000000" pitchFamily="2" charset="0"/>
                <a:cs typeface="Poppins" panose="00000500000000000000" pitchFamily="2" charset="0"/>
              </a:rPr>
              <a:t>სრული ლექსის ტექსტისთვის, </a:t>
            </a:r>
            <a:r>
              <a:rPr lang="en-US" altLang="en-US" dirty="0">
                <a:solidFill>
                  <a:srgbClr val="676768"/>
                </a:solidFill>
                <a:latin typeface="Poppins" panose="00000500000000000000" pitchFamily="2" charset="0"/>
                <a:cs typeface="Poppins" panose="00000500000000000000" pitchFamily="2" charset="0"/>
              </a:rPr>
              <a:t>WBP </a:t>
            </a:r>
            <a:r>
              <a:rPr lang="ka-GE" altLang="en-US" dirty="0">
                <a:solidFill>
                  <a:srgbClr val="676768"/>
                </a:solidFill>
                <a:latin typeface="Poppins" panose="00000500000000000000" pitchFamily="2" charset="0"/>
                <a:cs typeface="Poppins" panose="00000500000000000000" pitchFamily="2" charset="0"/>
              </a:rPr>
              <a:t>გთავაზობთ ახალი აღთქმის მითითებებს ძველი აღთქმის ლექსებისთვის და პირიქით.</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ka-GE" altLang="en-US" dirty="0">
                <a:solidFill>
                  <a:srgbClr val="676768"/>
                </a:solidFill>
                <a:latin typeface="Poppins" panose="00000500000000000000" pitchFamily="2" charset="0"/>
                <a:cs typeface="Poppins" panose="00000500000000000000" pitchFamily="2" charset="0"/>
              </a:rPr>
              <a:t>აბრევიატურებისთვის, </a:t>
            </a:r>
            <a:r>
              <a:rPr lang="en-US" altLang="en-US" dirty="0">
                <a:solidFill>
                  <a:srgbClr val="676768"/>
                </a:solidFill>
                <a:latin typeface="Poppins" panose="00000500000000000000" pitchFamily="2" charset="0"/>
                <a:cs typeface="Poppins" panose="00000500000000000000" pitchFamily="2" charset="0"/>
              </a:rPr>
              <a:t>WBP </a:t>
            </a:r>
            <a:r>
              <a:rPr lang="ka-GE" altLang="en-US" dirty="0">
                <a:solidFill>
                  <a:srgbClr val="676768"/>
                </a:solidFill>
                <a:latin typeface="Poppins" panose="00000500000000000000" pitchFamily="2" charset="0"/>
                <a:cs typeface="Poppins" panose="00000500000000000000" pitchFamily="2" charset="0"/>
              </a:rPr>
              <a:t>გთავაზობთ ყველა ჯვარედინი მითითებას ან ახალი აღთქმის მითითებას ძველი აღთქმის ლექსებისთვის და პირიქით.</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ka-GE" altLang="en-US" dirty="0">
                <a:solidFill>
                  <a:srgbClr val="676768"/>
                </a:solidFill>
                <a:latin typeface="Poppins" panose="00000500000000000000" pitchFamily="2" charset="0"/>
                <a:cs typeface="Poppins" panose="00000500000000000000" pitchFamily="2" charset="0"/>
              </a:rPr>
              <a:t>ჯვარედინი მითითებები არ არის ხელმისაწვდომი საავტორო უფლებებით დაცული ვერსიებისთვის.</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ka-GE" altLang="en-US" dirty="0">
                <a:solidFill>
                  <a:srgbClr val="676768"/>
                </a:solidFill>
                <a:latin typeface="Poppins" panose="00000500000000000000" pitchFamily="2" charset="0"/>
                <a:cs typeface="Poppins" panose="00000500000000000000" pitchFamily="2" charset="0"/>
              </a:rPr>
              <a:t>ჩართეთ წმინდა წერილი უნდა იყოს დიახ.</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ka-GE" altLang="en-US" dirty="0">
                <a:solidFill>
                  <a:srgbClr val="676768"/>
                </a:solidFill>
                <a:latin typeface="Poppins" panose="00000500000000000000" pitchFamily="2" charset="0"/>
                <a:cs typeface="Poppins" panose="00000500000000000000" pitchFamily="2" charset="0"/>
              </a:rPr>
              <a:t>თუ თქვენ აირჩევთ ჯვარედინი მითითებების ქონას, აბზაცის/ლექსის შერჩევა დაიბლოკება</a:t>
            </a:r>
            <a:endParaRPr lang="en-US" altLang="en-US" dirty="0">
              <a:solidFill>
                <a:srgbClr val="676768"/>
              </a:solidFill>
              <a:latin typeface="Poppins" panose="00000500000000000000" pitchFamily="2" charset="0"/>
              <a:cs typeface="Poppins" panose="00000500000000000000" pitchFamily="2" charset="0"/>
            </a:endParaRPr>
          </a:p>
          <a:p>
            <a:pPr lvl="1"/>
            <a:r>
              <a:rPr lang="ka-GE" altLang="en-US" dirty="0">
                <a:solidFill>
                  <a:srgbClr val="676768"/>
                </a:solidFill>
                <a:latin typeface="Poppins" panose="00000500000000000000" pitchFamily="2" charset="0"/>
                <a:cs typeface="Poppins" panose="00000500000000000000" pitchFamily="2" charset="0"/>
              </a:rPr>
              <a:t>მუშაობს მხოლოდ ლექსის ფორმატით.</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938719"/>
          </a:xfrm>
          <a:prstGeom prst="rect">
            <a:avLst/>
          </a:prstGeom>
          <a:noFill/>
        </p:spPr>
        <p:txBody>
          <a:bodyPr wrap="square" rtlCol="0">
            <a:spAutoFit/>
          </a:bodyPr>
          <a:lstStyle/>
          <a:p>
            <a:r>
              <a:rPr lang="en-US" sz="1100" dirty="0"/>
              <a:t>Google AI - </a:t>
            </a:r>
            <a:r>
              <a:rPr lang="ka-GE" sz="1100" dirty="0"/>
              <a:t>ბიბლიის ჯვარედინი მითითება არის შენიშვნა, რომელიც მკითხველს მიმართავს ბიბლიის სხვა მუხლზე ან პასაჟზე დაკავშირებული თემით, სიტყვით ან იდეით, რაც ხელს უწყობს წმინდა წერილის სხვადასხვა ნაწილის დაკავშირებას და გაგების გაუმჯობესებას. ეს მითითებები აკავშირებს დაკავშირებულ ცნებებს, წინასწარმეტყველებებსა და მოვლენებს, რაც საშუალებას აძლევს ერთ პასაჟს ნათელი მოჰფინოს მეორეს.</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a-GE" dirty="0"/>
              <a:t>მაგალითებისთვის იხილეთ შემდეგი გვერდები</a:t>
            </a:r>
            <a:endParaRPr lang="en-US" dirty="0"/>
          </a:p>
        </p:txBody>
      </p:sp>
      <p:pic>
        <p:nvPicPr>
          <p:cNvPr id="6" name="Picture 5">
            <a:extLst>
              <a:ext uri="{FF2B5EF4-FFF2-40B4-BE49-F238E27FC236}">
                <a16:creationId xmlns:a16="http://schemas.microsoft.com/office/drawing/2014/main" id="{E719DEC5-754E-4A4E-AEB8-37DC19B181C4}"/>
              </a:ext>
            </a:extLst>
          </p:cNvPr>
          <p:cNvPicPr>
            <a:picLocks noChangeAspect="1"/>
          </p:cNvPicPr>
          <p:nvPr/>
        </p:nvPicPr>
        <p:blipFill rotWithShape="1">
          <a:blip r:embed="rId2"/>
          <a:srcRect l="39591" t="35644" r="36250" b="20349"/>
          <a:stretch/>
        </p:blipFill>
        <p:spPr>
          <a:xfrm>
            <a:off x="1899139" y="668214"/>
            <a:ext cx="2945423" cy="2883878"/>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6727613" cy="577675"/>
          </a:xfrm>
        </p:spPr>
        <p:txBody>
          <a:bodyPr>
            <a:normAutofit fontScale="90000"/>
          </a:bodyPr>
          <a:lstStyle/>
          <a:p>
            <a:r>
              <a:rPr lang="ka-GE" sz="2000" dirty="0"/>
              <a:t>ჩართეთ ჯვარედინი მითითება - აბრევიატურის მაგალითები</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a-GE" sz="1200" dirty="0"/>
              <a:t>მაგალითი 2 - აბრევიატურა მხოლოდ საპირისპირო აღთქმისთვის. ამ მაგალითში არის მხოლოდ ძველი აღთქმის მითითებები</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a-GE" sz="1200" dirty="0"/>
              <a:t>მაგალითი 1 - ყველა აბრევიატურა. ამ მაგალითში არის ძველი აღთქმისა და ახალი აღთქმის მითითებები</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795144" cy="577675"/>
          </a:xfrm>
        </p:spPr>
        <p:txBody>
          <a:bodyPr>
            <a:normAutofit fontScale="90000"/>
          </a:bodyPr>
          <a:lstStyle/>
          <a:p>
            <a:r>
              <a:rPr lang="ka-GE" sz="2000" dirty="0"/>
              <a:t>ჩართეთ ჯვარედინი მითითება - სრული ტექსტის მაგალითები</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325678"/>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a-GE" sz="1200" dirty="0"/>
              <a:t>მაგალითი 4 - სრული ლექსის ჯვარედინი მითითებები. ამ მაგალითში არის მხოლოდ ძველი აღთქმის მითითებები ლექსის ფორმატში</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a-GE" sz="1200" dirty="0"/>
              <a:t>მაგალითი 3 - სრული ლექსის ჯვარედინი მითითებები. ამ მაგალითში მხოლოდ ძველი აღთქმის მითითებები არის აბზაცის ფორმატში</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ka-GE" dirty="0"/>
              <a:t>კეთილი იყოს თქვენი მობრძანება მსოფლიო ბიბლიურ გეგმებში</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ka-GE" dirty="0"/>
              <a:t>მარტივი ნაბიჯ-ნაბიჯ ინსტრუქციების შესრულება, სლაიდების ფორმატში, თქვენი ბიბლიის კითხვის გეგმის შესაქმნელად.</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566782-AB9C-4CDD-A689-12E0ACC2F1C3}"/>
              </a:ext>
            </a:extLst>
          </p:cNvPr>
          <p:cNvPicPr>
            <a:picLocks noChangeAspect="1"/>
          </p:cNvPicPr>
          <p:nvPr/>
        </p:nvPicPr>
        <p:blipFill>
          <a:blip r:embed="rId2"/>
          <a:stretch>
            <a:fillRect/>
          </a:stretch>
        </p:blipFill>
        <p:spPr>
          <a:xfrm>
            <a:off x="8255973" y="1194135"/>
            <a:ext cx="3735164" cy="5074780"/>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ka-GE" sz="3200" dirty="0"/>
              <a:t>კითხვის ხანგრძლივობა</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lnSpcReduction="10000"/>
          </a:bodyPr>
          <a:lstStyle/>
          <a:p>
            <a:r>
              <a:rPr lang="ka-GE" dirty="0"/>
              <a:t>აირჩიეთ დრო და თავი ხანგრძლივობა</a:t>
            </a:r>
            <a:endParaRPr lang="en-US" dirty="0"/>
          </a:p>
          <a:p>
            <a:pPr lvl="1"/>
            <a:r>
              <a:rPr lang="ka-GE" dirty="0"/>
              <a:t>აირჩიეთ სულ მცირე 30 დღიდან ან 3 წლამდე.</a:t>
            </a:r>
            <a:endParaRPr lang="en-US" dirty="0"/>
          </a:p>
          <a:p>
            <a:pPr lvl="1"/>
            <a:r>
              <a:rPr lang="ka-GE" dirty="0"/>
              <a:t>ან აირჩიეთ დღეში 1-6 თავი</a:t>
            </a:r>
            <a:endParaRPr lang="en-US" dirty="0"/>
          </a:p>
          <a:p>
            <a:pPr lvl="2"/>
            <a:r>
              <a:rPr lang="ka-GE" dirty="0"/>
              <a:t>თავების ხანგრძლივობა დამოკიდებულია თქვენს მიერ არჩეულ თარგმანზე. საშუალოდ 1189 წიგნის ბიბლიაში 66 თავია</a:t>
            </a:r>
            <a:endParaRPr lang="en-US" dirty="0"/>
          </a:p>
          <a:p>
            <a:pPr lvl="3"/>
            <a:r>
              <a:rPr lang="ka-GE" dirty="0"/>
              <a:t>1 თავი დღეში = 1189 დღე = 3.27 წელი (3 წელი, 3 თვე)</a:t>
            </a:r>
            <a:endParaRPr lang="en-US" dirty="0"/>
          </a:p>
          <a:p>
            <a:pPr lvl="3"/>
            <a:r>
              <a:rPr lang="ka-GE" dirty="0"/>
              <a:t>2 თავი დღეში = 595 დღე = 1.63 წელი (1 წელი, 7 1/2 თვე)</a:t>
            </a:r>
            <a:endParaRPr lang="en-US" dirty="0"/>
          </a:p>
          <a:p>
            <a:pPr lvl="3"/>
            <a:r>
              <a:rPr lang="ka-GE" dirty="0"/>
              <a:t>3 თავი დღეში = 396 დღე = 1.1 წელი (1 წელი, 1 თვე)</a:t>
            </a:r>
            <a:endParaRPr lang="en-US" dirty="0"/>
          </a:p>
          <a:p>
            <a:pPr lvl="3"/>
            <a:r>
              <a:rPr lang="ka-GE" dirty="0"/>
              <a:t>4 თავი დღეში = 297 დღე = 0.81 წელი (10 თვე)</a:t>
            </a:r>
            <a:endParaRPr lang="en-US" dirty="0"/>
          </a:p>
          <a:p>
            <a:pPr lvl="3"/>
            <a:r>
              <a:rPr lang="ka-GE" dirty="0"/>
              <a:t>5 თავი დღეში = 237 დღე = 0.65 წელი (8 თვე)</a:t>
            </a:r>
            <a:endParaRPr lang="en-US" dirty="0"/>
          </a:p>
          <a:p>
            <a:pPr lvl="3"/>
            <a:r>
              <a:rPr lang="ka-GE" dirty="0"/>
              <a:t>6 თავი დღეში = 198 დღე = 0.54 წელი (6 1/2 თვე)</a:t>
            </a:r>
            <a:r>
              <a:rPr lang="en-US" dirty="0"/>
              <a:t> </a:t>
            </a:r>
          </a:p>
          <a:p>
            <a:pPr lvl="1"/>
            <a:r>
              <a:rPr lang="ka-GE" dirty="0"/>
              <a:t>ან აირჩიეთ საბაჟო, თუ გსურთ აირჩიოთ თქვენი საკუთარი დაწყებისა და დასრულების თარიღი</a:t>
            </a:r>
            <a:endParaRPr lang="en-US" dirty="0"/>
          </a:p>
          <a:p>
            <a:pPr lvl="1"/>
            <a:endParaRPr lang="en-US" b="1" dirty="0"/>
          </a:p>
          <a:p>
            <a:pPr lvl="1"/>
            <a:r>
              <a:rPr lang="ka-GE" b="1" dirty="0"/>
              <a:t>კომენტარები ხელმისაწვდომია მხოლოდ თავის ხანგრძლივობით</a:t>
            </a:r>
            <a:endParaRPr lang="en-US" b="1" dirty="0"/>
          </a:p>
          <a:p>
            <a:pPr lvl="1"/>
            <a:r>
              <a:rPr lang="ka-GE" b="1" dirty="0"/>
              <a:t>შესაძლო ხანგრძლივობის არჩევანი დამოკიდებულია თქვენს მიერ არჩეულ თემაზე</a:t>
            </a:r>
            <a:endParaRPr lang="en-US" b="1" dirty="0"/>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983415" y="4088423"/>
            <a:ext cx="422031" cy="53046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ka-GE" dirty="0"/>
              <a:t>წაკითხვის სიხშირის არჩევა</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ka-GE" dirty="0"/>
              <a:t>აირჩიეთ:</a:t>
            </a:r>
            <a:endParaRPr lang="en-US" dirty="0"/>
          </a:p>
          <a:p>
            <a:pPr lvl="1"/>
            <a:r>
              <a:rPr lang="ka-GE" dirty="0"/>
              <a:t>ყოველ დღე</a:t>
            </a:r>
            <a:endParaRPr lang="en-US" dirty="0"/>
          </a:p>
          <a:p>
            <a:pPr lvl="1"/>
            <a:r>
              <a:rPr lang="ka-GE" dirty="0"/>
              <a:t>ყოველ მეორე დღეს</a:t>
            </a:r>
            <a:endParaRPr lang="en-US" dirty="0"/>
          </a:p>
          <a:p>
            <a:pPr lvl="1"/>
            <a:r>
              <a:rPr lang="ka-GE" dirty="0"/>
              <a:t>კვირაში 1-6 დღე</a:t>
            </a:r>
            <a:endParaRPr lang="en-US" dirty="0"/>
          </a:p>
          <a:p>
            <a:pPr lvl="2"/>
            <a:r>
              <a:rPr lang="ka-GE" dirty="0"/>
              <a:t>ეს იქნება ზედიზედ დღეები</a:t>
            </a:r>
            <a:endParaRPr lang="en-US" dirty="0"/>
          </a:p>
          <a:p>
            <a:pPr lvl="3"/>
            <a:r>
              <a:rPr lang="ka-GE" dirty="0"/>
              <a:t>თუ აირჩევთ კვირაში 3 დღეს, წაიკითხავთ ზედიზედ სამი დღის განმავლობაში და გექნებათ 4 დღე დასვენება</a:t>
            </a:r>
            <a:endParaRPr lang="en-US" dirty="0"/>
          </a:p>
        </p:txBody>
      </p:sp>
      <p:pic>
        <p:nvPicPr>
          <p:cNvPr id="6" name="Picture 5">
            <a:extLst>
              <a:ext uri="{FF2B5EF4-FFF2-40B4-BE49-F238E27FC236}">
                <a16:creationId xmlns:a16="http://schemas.microsoft.com/office/drawing/2014/main" id="{737A6293-623D-4413-B3D2-121B41FC51F7}"/>
              </a:ext>
            </a:extLst>
          </p:cNvPr>
          <p:cNvPicPr>
            <a:picLocks noChangeAspect="1"/>
          </p:cNvPicPr>
          <p:nvPr/>
        </p:nvPicPr>
        <p:blipFill rotWithShape="1">
          <a:blip r:embed="rId2"/>
          <a:srcRect l="17957" t="36047" r="51466" b="25313"/>
          <a:stretch/>
        </p:blipFill>
        <p:spPr>
          <a:xfrm>
            <a:off x="2734408" y="1148862"/>
            <a:ext cx="4536830" cy="3081621"/>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ka-GE" dirty="0"/>
              <a:t>აირჩიეთ კითხვები დღეში</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ka-GE" dirty="0"/>
              <a:t>აირჩიეთ:</a:t>
            </a:r>
            <a:endParaRPr lang="en-US" dirty="0"/>
          </a:p>
          <a:p>
            <a:pPr lvl="1"/>
            <a:r>
              <a:rPr lang="ka-GE" dirty="0"/>
              <a:t>დღეში ერთხელ (დილის ან საღამოს)</a:t>
            </a:r>
            <a:endParaRPr lang="en-US" dirty="0"/>
          </a:p>
          <a:p>
            <a:pPr lvl="1"/>
            <a:r>
              <a:rPr lang="ka-GE" dirty="0"/>
              <a:t>დღეში ორჯერ (დილის და საღამოს)</a:t>
            </a:r>
            <a:endParaRPr lang="en-US" dirty="0"/>
          </a:p>
          <a:p>
            <a:pPr lvl="2"/>
            <a:r>
              <a:rPr lang="ka-GE" dirty="0"/>
              <a:t>ყოველდღიური კითხვები თანაბრად გაყოფილი იქნება დილის და საღამოს შორის</a:t>
            </a:r>
            <a:endParaRPr lang="en-US" dirty="0"/>
          </a:p>
        </p:txBody>
      </p:sp>
      <p:pic>
        <p:nvPicPr>
          <p:cNvPr id="5" name="Picture 4">
            <a:extLst>
              <a:ext uri="{FF2B5EF4-FFF2-40B4-BE49-F238E27FC236}">
                <a16:creationId xmlns:a16="http://schemas.microsoft.com/office/drawing/2014/main" id="{8C3AE2B7-5FC4-421B-97CF-889298750DA8}"/>
              </a:ext>
            </a:extLst>
          </p:cNvPr>
          <p:cNvPicPr>
            <a:picLocks noChangeAspect="1"/>
          </p:cNvPicPr>
          <p:nvPr/>
        </p:nvPicPr>
        <p:blipFill rotWithShape="1">
          <a:blip r:embed="rId2"/>
          <a:srcRect l="50000" t="35375" r="17860" b="44097"/>
          <a:stretch/>
        </p:blipFill>
        <p:spPr>
          <a:xfrm>
            <a:off x="2589212" y="1565031"/>
            <a:ext cx="7222212" cy="2479430"/>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ka-GE" sz="3000" dirty="0"/>
              <a:t>აირჩიეთ აბზაცის ან ლექსის ფორმატი</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ka-GE" dirty="0"/>
              <a:t>აბზაცის მაგალითი</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a-GE" dirty="0"/>
              <a:t>ლექსის მაგალითი</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a-GE" dirty="0"/>
              <a:t>თუ თქვენ აირჩევთ ჯვარედინი მითითებებს, ლექსის ფორმატი ავტომატურად შეირჩევა</a:t>
            </a:r>
            <a:endParaRPr lang="en-US" dirty="0"/>
          </a:p>
        </p:txBody>
      </p:sp>
      <p:pic>
        <p:nvPicPr>
          <p:cNvPr id="5" name="Picture 4">
            <a:extLst>
              <a:ext uri="{FF2B5EF4-FFF2-40B4-BE49-F238E27FC236}">
                <a16:creationId xmlns:a16="http://schemas.microsoft.com/office/drawing/2014/main" id="{E28083F4-E8AA-401E-9998-2597A8F5E162}"/>
              </a:ext>
            </a:extLst>
          </p:cNvPr>
          <p:cNvPicPr>
            <a:picLocks noChangeAspect="1"/>
          </p:cNvPicPr>
          <p:nvPr/>
        </p:nvPicPr>
        <p:blipFill rotWithShape="1">
          <a:blip r:embed="rId4"/>
          <a:srcRect l="17380" t="36181" r="51688" b="43291"/>
          <a:stretch/>
        </p:blipFill>
        <p:spPr>
          <a:xfrm>
            <a:off x="2910254" y="880922"/>
            <a:ext cx="5516684" cy="1967785"/>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ka-GE" sz="2400" dirty="0"/>
              <a:t>ჩართეთ კომენტარი - შეარჩიეთ თავი-თავი კომენტარი, რომელიც შედის თქვენს გეგმაში.</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ka-GE" sz="1200" dirty="0"/>
              <a:t>თავი თავების კომენტარები ხელმისაწვდომია მხოლოდ თემების პირველი ჯგუფით და მხოლოდ იმ შემთხვევაში, თუ შეარჩიეთ თავი ხანგრძლივობა</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ka-GE" dirty="0"/>
              <a:t>კომენტარები დაჯგუფებულია ანბანის მიხედვით ენის მიხედვით</a:t>
            </a:r>
            <a:endParaRPr lang="en-US" dirty="0"/>
          </a:p>
          <a:p>
            <a:r>
              <a:rPr lang="ka-GE" dirty="0"/>
              <a:t>აირჩიეთ 155 კომენტარიდან 15 ენაზე</a:t>
            </a:r>
            <a:endParaRPr lang="en-US" dirty="0"/>
          </a:p>
          <a:p>
            <a:pPr lvl="1"/>
            <a:r>
              <a:rPr lang="ka-GE" dirty="0"/>
              <a:t>ეს არასავალდებულოა. თუ არ გსურთ კომენტარი, დატოვეთ როგორც არცერთი</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fontScale="90000"/>
          </a:bodyPr>
          <a:lstStyle/>
          <a:p>
            <a:r>
              <a:rPr lang="ka-GE" dirty="0"/>
              <a:t>აირჩიეთ დღის, თარიღის ან ორივეს მიხედვით</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ka-GE" dirty="0"/>
              <a:t>დღის მიხედვით - მაგალითი - დღე 1, დღე 2 და ა.შ.</a:t>
            </a:r>
            <a:endParaRPr lang="en-US" dirty="0"/>
          </a:p>
          <a:p>
            <a:r>
              <a:rPr lang="ka-GE" dirty="0"/>
              <a:t>თარიღის მიხედვით - მაგალითი - 1 იანვარი, 2 იანვარი და ა.შ.</a:t>
            </a:r>
            <a:endParaRPr lang="en-US" dirty="0"/>
          </a:p>
          <a:p>
            <a:r>
              <a:rPr lang="ka-GE" dirty="0"/>
              <a:t>დღისა და თარიღის მიხედვით - სათაური გამოჩნდება ორივეს პირველი დღით</a:t>
            </a:r>
            <a:endParaRPr lang="en-US" dirty="0"/>
          </a:p>
          <a:p>
            <a:r>
              <a:rPr lang="ka-GE" dirty="0"/>
              <a:t>თარიღისა და დღის მიხედვით - სათაური გამოჩნდება ორივე თარიღით პირველი</a:t>
            </a:r>
            <a:endParaRPr lang="en-US" dirty="0"/>
          </a:p>
        </p:txBody>
      </p:sp>
      <p:pic>
        <p:nvPicPr>
          <p:cNvPr id="6" name="Picture 5">
            <a:extLst>
              <a:ext uri="{FF2B5EF4-FFF2-40B4-BE49-F238E27FC236}">
                <a16:creationId xmlns:a16="http://schemas.microsoft.com/office/drawing/2014/main" id="{DDF6EEA4-BAEE-48A1-AFF9-A2C6BC39F3BB}"/>
              </a:ext>
            </a:extLst>
          </p:cNvPr>
          <p:cNvPicPr>
            <a:picLocks noChangeAspect="1"/>
          </p:cNvPicPr>
          <p:nvPr/>
        </p:nvPicPr>
        <p:blipFill rotWithShape="1">
          <a:blip r:embed="rId2"/>
          <a:srcRect l="17740" t="46781" r="56370" b="28264"/>
          <a:stretch/>
        </p:blipFill>
        <p:spPr>
          <a:xfrm>
            <a:off x="2690446" y="1248508"/>
            <a:ext cx="4955266" cy="2567354"/>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ka-GE" sz="1800" dirty="0"/>
              <a:t>დააწკაპუნეთ კალენდარზე კითხვის დაწყების თარიღის ასარჩევად. თუ აირჩიეთ მორგებული ხანგრძლივობა, აირჩიეთ კითხვის დასრულების თარიღი</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a-GE" dirty="0"/>
              <a:t>შეიყვანეთ მნიშვნელობა მხოლოდ იმ შემთხვევაში, თუ აირჩევთ საბაჟო ხანგრძლივობას</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a-GE" sz="2000" dirty="0"/>
              <a:t>კითხვის დასრულების თარიღი იქნება შერჩეული, თუ არ შეარჩიეთ საბაჟო ხანგრძლივობა ხანგრძლივობა ჩამოსაშლელი</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a-GE" dirty="0"/>
              <a:t>დაწყების თარიღი სავალდებულოა მაშინაც კი, თუ დღის სათაურს აირჩევთ</a:t>
            </a:r>
            <a:endParaRPr lang="en-US" dirty="0"/>
          </a:p>
        </p:txBody>
      </p:sp>
      <p:pic>
        <p:nvPicPr>
          <p:cNvPr id="4" name="Picture 3">
            <a:extLst>
              <a:ext uri="{FF2B5EF4-FFF2-40B4-BE49-F238E27FC236}">
                <a16:creationId xmlns:a16="http://schemas.microsoft.com/office/drawing/2014/main" id="{0A7EA2A1-A323-4704-96AA-A8311E835DF7}"/>
              </a:ext>
            </a:extLst>
          </p:cNvPr>
          <p:cNvPicPr>
            <a:picLocks noChangeAspect="1"/>
          </p:cNvPicPr>
          <p:nvPr/>
        </p:nvPicPr>
        <p:blipFill rotWithShape="1">
          <a:blip r:embed="rId4"/>
          <a:srcRect l="39303" t="46243" r="40577" b="44307"/>
          <a:stretch/>
        </p:blipFill>
        <p:spPr>
          <a:xfrm>
            <a:off x="1619264" y="1225855"/>
            <a:ext cx="3508295" cy="885644"/>
          </a:xfrm>
          <a:prstGeom prst="rect">
            <a:avLst/>
          </a:prstGeom>
        </p:spPr>
      </p:pic>
      <p:pic>
        <p:nvPicPr>
          <p:cNvPr id="7" name="Picture 6">
            <a:extLst>
              <a:ext uri="{FF2B5EF4-FFF2-40B4-BE49-F238E27FC236}">
                <a16:creationId xmlns:a16="http://schemas.microsoft.com/office/drawing/2014/main" id="{A874D9D6-794E-4FA8-8C10-69BFEFCBF964}"/>
              </a:ext>
            </a:extLst>
          </p:cNvPr>
          <p:cNvPicPr>
            <a:picLocks noChangeAspect="1"/>
          </p:cNvPicPr>
          <p:nvPr/>
        </p:nvPicPr>
        <p:blipFill rotWithShape="1">
          <a:blip r:embed="rId4"/>
          <a:srcRect l="60865" t="46071" r="18222" b="42642"/>
          <a:stretch/>
        </p:blipFill>
        <p:spPr>
          <a:xfrm>
            <a:off x="6167750" y="1058021"/>
            <a:ext cx="3646616" cy="1057839"/>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ka-GE" dirty="0"/>
              <a:t>აირჩიეთ ელექტრონული წიგნის ფორმატი</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403796"/>
            <a:ext cx="9614266" cy="3333732"/>
          </a:xfrm>
        </p:spPr>
        <p:txBody>
          <a:bodyPr>
            <a:normAutofit fontScale="92500" lnSpcReduction="10000"/>
          </a:bodyPr>
          <a:lstStyle/>
          <a:p>
            <a:r>
              <a:rPr lang="ka-GE" dirty="0"/>
              <a:t>არჩევა შესაძლებელია მხოლოდ იმ შემთხვევაში, თუ </a:t>
            </a:r>
            <a:r>
              <a:rPr lang="en-US" dirty="0"/>
              <a:t>Include Scriptures </a:t>
            </a:r>
            <a:r>
              <a:rPr lang="ka-GE" dirty="0"/>
              <a:t>არის დიახ</a:t>
            </a:r>
            <a:endParaRPr lang="en-US" dirty="0"/>
          </a:p>
          <a:p>
            <a:r>
              <a:rPr lang="ka-GE" dirty="0"/>
              <a:t>თქვენი არჩევანი დამოკიდებულია იმაზე, თუ რა </a:t>
            </a:r>
            <a:r>
              <a:rPr lang="en-US" dirty="0"/>
              <a:t>eReader </a:t>
            </a:r>
            <a:r>
              <a:rPr lang="ka-GE" dirty="0"/>
              <a:t>გსურთ გამოიყენოთ.</a:t>
            </a:r>
            <a:r>
              <a:rPr lang="en-US" dirty="0"/>
              <a:t>  </a:t>
            </a:r>
          </a:p>
          <a:p>
            <a:pPr lvl="1"/>
            <a:r>
              <a:rPr lang="en-US" dirty="0"/>
              <a:t>PDF - </a:t>
            </a:r>
            <a:r>
              <a:rPr lang="ka-GE" dirty="0"/>
              <a:t>უნივერსალური ფორმატი, რომელსაც იყენებენ ვებ ბრაუზერები და სხვა ელექტრონული მკითხველების უმეტესობა</a:t>
            </a:r>
            <a:endParaRPr lang="en-US" dirty="0"/>
          </a:p>
          <a:p>
            <a:pPr lvl="1"/>
            <a:r>
              <a:rPr lang="en-US" dirty="0"/>
              <a:t>EPUB - </a:t>
            </a:r>
            <a:r>
              <a:rPr lang="ka-GE" dirty="0"/>
              <a:t>ეს არჩევანი გამოიყენება </a:t>
            </a:r>
            <a:r>
              <a:rPr lang="en-US" dirty="0"/>
              <a:t>Barnes and Noble Nook </a:t>
            </a:r>
            <a:r>
              <a:rPr lang="ka-GE" dirty="0"/>
              <a:t>აპლიკაციაში, </a:t>
            </a:r>
            <a:r>
              <a:rPr lang="en-US" dirty="0"/>
              <a:t>Amazon Kindle </a:t>
            </a:r>
            <a:r>
              <a:rPr lang="ka-GE" dirty="0"/>
              <a:t>აპში და ელექტრონული მკითხველების სხვა აპებში</a:t>
            </a:r>
            <a:endParaRPr lang="en-US" dirty="0"/>
          </a:p>
          <a:p>
            <a:pPr lvl="2"/>
            <a:r>
              <a:rPr lang="en-US" dirty="0"/>
              <a:t>EPUB eBook </a:t>
            </a:r>
            <a:r>
              <a:rPr lang="ka-GE" dirty="0"/>
              <a:t>ფაილი მნიშვნელოვნად მცირე ზომისაა</a:t>
            </a:r>
            <a:endParaRPr lang="en-US" dirty="0"/>
          </a:p>
          <a:p>
            <a:pPr marL="0" indent="0">
              <a:buNone/>
            </a:pPr>
            <a:endParaRPr lang="en-US" dirty="0"/>
          </a:p>
          <a:p>
            <a:pPr marL="0" indent="0">
              <a:buNone/>
            </a:pPr>
            <a:r>
              <a:rPr lang="ka-GE" dirty="0"/>
              <a:t>თქვენ შეგიძლიათ აირჩიოთ მხოლოდ ერთი მათგანი. თუ გსურთ გქონდეთ თქვენი კითხვის გეგმა სხვა ფორმატში (როგორიცაა </a:t>
            </a:r>
            <a:r>
              <a:rPr lang="en-US" dirty="0"/>
              <a:t>txt, docx, mobi </a:t>
            </a:r>
            <a:r>
              <a:rPr lang="ka-GE" dirty="0"/>
              <a:t>და ა.შ.), შეგვატყობინეთ შეიყვანეთ ნებისმიერი დამატებითი მოთხოვნა აქ ტექსტურ ველში და ჩვენ შევეცდებით განვათავსოთ.</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a-GE" dirty="0"/>
              <a:t>თუ თქვენ შეიტანთ წმინდა წერილებს, აირჩიეთ </a:t>
            </a:r>
            <a:r>
              <a:rPr lang="en-US" dirty="0"/>
              <a:t>PDF </a:t>
            </a:r>
            <a:r>
              <a:rPr lang="ka-GE" dirty="0"/>
              <a:t>და </a:t>
            </a:r>
            <a:r>
              <a:rPr lang="en-US" dirty="0"/>
              <a:t>Epub </a:t>
            </a:r>
            <a:r>
              <a:rPr lang="ka-GE" dirty="0"/>
              <a:t>შორის</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ka-GE" dirty="0"/>
              <a:t>თუ თქვენი ვერსია დაცულია საავტორო უფლებებით ან თუ თქვენ შეარჩიეთ სახელმძღვანელო, ეს არჩევანი დაბლოკილი იქნება </a:t>
            </a:r>
            <a:r>
              <a:rPr lang="en-US" dirty="0"/>
              <a:t>PDF </a:t>
            </a:r>
            <a:r>
              <a:rPr lang="ka-GE" dirty="0"/>
              <a:t>დიაგრამით, როგორც ნაგულისხმევი</a:t>
            </a:r>
            <a:endParaRPr lang="en-US" dirty="0"/>
          </a:p>
        </p:txBody>
      </p:sp>
      <p:pic>
        <p:nvPicPr>
          <p:cNvPr id="5" name="Picture 4">
            <a:extLst>
              <a:ext uri="{FF2B5EF4-FFF2-40B4-BE49-F238E27FC236}">
                <a16:creationId xmlns:a16="http://schemas.microsoft.com/office/drawing/2014/main" id="{1301A9C0-D21A-4981-B6D7-5CB731621707}"/>
              </a:ext>
            </a:extLst>
          </p:cNvPr>
          <p:cNvPicPr>
            <a:picLocks noChangeAspect="1"/>
          </p:cNvPicPr>
          <p:nvPr/>
        </p:nvPicPr>
        <p:blipFill rotWithShape="1">
          <a:blip r:embed="rId2"/>
          <a:srcRect l="17595" t="26963" r="50962" b="50385"/>
          <a:stretch/>
        </p:blipFill>
        <p:spPr>
          <a:xfrm>
            <a:off x="1816316" y="1023600"/>
            <a:ext cx="3307714" cy="1280890"/>
          </a:xfrm>
          <a:prstGeom prst="rect">
            <a:avLst/>
          </a:prstGeom>
        </p:spPr>
      </p:pic>
      <p:pic>
        <p:nvPicPr>
          <p:cNvPr id="9" name="Picture 8">
            <a:extLst>
              <a:ext uri="{FF2B5EF4-FFF2-40B4-BE49-F238E27FC236}">
                <a16:creationId xmlns:a16="http://schemas.microsoft.com/office/drawing/2014/main" id="{B98B329E-2C76-4BD0-8ADF-A400528EDDA3}"/>
              </a:ext>
            </a:extLst>
          </p:cNvPr>
          <p:cNvPicPr>
            <a:picLocks noChangeAspect="1"/>
          </p:cNvPicPr>
          <p:nvPr/>
        </p:nvPicPr>
        <p:blipFill rotWithShape="1">
          <a:blip r:embed="rId3"/>
          <a:srcRect l="17236" t="37442" r="50673" b="51938"/>
          <a:stretch/>
        </p:blipFill>
        <p:spPr>
          <a:xfrm>
            <a:off x="5410619" y="1388971"/>
            <a:ext cx="5719218" cy="1017311"/>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671807"/>
          </a:xfrm>
        </p:spPr>
        <p:txBody>
          <a:bodyPr>
            <a:normAutofit/>
          </a:bodyPr>
          <a:lstStyle/>
          <a:p>
            <a:r>
              <a:rPr lang="ka-GE" sz="2000" dirty="0"/>
              <a:t>სურვილისამებრ შრიფტი ლექსებისთვის, სადაც იესო საუბრობს</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3282462"/>
            <a:ext cx="8915400" cy="3099481"/>
          </a:xfrm>
        </p:spPr>
        <p:txBody>
          <a:bodyPr>
            <a:normAutofit/>
          </a:bodyPr>
          <a:lstStyle/>
          <a:p>
            <a:r>
              <a:rPr lang="ka-GE" dirty="0"/>
              <a:t>მთელი ლექსი, სადაც იესო საუბრობს, სურვილისამებრ შეიძლება იყოს წითელი ან თამამი, დახრილი შრიფტით.</a:t>
            </a:r>
            <a:endParaRPr lang="en-US" dirty="0"/>
          </a:p>
          <a:p>
            <a:pPr lvl="1"/>
            <a:r>
              <a:rPr lang="ka-GE" dirty="0"/>
              <a:t>გვერდის ავლით ეს მონიშვნა ან აირჩიეთ არცერთი ნაგულისხმევი შრიფტის გამოსაყენებლად</a:t>
            </a:r>
            <a:endParaRPr lang="en-US" dirty="0"/>
          </a:p>
          <a:p>
            <a:r>
              <a:rPr lang="ka-GE" dirty="0"/>
              <a:t>ეს ვარიანტი ხელმისაწვდომია მხოლოდ იმ შემთხვევაში, თუ თქვენ შეიტანთ წმინდა წერილებს</a:t>
            </a:r>
            <a:endParaRPr lang="en-US" dirty="0"/>
          </a:p>
          <a:p>
            <a:r>
              <a:rPr lang="ka-GE" dirty="0"/>
              <a:t>ჯვარედინი მითითების ტექსტი გამორიცხულია სურვილისამებრ შრიფტებიდან</a:t>
            </a:r>
            <a:endParaRPr lang="en-US" dirty="0"/>
          </a:p>
        </p:txBody>
      </p:sp>
      <p:pic>
        <p:nvPicPr>
          <p:cNvPr id="5" name="Picture 4">
            <a:extLst>
              <a:ext uri="{FF2B5EF4-FFF2-40B4-BE49-F238E27FC236}">
                <a16:creationId xmlns:a16="http://schemas.microsoft.com/office/drawing/2014/main" id="{44E79825-857E-4401-AAA5-A731C464EAF8}"/>
              </a:ext>
            </a:extLst>
          </p:cNvPr>
          <p:cNvPicPr>
            <a:picLocks noChangeAspect="1"/>
          </p:cNvPicPr>
          <p:nvPr/>
        </p:nvPicPr>
        <p:blipFill rotWithShape="1">
          <a:blip r:embed="rId2"/>
          <a:srcRect l="50000" t="47764" r="18510" b="29607"/>
          <a:stretch/>
        </p:blipFill>
        <p:spPr>
          <a:xfrm>
            <a:off x="2589211" y="970085"/>
            <a:ext cx="5728611" cy="2212730"/>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fontScale="90000"/>
          </a:bodyPr>
          <a:lstStyle/>
          <a:p>
            <a:r>
              <a:rPr lang="ka-GE" dirty="0"/>
              <a:t>სურვილისამებრ: აირჩიეთ არა, თუ გსურთ მომავალში არ მიიღოთ ელ.წერილი </a:t>
            </a:r>
            <a:r>
              <a:rPr lang="en-US" dirty="0"/>
              <a:t>WBP-</a:t>
            </a:r>
            <a:r>
              <a:rPr lang="ka-GE" dirty="0"/>
              <a:t>დან</a:t>
            </a:r>
            <a:endParaRPr lang="en-US" dirty="0"/>
          </a:p>
        </p:txBody>
      </p:sp>
      <p:pic>
        <p:nvPicPr>
          <p:cNvPr id="4" name="Picture 3">
            <a:extLst>
              <a:ext uri="{FF2B5EF4-FFF2-40B4-BE49-F238E27FC236}">
                <a16:creationId xmlns:a16="http://schemas.microsoft.com/office/drawing/2014/main" id="{03C4A7C6-1FC0-455F-A97C-902CE65E70D3}"/>
              </a:ext>
            </a:extLst>
          </p:cNvPr>
          <p:cNvPicPr>
            <a:picLocks noChangeAspect="1"/>
          </p:cNvPicPr>
          <p:nvPr/>
        </p:nvPicPr>
        <p:blipFill rotWithShape="1">
          <a:blip r:embed="rId2"/>
          <a:srcRect l="17236" t="57245" r="51394" b="23209"/>
          <a:stretch/>
        </p:blipFill>
        <p:spPr>
          <a:xfrm>
            <a:off x="2592925" y="1678565"/>
            <a:ext cx="7011902" cy="2348311"/>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970B79-D513-4F8F-BF26-E0A065F16289}"/>
              </a:ext>
            </a:extLst>
          </p:cNvPr>
          <p:cNvPicPr>
            <a:picLocks noChangeAspect="1"/>
          </p:cNvPicPr>
          <p:nvPr/>
        </p:nvPicPr>
        <p:blipFill rotWithShape="1">
          <a:blip r:embed="rId2"/>
          <a:srcRect l="801" t="14103" r="2759" b="53846"/>
          <a:stretch/>
        </p:blipFill>
        <p:spPr>
          <a:xfrm>
            <a:off x="902677" y="1569408"/>
            <a:ext cx="10601936" cy="2198077"/>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ka-GE" sz="2800" dirty="0"/>
              <a:t>გადადით ელექტრონული წიგნის მოთხოვნის გვერდზე</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5095142" y="1680543"/>
            <a:ext cx="1244112"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157058" y="1070943"/>
            <a:ext cx="201735"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ka-GE" dirty="0"/>
              <a:t>არასავალდებულო: შეიყვანეთ ნებისმიერი დამატებითი მოთხოვნა აქ</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92500" lnSpcReduction="10000"/>
          </a:bodyPr>
          <a:lstStyle/>
          <a:p>
            <a:r>
              <a:rPr lang="ka-GE" dirty="0"/>
              <a:t>ნებისმიერი დამატებითი მოთხოვნის გაკეთება შეგიძლიათ უფასო ფორმის ტექსტურ ველში.</a:t>
            </a:r>
            <a:r>
              <a:rPr lang="en-US" dirty="0"/>
              <a:t>  </a:t>
            </a:r>
          </a:p>
          <a:p>
            <a:r>
              <a:rPr lang="ka-GE" dirty="0"/>
              <a:t>მაგალითად, შეიძლება დაგჭირდეთ თქვენი კითხვის გეგმა მრავალ ფორმატში ან განსხვავებულ ფორმატში, გარდა ჩამოთვლილისა. თუ შეგვიძლია, ჩვენ დავაკმაყოფილებთ ნებისმიერ მოთხოვნას.</a:t>
            </a:r>
            <a:r>
              <a:rPr lang="en-US" dirty="0"/>
              <a:t> </a:t>
            </a:r>
          </a:p>
          <a:p>
            <a:r>
              <a:rPr lang="ka-GE" dirty="0"/>
              <a:t>შეიძლება დაგჭირდეთ შერევა და შეხამება. მაგალითად, აირჩიეთ ძველი აღთქმა ერთი ვერსიიდან და ახალი აღთქმა მეორიდან.</a:t>
            </a:r>
            <a:endParaRPr lang="en-US" dirty="0"/>
          </a:p>
          <a:p>
            <a:pPr lvl="1"/>
            <a:r>
              <a:rPr lang="ka-GE" dirty="0"/>
              <a:t>ეს შეიძლება გაკეთდეს დამატებითი მოთხოვნით ან გამოგვიგზავნოთ შენიშვნა ჩვენი დაგვიკავშირდით გვერდიდან</a:t>
            </a:r>
            <a:endParaRPr lang="en-US" dirty="0"/>
          </a:p>
          <a:p>
            <a:pPr lvl="1"/>
            <a:r>
              <a:rPr lang="ka-GE" dirty="0"/>
              <a:t>ამ ტიპის მოთხოვნის დამუშავებას ცოტა მეტი დრო დასჭირდება ჩვენს მხარეს</a:t>
            </a:r>
            <a:r>
              <a:rPr lang="en-US" dirty="0"/>
              <a:t> </a:t>
            </a:r>
          </a:p>
        </p:txBody>
      </p:sp>
      <p:pic>
        <p:nvPicPr>
          <p:cNvPr id="5" name="Picture 4">
            <a:extLst>
              <a:ext uri="{FF2B5EF4-FFF2-40B4-BE49-F238E27FC236}">
                <a16:creationId xmlns:a16="http://schemas.microsoft.com/office/drawing/2014/main" id="{E2857DCD-3D48-48E2-AA78-6D86DBEE6626}"/>
              </a:ext>
            </a:extLst>
          </p:cNvPr>
          <p:cNvPicPr>
            <a:picLocks noChangeAspect="1"/>
          </p:cNvPicPr>
          <p:nvPr/>
        </p:nvPicPr>
        <p:blipFill rotWithShape="1">
          <a:blip r:embed="rId2"/>
          <a:srcRect l="50000" t="56843" r="18438" b="32692"/>
          <a:stretch/>
        </p:blipFill>
        <p:spPr>
          <a:xfrm>
            <a:off x="2589211" y="1904999"/>
            <a:ext cx="7187211" cy="1280889"/>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ka-GE" dirty="0"/>
              <a:t>გთხოვთ, შეგვატყობინოთ, როგორ გაიგეთ ჩვენს შესახებ და თუ პირველად კითხულობთ ბიბლიას</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ka-GE" sz="2000" dirty="0"/>
              <a:t>ეს ინფორმაცია დაგვეხმარება რაც შეიძლება მეტ ადამიანს მივაღწიოთ</a:t>
            </a:r>
            <a:endParaRPr lang="en-US" sz="2000" dirty="0"/>
          </a:p>
        </p:txBody>
      </p:sp>
      <p:pic>
        <p:nvPicPr>
          <p:cNvPr id="5" name="Picture 4">
            <a:extLst>
              <a:ext uri="{FF2B5EF4-FFF2-40B4-BE49-F238E27FC236}">
                <a16:creationId xmlns:a16="http://schemas.microsoft.com/office/drawing/2014/main" id="{94BE74B7-5424-405F-936E-C666407787F9}"/>
              </a:ext>
            </a:extLst>
          </p:cNvPr>
          <p:cNvPicPr>
            <a:picLocks noChangeAspect="1"/>
          </p:cNvPicPr>
          <p:nvPr/>
        </p:nvPicPr>
        <p:blipFill rotWithShape="1">
          <a:blip r:embed="rId2"/>
          <a:srcRect l="16586" t="66771" r="49159" b="13683"/>
          <a:stretch/>
        </p:blipFill>
        <p:spPr>
          <a:xfrm>
            <a:off x="2592925" y="2280550"/>
            <a:ext cx="7299272" cy="2238695"/>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808446"/>
          </a:xfrm>
        </p:spPr>
        <p:txBody>
          <a:bodyPr/>
          <a:lstStyle/>
          <a:p>
            <a:r>
              <a:rPr lang="ka-GE" dirty="0"/>
              <a:t>დაწკაპეთ გაგზავნა</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ka-GE" dirty="0"/>
              <a:t>თუ თქვენ შეავსეთ ფორმა მთლიანად სავალდებულო შერჩევის გამოტოვების გარეშე, გადამისამართდებით დადასტურების გვერდზე</a:t>
            </a:r>
            <a:endParaRPr lang="en-US" dirty="0"/>
          </a:p>
          <a:p>
            <a:r>
              <a:rPr lang="ka-GE" dirty="0"/>
              <a:t>თუ გამოტოვეთ არჩევანი, მოგეთხოვებათ შეავსოთ ველი ან გააკეთოთ არჩევანი.</a:t>
            </a:r>
            <a:r>
              <a:rPr lang="en-US" dirty="0"/>
              <a:t>  </a:t>
            </a:r>
          </a:p>
        </p:txBody>
      </p:sp>
      <p:pic>
        <p:nvPicPr>
          <p:cNvPr id="7" name="Picture 6">
            <a:extLst>
              <a:ext uri="{FF2B5EF4-FFF2-40B4-BE49-F238E27FC236}">
                <a16:creationId xmlns:a16="http://schemas.microsoft.com/office/drawing/2014/main" id="{4BA07FEB-7AA5-4CB5-9A02-BDF33ACF7EB2}"/>
              </a:ext>
            </a:extLst>
          </p:cNvPr>
          <p:cNvPicPr>
            <a:picLocks noChangeAspect="1"/>
          </p:cNvPicPr>
          <p:nvPr/>
        </p:nvPicPr>
        <p:blipFill rotWithShape="1">
          <a:blip r:embed="rId2"/>
          <a:srcRect l="16947" t="87663" r="73462" b="4920"/>
          <a:stretch/>
        </p:blipFill>
        <p:spPr>
          <a:xfrm>
            <a:off x="2589212" y="1307570"/>
            <a:ext cx="2650068" cy="1101522"/>
          </a:xfrm>
          <a:prstGeom prst="rect">
            <a:avLst/>
          </a:prstGeom>
        </p:spPr>
      </p:pic>
      <p:pic>
        <p:nvPicPr>
          <p:cNvPr id="8" name="Picture 7">
            <a:extLst>
              <a:ext uri="{FF2B5EF4-FFF2-40B4-BE49-F238E27FC236}">
                <a16:creationId xmlns:a16="http://schemas.microsoft.com/office/drawing/2014/main" id="{318F0908-9EE5-464D-A4AA-A9E5D3DB5C4D}"/>
              </a:ext>
            </a:extLst>
          </p:cNvPr>
          <p:cNvPicPr>
            <a:picLocks noChangeAspect="1"/>
          </p:cNvPicPr>
          <p:nvPr/>
        </p:nvPicPr>
        <p:blipFill rotWithShape="1">
          <a:blip r:embed="rId3"/>
          <a:srcRect l="50000" t="65027" r="18149" b="21646"/>
          <a:stretch/>
        </p:blipFill>
        <p:spPr>
          <a:xfrm>
            <a:off x="3220914" y="4390294"/>
            <a:ext cx="6763132" cy="1521068"/>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118682" y="143465"/>
            <a:ext cx="2811292" cy="395797"/>
          </a:xfrm>
        </p:spPr>
        <p:txBody>
          <a:bodyPr>
            <a:normAutofit fontScale="90000"/>
          </a:bodyPr>
          <a:lstStyle/>
          <a:p>
            <a:r>
              <a:rPr lang="ka-GE" sz="2000" dirty="0"/>
              <a:t>დადასტურების გვერდი</a:t>
            </a:r>
            <a:endParaRPr lang="en-US" sz="2000" dirty="0"/>
          </a:p>
        </p:txBody>
      </p:sp>
      <p:pic>
        <p:nvPicPr>
          <p:cNvPr id="4" name="Picture 3">
            <a:extLst>
              <a:ext uri="{FF2B5EF4-FFF2-40B4-BE49-F238E27FC236}">
                <a16:creationId xmlns:a16="http://schemas.microsoft.com/office/drawing/2014/main" id="{51DD40DF-A91B-4855-8EB2-FE3073FF552C}"/>
              </a:ext>
            </a:extLst>
          </p:cNvPr>
          <p:cNvPicPr>
            <a:picLocks noChangeAspect="1"/>
          </p:cNvPicPr>
          <p:nvPr/>
        </p:nvPicPr>
        <p:blipFill rotWithShape="1">
          <a:blip r:embed="rId2"/>
          <a:srcRect l="37932" t="11225" r="38919" b="223"/>
          <a:stretch/>
        </p:blipFill>
        <p:spPr>
          <a:xfrm>
            <a:off x="4202723" y="143464"/>
            <a:ext cx="3191608" cy="6562185"/>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ka-GE" sz="3200" dirty="0"/>
              <a:t>დადასტურების გვერდი გაგრძელდა</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ka-GE" dirty="0"/>
              <a:t>თუ კმაყოფილი ხართ თქვენი არჩევანით, დააწკაპუნეთ დადასტურებაზე და მოთხოვნის გაგზავნაზე</a:t>
            </a:r>
            <a:endParaRPr lang="en-US" dirty="0"/>
          </a:p>
          <a:p>
            <a:r>
              <a:rPr lang="ka-GE" dirty="0"/>
              <a:t>თუ არა, შეგიძლიათ დაბრუნდეთ და დაარედაქტიროთ</a:t>
            </a:r>
            <a:endParaRPr lang="en-US" dirty="0"/>
          </a:p>
        </p:txBody>
      </p:sp>
      <p:pic>
        <p:nvPicPr>
          <p:cNvPr id="6" name="Picture 5">
            <a:extLst>
              <a:ext uri="{FF2B5EF4-FFF2-40B4-BE49-F238E27FC236}">
                <a16:creationId xmlns:a16="http://schemas.microsoft.com/office/drawing/2014/main" id="{115786BA-31B9-4928-B8F8-5222FD5C88A0}"/>
              </a:ext>
            </a:extLst>
          </p:cNvPr>
          <p:cNvPicPr>
            <a:picLocks noChangeAspect="1"/>
          </p:cNvPicPr>
          <p:nvPr/>
        </p:nvPicPr>
        <p:blipFill rotWithShape="1">
          <a:blip r:embed="rId2"/>
          <a:srcRect l="26827" t="85018" r="43966" b="6261"/>
          <a:stretch/>
        </p:blipFill>
        <p:spPr>
          <a:xfrm>
            <a:off x="2401643" y="1111089"/>
            <a:ext cx="7813641" cy="1254041"/>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ka-GE" dirty="0"/>
              <a:t>წარმატებული წარდგენის გვერდი</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fontScale="92500" lnSpcReduction="20000"/>
          </a:bodyPr>
          <a:lstStyle/>
          <a:p>
            <a:r>
              <a:rPr lang="ka-GE" dirty="0"/>
              <a:t>კრიტიკულად მნიშვნელოვანია, რომ დაამატოთ </a:t>
            </a:r>
            <a:r>
              <a:rPr lang="en-US" dirty="0"/>
              <a:t>gary@worldbibleplans.com </a:t>
            </a:r>
            <a:r>
              <a:rPr lang="ka-GE" dirty="0"/>
              <a:t>თქვენს უსაფრთხო გამგზავნთა სიაში</a:t>
            </a:r>
            <a:endParaRPr lang="en-US" dirty="0"/>
          </a:p>
          <a:p>
            <a:pPr lvl="1"/>
            <a:r>
              <a:rPr lang="ka-GE" dirty="0"/>
              <a:t>წინააღმდეგ შემთხვევაში, თქვენი დანართი ან ბმული შეიძლება აღმოჩნდეს უსარგებლო ან სპამის საქაღალდეში</a:t>
            </a:r>
            <a:endParaRPr lang="en-US" dirty="0"/>
          </a:p>
          <a:p>
            <a:r>
              <a:rPr lang="ka-GE" dirty="0"/>
              <a:t>მოთხოვნის შემობრუნების დრო 24 საათზე ნაკლებია, თუ არ არსებობს შემამსუბუქებელი გარემოებები</a:t>
            </a:r>
            <a:endParaRPr lang="en-US" dirty="0"/>
          </a:p>
          <a:p>
            <a:pPr lvl="1"/>
            <a:r>
              <a:rPr lang="ka-GE" dirty="0"/>
              <a:t>თუ 24 საათის განმავლობაში არ მიიღებთ ელფოსტას </a:t>
            </a:r>
            <a:r>
              <a:rPr lang="en-US" dirty="0"/>
              <a:t>gary@worldbibleplans.com-</a:t>
            </a:r>
            <a:r>
              <a:rPr lang="ka-GE" dirty="0"/>
              <a:t>დან, შეამოწმეთ თქვენი უსარგებლო ან სპამის საქაღალდე.</a:t>
            </a:r>
            <a:endParaRPr lang="en-US" dirty="0"/>
          </a:p>
          <a:p>
            <a:pPr lvl="2"/>
            <a:r>
              <a:rPr lang="ka-GE" dirty="0"/>
              <a:t>თუ ჯერ კიდევ არ მიგიღიათ ელ.წერილი ჩვენგან, გამოგვიგზავნეთ შენიშვნა ჩვენი დაგვიკავშირდით გვერდიდან</a:t>
            </a:r>
            <a:endParaRPr lang="en-US" dirty="0"/>
          </a:p>
        </p:txBody>
      </p:sp>
      <p:pic>
        <p:nvPicPr>
          <p:cNvPr id="5" name="Picture 4">
            <a:extLst>
              <a:ext uri="{FF2B5EF4-FFF2-40B4-BE49-F238E27FC236}">
                <a16:creationId xmlns:a16="http://schemas.microsoft.com/office/drawing/2014/main" id="{C353B7B5-B97E-4837-9581-8604ED1BD427}"/>
              </a:ext>
            </a:extLst>
          </p:cNvPr>
          <p:cNvPicPr>
            <a:picLocks noChangeAspect="1"/>
          </p:cNvPicPr>
          <p:nvPr/>
        </p:nvPicPr>
        <p:blipFill rotWithShape="1">
          <a:blip r:embed="rId2"/>
          <a:srcRect l="10916" t="30641" r="13450" b="52051"/>
          <a:stretch/>
        </p:blipFill>
        <p:spPr>
          <a:xfrm>
            <a:off x="2592925" y="1547446"/>
            <a:ext cx="8448891" cy="1943100"/>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ka-GE" sz="2000" dirty="0"/>
              <a:t>ეს არის მოთხოვნის ფორმა - ჩვენ დავყოფთ მას შემდეგ სლაიდებში</a:t>
            </a:r>
            <a:endParaRPr lang="en-US" sz="2000" dirty="0"/>
          </a:p>
        </p:txBody>
      </p:sp>
      <p:pic>
        <p:nvPicPr>
          <p:cNvPr id="7" name="Picture 6">
            <a:extLst>
              <a:ext uri="{FF2B5EF4-FFF2-40B4-BE49-F238E27FC236}">
                <a16:creationId xmlns:a16="http://schemas.microsoft.com/office/drawing/2014/main" id="{E9879651-DE86-4CA1-B456-81B797DCF8B0}"/>
              </a:ext>
            </a:extLst>
          </p:cNvPr>
          <p:cNvPicPr>
            <a:picLocks noChangeAspect="1"/>
          </p:cNvPicPr>
          <p:nvPr/>
        </p:nvPicPr>
        <p:blipFill rotWithShape="1">
          <a:blip r:embed="rId2"/>
          <a:srcRect l="32885" t="26118" r="33437" b="1297"/>
          <a:stretch/>
        </p:blipFill>
        <p:spPr>
          <a:xfrm>
            <a:off x="3525714" y="580292"/>
            <a:ext cx="5214097" cy="6040315"/>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ka-GE" sz="3200" dirty="0"/>
              <a:t>ფორმის მექანიკა</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ka-GE" dirty="0"/>
              <a:t>მნიშვნელოვანია, რომ შეავსოთ ფორმა მარცხნიდან მარჯვნივ და ზემოდან ქვემოდან</a:t>
            </a:r>
            <a:endParaRPr lang="en-US" u="sng" dirty="0"/>
          </a:p>
          <a:p>
            <a:pPr lvl="1"/>
            <a:r>
              <a:rPr lang="ka-GE" dirty="0"/>
              <a:t>თუ შეავსებთ ფორმის განყოფილებას და შემდეგ შეიტანთ ცვლილებას თქვენს მიერ უკვე არჩეულ ველში, ყველა არჩევანი დაუბრუნდება ნაგულისხმევს და დაკარგავთ თქვენს მიერ გაკეთებულ არჩევანს.</a:t>
            </a:r>
            <a:endParaRPr lang="en-US" dirty="0"/>
          </a:p>
          <a:p>
            <a:pPr lvl="2"/>
            <a:r>
              <a:rPr lang="ka-GE" dirty="0"/>
              <a:t>მაგალითად, თუ აირჩევთ ვერსიას და შეავსებთ ფორმის დანარჩენ ნაწილს და შემდეგ დაბრუნდებით და შეცვლით ვერსიას, თქვენ კვლავ მოგიწევთ ყველა შემდგომი ველის შევსება</a:t>
            </a:r>
            <a:endParaRPr lang="en-US" dirty="0"/>
          </a:p>
        </p:txBody>
      </p:sp>
      <p:pic>
        <p:nvPicPr>
          <p:cNvPr id="6" name="Picture 5">
            <a:extLst>
              <a:ext uri="{FF2B5EF4-FFF2-40B4-BE49-F238E27FC236}">
                <a16:creationId xmlns:a16="http://schemas.microsoft.com/office/drawing/2014/main" id="{E7BC91A4-C1E5-4267-8D9C-E8E590779758}"/>
              </a:ext>
            </a:extLst>
          </p:cNvPr>
          <p:cNvPicPr>
            <a:picLocks noChangeAspect="1"/>
          </p:cNvPicPr>
          <p:nvPr/>
        </p:nvPicPr>
        <p:blipFill rotWithShape="1">
          <a:blip r:embed="rId2"/>
          <a:srcRect l="6818" t="29487" r="8569" b="27692"/>
          <a:stretch/>
        </p:blipFill>
        <p:spPr>
          <a:xfrm>
            <a:off x="2592925" y="817684"/>
            <a:ext cx="7233669" cy="3191607"/>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ka-GE" sz="3200" dirty="0"/>
              <a:t>ფორმის ლოგიკური წესები</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ka-GE" dirty="0"/>
              <a:t>თქვენი არჩევანიდან გამომდინარე, გარკვეული არჩევანი მიუწვდომელი გახდება</a:t>
            </a:r>
            <a:endParaRPr lang="en-US" dirty="0"/>
          </a:p>
          <a:p>
            <a:pPr lvl="1"/>
            <a:r>
              <a:rPr lang="ka-GE" dirty="0"/>
              <a:t>ზოგჯერ მთელი ჩამოსაშლელი</a:t>
            </a:r>
            <a:endParaRPr lang="en-US" dirty="0"/>
          </a:p>
          <a:p>
            <a:pPr lvl="1"/>
            <a:r>
              <a:rPr lang="ka-GE" dirty="0"/>
              <a:t>ზოგჯერ მხოლოდ არჩევანი ჩამოსაშლელ სიაში</a:t>
            </a:r>
            <a:endParaRPr lang="en-US" dirty="0"/>
          </a:p>
          <a:p>
            <a:pPr lvl="2"/>
            <a:r>
              <a:rPr lang="ka-GE" dirty="0"/>
              <a:t>მაგალითად: თუ აირჩევთ საავტორო უფლებებით დაცულ ვერსიას, ჩვენ ვერ მოგაწვდით წმინდა წერილებს, მხოლოდ სახელმძღვანელოს.</a:t>
            </a:r>
            <a:endParaRPr lang="en-US" dirty="0"/>
          </a:p>
          <a:p>
            <a:pPr lvl="3"/>
            <a:r>
              <a:rPr lang="ka-GE" dirty="0"/>
              <a:t>აირჩიეთ წიგნი დაბლოკილი იქნება</a:t>
            </a:r>
            <a:endParaRPr lang="en-US" dirty="0"/>
          </a:p>
          <a:p>
            <a:pPr lvl="3"/>
            <a:r>
              <a:rPr lang="ka-GE" dirty="0"/>
              <a:t>ჩართეთ წმინდა წერილები დაიბლოკება</a:t>
            </a:r>
            <a:r>
              <a:rPr lang="en-US" dirty="0"/>
              <a:t> </a:t>
            </a:r>
          </a:p>
          <a:p>
            <a:pPr lvl="4"/>
            <a:r>
              <a:rPr lang="ka-GE" dirty="0"/>
              <a:t>არა. მხოლოდ სახელმძღვანელოს მიწოდება ნაგულისხმევად იქნება</a:t>
            </a:r>
            <a:endParaRPr lang="en-US" dirty="0"/>
          </a:p>
          <a:p>
            <a:pPr lvl="3"/>
            <a:r>
              <a:rPr lang="ka-GE" dirty="0"/>
              <a:t>ჯვარედინი მითითებების ჩართვა დაიბლოკება</a:t>
            </a:r>
            <a:endParaRPr lang="en-US" dirty="0"/>
          </a:p>
          <a:p>
            <a:pPr lvl="3"/>
            <a:r>
              <a:rPr lang="ka-GE" dirty="0"/>
              <a:t>აირჩიეთ აბზაცი/ლექსი დაიბლოკება</a:t>
            </a:r>
            <a:endParaRPr lang="en-US" dirty="0"/>
          </a:p>
          <a:p>
            <a:pPr lvl="3"/>
            <a:r>
              <a:rPr lang="ka-GE" dirty="0"/>
              <a:t>აირჩიეთ ელექტრონული წიგნის ფორმატი დაიბლოკება</a:t>
            </a:r>
            <a:endParaRPr lang="en-US" dirty="0"/>
          </a:p>
          <a:p>
            <a:pPr lvl="4"/>
            <a:r>
              <a:rPr lang="en-US" dirty="0"/>
              <a:t>PDF </a:t>
            </a:r>
            <a:r>
              <a:rPr lang="ka-GE" dirty="0"/>
              <a:t>დიაგრამა ნაგულისხმევი იქნება</a:t>
            </a:r>
            <a:endParaRPr lang="en-US" dirty="0"/>
          </a:p>
          <a:p>
            <a:pPr lvl="3"/>
            <a:r>
              <a:rPr lang="ka-GE" dirty="0"/>
              <a:t>სურვილისამებრ შრიფტი ლექსებისთვის, სადაც იესო საუბრობს, დაიბლოკება</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ka-GE" sz="3200" dirty="0"/>
              <a:t>ფორმის ლოგიკური წესები გაგრძელდა</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ka-GE" dirty="0"/>
              <a:t>კიდევ ერთი მაგალითი: თუ აირჩევთ თემას მეორე ჯგუფიდან...</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ka-GE" dirty="0"/>
              <a:t>თავის ხანგრძლივობა ხანგრძლივობა ჩამოსაშლელი იქნება ნაცრისფერი და შერჩეული.</a:t>
            </a:r>
            <a:endParaRPr lang="en-US" dirty="0"/>
          </a:p>
          <a:p>
            <a:r>
              <a:rPr lang="ka-GE" dirty="0"/>
              <a:t>კომენტარი დაიბლოკება</a:t>
            </a:r>
            <a:endParaRPr lang="en-US" dirty="0"/>
          </a:p>
        </p:txBody>
      </p:sp>
      <p:pic>
        <p:nvPicPr>
          <p:cNvPr id="7" name="Picture 6">
            <a:extLst>
              <a:ext uri="{FF2B5EF4-FFF2-40B4-BE49-F238E27FC236}">
                <a16:creationId xmlns:a16="http://schemas.microsoft.com/office/drawing/2014/main" id="{73B16633-51DE-4592-8B1E-F429C77626F7}"/>
              </a:ext>
            </a:extLst>
          </p:cNvPr>
          <p:cNvPicPr>
            <a:picLocks noChangeAspect="1"/>
          </p:cNvPicPr>
          <p:nvPr/>
        </p:nvPicPr>
        <p:blipFill rotWithShape="1">
          <a:blip r:embed="rId2"/>
          <a:srcRect r="36129" b="18917"/>
          <a:stretch/>
        </p:blipFill>
        <p:spPr>
          <a:xfrm>
            <a:off x="2026524" y="1354014"/>
            <a:ext cx="5253507" cy="4017480"/>
          </a:xfrm>
          <a:prstGeom prst="rect">
            <a:avLst/>
          </a:prstGeom>
        </p:spPr>
      </p:pic>
      <p:pic>
        <p:nvPicPr>
          <p:cNvPr id="10" name="Picture 9">
            <a:extLst>
              <a:ext uri="{FF2B5EF4-FFF2-40B4-BE49-F238E27FC236}">
                <a16:creationId xmlns:a16="http://schemas.microsoft.com/office/drawing/2014/main" id="{85CDB394-A2FD-4757-A1A5-5AE4CFC62B1F}"/>
              </a:ext>
            </a:extLst>
          </p:cNvPr>
          <p:cNvPicPr>
            <a:picLocks noChangeAspect="1"/>
          </p:cNvPicPr>
          <p:nvPr/>
        </p:nvPicPr>
        <p:blipFill>
          <a:blip r:embed="rId3"/>
          <a:stretch>
            <a:fillRect/>
          </a:stretch>
        </p:blipFill>
        <p:spPr>
          <a:xfrm>
            <a:off x="7706873" y="1354015"/>
            <a:ext cx="2956965" cy="4017480"/>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ka-GE" sz="3200" dirty="0"/>
              <a:t>ფორმის ლოგიკური წესები გაგრძელდა</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ka-GE" dirty="0"/>
              <a:t>ზოგჯერ, მრავალჯერადი არჩევანი განსაზღვრავს, არის თუ არა სხვა მონიშვნა დაბლოკილი</a:t>
            </a:r>
            <a:endParaRPr lang="en-US" dirty="0"/>
          </a:p>
          <a:p>
            <a:pPr lvl="1"/>
            <a:r>
              <a:rPr lang="ka-GE" dirty="0"/>
              <a:t>იმისათვის, რომ კომენტარი შეირჩეს:</a:t>
            </a:r>
            <a:endParaRPr lang="en-US" dirty="0"/>
          </a:p>
          <a:p>
            <a:pPr lvl="2"/>
            <a:r>
              <a:rPr lang="ka-GE" dirty="0"/>
              <a:t>ვერსია არ შეიძლება იყოს საავტორო უფლებებით დაცული</a:t>
            </a:r>
            <a:endParaRPr lang="en-US" dirty="0"/>
          </a:p>
          <a:p>
            <a:pPr lvl="2"/>
            <a:r>
              <a:rPr lang="ka-GE" dirty="0"/>
              <a:t>თემა უნდა იყოს თემების პირველ ჯგუფში</a:t>
            </a:r>
            <a:endParaRPr lang="en-US" dirty="0"/>
          </a:p>
          <a:p>
            <a:pPr lvl="2"/>
            <a:r>
              <a:rPr lang="ka-GE" dirty="0"/>
              <a:t>ხანგრძლივობა უნდა იყოს თავის ხანგრძლივობა</a:t>
            </a:r>
            <a:endParaRPr lang="en-US" dirty="0"/>
          </a:p>
          <a:p>
            <a:pPr lvl="2"/>
            <a:endParaRPr lang="en-US" dirty="0"/>
          </a:p>
          <a:p>
            <a:pPr lvl="1"/>
            <a:r>
              <a:rPr lang="ka-GE" dirty="0"/>
              <a:t>იმისათვის, რომ შეარჩიეთ აბზაცი ან ლექსის ფორმატი შეირჩევა:</a:t>
            </a:r>
            <a:endParaRPr lang="en-US" dirty="0"/>
          </a:p>
          <a:p>
            <a:pPr lvl="2"/>
            <a:r>
              <a:rPr lang="ka-GE" dirty="0"/>
              <a:t>ვერსია არ შეიძლება იყოს საავტორო უფლებებით დაცული</a:t>
            </a:r>
            <a:endParaRPr lang="en-US" dirty="0"/>
          </a:p>
          <a:p>
            <a:pPr lvl="2"/>
            <a:r>
              <a:rPr lang="ka-GE" dirty="0"/>
              <a:t>ჩართეთ წმინდა წერილი უნდა იყოს დიახ</a:t>
            </a:r>
            <a:endParaRPr lang="en-US" dirty="0"/>
          </a:p>
          <a:p>
            <a:pPr lvl="2"/>
            <a:r>
              <a:rPr lang="ka-GE" dirty="0"/>
              <a:t>ჯვარედინი მითითებების ჩართვა უნდა გვერდის ავლით ან არ უნდა შეირჩეს ჯვარედინი მითითებები</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1497</TotalTime>
  <Words>2512</Words>
  <Application>Microsoft Office PowerPoint</Application>
  <PresentationFormat>Widescreen</PresentationFormat>
  <Paragraphs>265</Paragraphs>
  <Slides>45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Arial</vt:lpstr>
      <vt:lpstr>Century Gothic</vt:lpstr>
      <vt:lpstr>Philosopher</vt:lpstr>
      <vt:lpstr>Poppins</vt:lpstr>
      <vt:lpstr>Sylfaen</vt:lpstr>
      <vt:lpstr>Wingdings 3</vt:lpstr>
      <vt:lpstr>Wisp</vt:lpstr>
      <vt:lpstr>worldbibleplans.com/languages/georgian/index.html</vt:lpstr>
      <vt:lpstr>PowerPoint Presentation</vt:lpstr>
      <vt:lpstr>კეთილი იყოს თქვენი მობრძანება მსოფლიო ბიბლიურ გეგმებში</vt:lpstr>
      <vt:lpstr>გადადით ელექტრონული წიგნის მოთხოვნის გვერდზე</vt:lpstr>
      <vt:lpstr>ეს არის მოთხოვნის ფორმა - ჩვენ დავყოფთ მას შემდეგ სლაიდებში</vt:lpstr>
      <vt:lpstr>ფორმის მექანიკა</vt:lpstr>
      <vt:lpstr>ფორმის ლოგიკური წესები</vt:lpstr>
      <vt:lpstr>ფორმის ლოგიკური წესები გაგრძელდა</vt:lpstr>
      <vt:lpstr>ფორმის ლოგიკური წესები გაგრძელდა</vt:lpstr>
      <vt:lpstr>გვითხარით ვინ ხართ</vt:lpstr>
      <vt:lpstr>ჩამოსაშლელი სიიდან აირჩიეთ თქვენი საცხოვრებელი ქვეყანა</vt:lpstr>
      <vt:lpstr>შეიყვანეთ თქვენი ელ.ფოსტის მისამართი</vt:lpstr>
      <vt:lpstr>აირჩიეთ თქვენი ენა</vt:lpstr>
      <vt:lpstr>თქვენს ენის არჩევანთან დაკავშირებული ვერსიების სია ავტომატურად შეივსება</vt:lpstr>
      <vt:lpstr>ეს არის მაგალითი იმისა, რაც შეიძლება ნახოთ </vt:lpstr>
      <vt:lpstr>ძებნა სიაში</vt:lpstr>
      <vt:lpstr>საავტორო უფლებებით დაცული ვერსიები   ფორმის ზოგიერთი ველი დაიბლოკება, თუ აირჩევთ საავტორო უფლებებით დაცულ ბიბლიურ ვერსიას. კანონით, ჩვენ შეგვიძლია მოგაწოდოთ მხოლოდ სახელმძღვანელო საავტორო უფლებებით დაცული ვერსიებისთვის. თქვენ ნახავთ საავტორო უფლებების სიმბოლოს © ვერსიის აღწერილობის ბოლოს. </vt:lpstr>
      <vt:lpstr>დააჭირეთ რადიალურ ღილაკს თქვენი არჩევანის დასაწყისში</vt:lpstr>
      <vt:lpstr>ჩამოსაშლელი სია დაიხურება და ფორმა აჩვენებს თქვენს მიერ არჩეულ ვერსიას</vt:lpstr>
      <vt:lpstr>თემები </vt:lpstr>
      <vt:lpstr>თემები გაგრძელდა </vt:lpstr>
      <vt:lpstr>თემები გაგრძელდა </vt:lpstr>
      <vt:lpstr>თემები გაგრძელდა </vt:lpstr>
      <vt:lpstr>თემები გაგრძელდა </vt:lpstr>
      <vt:lpstr>თუ აირჩევთ 1 Book Deep Dive თემას, აირჩიეთ წიგნი. წინააღმდეგ შემთხვევაში, ეს ვარიანტი დაიბლოკება</vt:lpstr>
      <vt:lpstr>ჩართეთ წმინდა წერილები</vt:lpstr>
      <vt:lpstr>სურვილისამებრ აირჩიეთ ჯვარედინი მითითებების ჩართვა</vt:lpstr>
      <vt:lpstr>ჩართეთ ჯვარედინი მითითება - აბრევიატურის მაგალითები</vt:lpstr>
      <vt:lpstr>ჩართეთ ჯვარედინი მითითება - სრული ტექსტის მაგალითები</vt:lpstr>
      <vt:lpstr>კითხვის ხანგრძლივობა</vt:lpstr>
      <vt:lpstr>წაკითხვის სიხშირის არჩევა</vt:lpstr>
      <vt:lpstr>აირჩიეთ კითხვები დღეში</vt:lpstr>
      <vt:lpstr>აირჩიეთ აბზაცის ან ლექსის ფორმატი</vt:lpstr>
      <vt:lpstr>ჩართეთ კომენტარი - შეარჩიეთ თავი-თავი კომენტარი, რომელიც შედის თქვენს გეგმაში.</vt:lpstr>
      <vt:lpstr>აირჩიეთ დღის, თარიღის ან ორივეს მიხედვით</vt:lpstr>
      <vt:lpstr>დააწკაპუნეთ კალენდარზე კითხვის დაწყების თარიღის ასარჩევად. თუ აირჩიეთ მორგებული ხანგრძლივობა, აირჩიეთ კითხვის დასრულების თარიღი</vt:lpstr>
      <vt:lpstr>აირჩიეთ ელექტრონული წიგნის ფორმატი</vt:lpstr>
      <vt:lpstr>სურვილისამებრ შრიფტი ლექსებისთვის, სადაც იესო საუბრობს</vt:lpstr>
      <vt:lpstr>სურვილისამებრ: აირჩიეთ არა, თუ გსურთ მომავალში არ მიიღოთ ელ.წერილი WBP-დან</vt:lpstr>
      <vt:lpstr>არასავალდებულო: შეიყვანეთ ნებისმიერი დამატებითი მოთხოვნა აქ</vt:lpstr>
      <vt:lpstr>გთხოვთ, შეგვატყობინოთ, როგორ გაიგეთ ჩვენს შესახებ და თუ პირველად კითხულობთ ბიბლიას</vt:lpstr>
      <vt:lpstr>დაწკაპეთ გაგზავნა</vt:lpstr>
      <vt:lpstr>დადასტურების გვერდი</vt:lpstr>
      <vt:lpstr>დადასტურების გვერდი გაგრძელდა</vt:lpstr>
      <vt:lpstr>წარმატებული წარდგენის გვერდი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210</cp:revision>
  <dcterms:created xsi:type="dcterms:W3CDTF">2024-04-27T16:46:20Z</dcterms:created>
  <dcterms:modified xsi:type="dcterms:W3CDTF">2026-08-28T20:09:20Z</dcterms:modified>
</cp:coreProperties>
</file>