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8/28/2026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8/28/2026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8/28/2026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8/28/2026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126283"/>
          </a:xfrm>
        </p:spPr>
        <p:txBody>
          <a:bodyPr>
            <a:normAutofit/>
          </a:bodyPr>
          <a:lstStyle/>
          <a:p>
            <a:r>
              <a:rPr lang="en-US" sz="2400" dirty="0"/>
              <a:t>worldbibleplans.com/languages/</a:t>
            </a:r>
            <a:r>
              <a:rPr lang="en-US" sz="2400" dirty="0" err="1"/>
              <a:t>french</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a:t>Instructions étape par étape</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err="1"/>
              <a:t>Dites</a:t>
            </a:r>
            <a:r>
              <a:rPr lang="en-US" sz="3200" dirty="0"/>
              <a:t>-nous qui </a:t>
            </a:r>
            <a:r>
              <a:rPr lang="en-US" sz="3200" dirty="0" err="1"/>
              <a:t>vous</a:t>
            </a:r>
            <a:r>
              <a:rPr lang="en-US" sz="3200" dirty="0"/>
              <a:t> </a:t>
            </a:r>
            <a:r>
              <a:rPr lang="en-US" sz="3200" dirty="0" err="1"/>
              <a:t>êtes</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Ces</a:t>
            </a:r>
            <a:r>
              <a:rPr lang="en-US" dirty="0"/>
              <a:t> terrains </a:t>
            </a:r>
            <a:r>
              <a:rPr lang="en-US" dirty="0" err="1"/>
              <a:t>sont</a:t>
            </a:r>
            <a:r>
              <a:rPr lang="en-US" dirty="0"/>
              <a:t> </a:t>
            </a:r>
            <a:r>
              <a:rPr lang="en-US" dirty="0" err="1"/>
              <a:t>obligatoires</a:t>
            </a:r>
            <a:endParaRPr lang="en-US" dirty="0"/>
          </a:p>
          <a:p>
            <a:pPr lvl="1"/>
            <a:r>
              <a:rPr lang="fr-FR" dirty="0"/>
              <a:t>Tout champ obligatoire non rempli ou sélectionné provoquera une erreur lors de la soumission et vous devrez remplir le champ</a:t>
            </a:r>
            <a:endParaRPr lang="en-US" dirty="0"/>
          </a:p>
        </p:txBody>
      </p:sp>
      <p:pic>
        <p:nvPicPr>
          <p:cNvPr id="7" name="Picture 6">
            <a:extLst>
              <a:ext uri="{FF2B5EF4-FFF2-40B4-BE49-F238E27FC236}">
                <a16:creationId xmlns:a16="http://schemas.microsoft.com/office/drawing/2014/main" id="{86BE4D4C-BDA8-4B1E-BF8D-BCEC587BC30A}"/>
              </a:ext>
            </a:extLst>
          </p:cNvPr>
          <p:cNvPicPr>
            <a:picLocks noChangeAspect="1"/>
          </p:cNvPicPr>
          <p:nvPr/>
        </p:nvPicPr>
        <p:blipFill rotWithShape="1">
          <a:blip r:embed="rId2"/>
          <a:srcRect l="17234" t="33152" r="18139" b="55110"/>
          <a:stretch/>
        </p:blipFill>
        <p:spPr>
          <a:xfrm>
            <a:off x="1031132" y="1520383"/>
            <a:ext cx="10233783" cy="999081"/>
          </a:xfrm>
          <a:prstGeom prst="rect">
            <a:avLst/>
          </a:prstGeom>
        </p:spPr>
      </p:pic>
      <p:pic>
        <p:nvPicPr>
          <p:cNvPr id="9" name="Picture 8">
            <a:extLst>
              <a:ext uri="{FF2B5EF4-FFF2-40B4-BE49-F238E27FC236}">
                <a16:creationId xmlns:a16="http://schemas.microsoft.com/office/drawing/2014/main" id="{0DE40C35-997F-42AE-8EC1-64207CD48DD3}"/>
              </a:ext>
            </a:extLst>
          </p:cNvPr>
          <p:cNvPicPr>
            <a:picLocks noChangeAspect="1"/>
          </p:cNvPicPr>
          <p:nvPr/>
        </p:nvPicPr>
        <p:blipFill rotWithShape="1">
          <a:blip r:embed="rId3"/>
          <a:srcRect l="50000" t="61661" r="17899" b="21568"/>
          <a:stretch/>
        </p:blipFill>
        <p:spPr>
          <a:xfrm>
            <a:off x="3206885" y="4290457"/>
            <a:ext cx="6406580" cy="1799057"/>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945623" y="307590"/>
            <a:ext cx="9558989" cy="624395"/>
          </a:xfrm>
        </p:spPr>
        <p:txBody>
          <a:bodyPr>
            <a:normAutofit fontScale="90000"/>
          </a:bodyPr>
          <a:lstStyle/>
          <a:p>
            <a:r>
              <a:rPr lang="fr-FR" sz="2700" dirty="0"/>
              <a:t>Sélectionnez votre pays de résidence dans la liste déroulante</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fr-FR" dirty="0"/>
              <a:t>Cliquez sur votre pays de résidence choisi</a:t>
            </a:r>
            <a:endParaRPr lang="en-US" dirty="0"/>
          </a:p>
          <a:p>
            <a:pPr lvl="2"/>
            <a:r>
              <a:rPr lang="fr-FR" dirty="0"/>
              <a:t>La France dans cet exemple</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Cliquez sur le menu déroulant pour voir la liste du pays de résidence</a:t>
            </a:r>
            <a:endParaRPr lang="en-US" dirty="0"/>
          </a:p>
          <a:p>
            <a:pPr lvl="1"/>
            <a:r>
              <a:rPr lang="fr-FR" dirty="0"/>
              <a:t>Faites défiler jusqu’à votre pays de résidence choisi ou</a:t>
            </a:r>
            <a:endParaRPr lang="en-US" dirty="0"/>
          </a:p>
          <a:p>
            <a:pPr lvl="1"/>
            <a:r>
              <a:rPr lang="fr-FR" dirty="0"/>
              <a:t>Commencez à taper pour accéder plus rapidement à votre pays de résidence</a:t>
            </a:r>
            <a:endParaRPr lang="en-US" dirty="0"/>
          </a:p>
        </p:txBody>
      </p:sp>
      <p:pic>
        <p:nvPicPr>
          <p:cNvPr id="4" name="Picture 3">
            <a:extLst>
              <a:ext uri="{FF2B5EF4-FFF2-40B4-BE49-F238E27FC236}">
                <a16:creationId xmlns:a16="http://schemas.microsoft.com/office/drawing/2014/main" id="{88049401-1B6A-4CF0-B6AF-96B6AC7C9066}"/>
              </a:ext>
            </a:extLst>
          </p:cNvPr>
          <p:cNvPicPr>
            <a:picLocks noChangeAspect="1"/>
          </p:cNvPicPr>
          <p:nvPr/>
        </p:nvPicPr>
        <p:blipFill rotWithShape="1">
          <a:blip r:embed="rId2"/>
          <a:srcRect l="17713" t="25285" r="51649" b="31519"/>
          <a:stretch/>
        </p:blipFill>
        <p:spPr>
          <a:xfrm>
            <a:off x="2360577" y="2324909"/>
            <a:ext cx="4569793" cy="3463047"/>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n-US" sz="3200" dirty="0" err="1"/>
              <a:t>Saisissez</a:t>
            </a:r>
            <a:r>
              <a:rPr lang="en-US" sz="3200" dirty="0"/>
              <a:t> </a:t>
            </a:r>
            <a:r>
              <a:rPr lang="en-US" sz="3200" dirty="0" err="1"/>
              <a:t>votre</a:t>
            </a:r>
            <a:r>
              <a:rPr lang="en-US" sz="3200" dirty="0"/>
              <a:t> </a:t>
            </a:r>
            <a:r>
              <a:rPr lang="en-US" sz="3200" dirty="0" err="1"/>
              <a:t>adresse</a:t>
            </a:r>
            <a:r>
              <a:rPr lang="en-US" sz="3200" dirty="0"/>
              <a:t> e-mail</a:t>
            </a:r>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fr-FR" dirty="0"/>
              <a:t>Nous avons besoin de votre adresse e-mail pour vous envoyer un plan de lecture ou un lien pour télécharger votre plan de lecture biblique personnalisé. À moins que vous ne nous demandiez de ne pas le faire lors de votre demande, WBP vous enverra occasionnellement des e-mails avec des mises à jour, de nouvelles traductions et de nouveaux plans</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Nous ne partagerons jamais votre adresse e-mail avec qui que ce soit, pour quelque raison que ce soit</a:t>
            </a:r>
            <a:endParaRPr lang="en-US" dirty="0"/>
          </a:p>
        </p:txBody>
      </p:sp>
      <p:pic>
        <p:nvPicPr>
          <p:cNvPr id="4" name="Picture 3">
            <a:extLst>
              <a:ext uri="{FF2B5EF4-FFF2-40B4-BE49-F238E27FC236}">
                <a16:creationId xmlns:a16="http://schemas.microsoft.com/office/drawing/2014/main" id="{49460A22-6994-4E90-8C14-2B99002E4ACD}"/>
              </a:ext>
            </a:extLst>
          </p:cNvPr>
          <p:cNvPicPr>
            <a:picLocks noChangeAspect="1"/>
          </p:cNvPicPr>
          <p:nvPr/>
        </p:nvPicPr>
        <p:blipFill rotWithShape="1">
          <a:blip r:embed="rId2"/>
          <a:srcRect l="50000" t="24839" r="18139" b="65364"/>
          <a:stretch/>
        </p:blipFill>
        <p:spPr>
          <a:xfrm>
            <a:off x="2876145" y="2786975"/>
            <a:ext cx="7837831" cy="129540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29AA68-696A-43D7-859A-490CB3D02B9F}"/>
              </a:ext>
            </a:extLst>
          </p:cNvPr>
          <p:cNvPicPr>
            <a:picLocks noChangeAspect="1"/>
          </p:cNvPicPr>
          <p:nvPr/>
        </p:nvPicPr>
        <p:blipFill rotWithShape="1">
          <a:blip r:embed="rId2"/>
          <a:srcRect l="17314" t="24287" r="48218" b="21425"/>
          <a:stretch/>
        </p:blipFill>
        <p:spPr>
          <a:xfrm>
            <a:off x="2592925" y="2281656"/>
            <a:ext cx="3384052" cy="2864854"/>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Sélectionnez</a:t>
            </a:r>
            <a:r>
              <a:rPr lang="en-US" dirty="0"/>
              <a:t> </a:t>
            </a:r>
            <a:r>
              <a:rPr lang="en-US" dirty="0" err="1"/>
              <a:t>votre</a:t>
            </a:r>
            <a:r>
              <a:rPr lang="en-US" dirty="0"/>
              <a:t> langue</a:t>
            </a:r>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420238" y="5539153"/>
            <a:ext cx="10466962" cy="1178169"/>
          </a:xfrm>
        </p:spPr>
        <p:txBody>
          <a:bodyPr>
            <a:normAutofit fontScale="92500" lnSpcReduction="20000"/>
          </a:bodyPr>
          <a:lstStyle/>
          <a:p>
            <a:pPr lvl="1"/>
            <a:r>
              <a:rPr lang="fr-FR" dirty="0"/>
              <a:t>Cliquez sur votre choix de langue</a:t>
            </a:r>
            <a:endParaRPr lang="en-US" dirty="0"/>
          </a:p>
          <a:p>
            <a:pPr lvl="2"/>
            <a:r>
              <a:rPr lang="fr-FR" dirty="0"/>
              <a:t>Le Français dans cet exemple</a:t>
            </a:r>
            <a:endParaRPr lang="en-US" dirty="0"/>
          </a:p>
          <a:p>
            <a:pPr marL="0" indent="0">
              <a:buNone/>
            </a:pPr>
            <a:r>
              <a:rPr lang="fr-FR" dirty="0"/>
              <a:t>La langue que vous choisissez déterminera la liste des versions bibliques parmi lesquelles vous pourrez choisir</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592925" y="3316149"/>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Cliquez sur le menu déroulant pour voir la liste des langues</a:t>
            </a:r>
            <a:endParaRPr lang="en-US" dirty="0"/>
          </a:p>
          <a:p>
            <a:pPr lvl="1"/>
            <a:r>
              <a:rPr lang="fr-FR" dirty="0"/>
              <a:t>Faites défiler jusqu’à votre langue choisie ou</a:t>
            </a:r>
            <a:endParaRPr lang="en-US" dirty="0"/>
          </a:p>
          <a:p>
            <a:pPr lvl="1"/>
            <a:r>
              <a:rPr lang="fr-FR" dirty="0"/>
              <a:t>Commencez à taper pour arriver plus rapidement à votre choix de langue</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fr-FR" dirty="0"/>
              <a:t>La liste des versions associée à votre choix de langue se remplira automatiquement</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fr-FR" dirty="0"/>
              <a:t>La liste des versions est alphabétique dans la langue choisie. La description de la traduction spécifique vous indiquera si la traduction est :</a:t>
            </a:r>
            <a:endParaRPr lang="en-US" dirty="0"/>
          </a:p>
          <a:p>
            <a:pPr lvl="1"/>
            <a:r>
              <a:rPr lang="fr-FR" dirty="0"/>
              <a:t>Bible complète – 66 livres (l’Ancien et le Nouveau Testament)</a:t>
            </a:r>
            <a:endParaRPr lang="en-US" dirty="0"/>
          </a:p>
          <a:p>
            <a:pPr lvl="1"/>
            <a:r>
              <a:rPr lang="fr-FR" dirty="0"/>
              <a:t>Bible complète avec x livres apocryphes (l’Ancien et le Nouveau Testament avec certains livres apocryphes. Le x représente le nombre de livres.</a:t>
            </a:r>
            <a:endParaRPr lang="en-US" dirty="0"/>
          </a:p>
          <a:p>
            <a:pPr lvl="1"/>
            <a:r>
              <a:rPr lang="fr-FR" dirty="0"/>
              <a:t>Nouveau Testament uniquement – Les 27 livres du Nouveau Testament</a:t>
            </a:r>
            <a:endParaRPr lang="en-US" dirty="0"/>
          </a:p>
          <a:p>
            <a:pPr lvl="1"/>
            <a:r>
              <a:rPr lang="fr-FR" dirty="0"/>
              <a:t>Nouveau Testament avec d’autres livres - Les 27 livres du Nouveau Testament ainsi qu’un certain nombre de livres de l’Ancien Testament</a:t>
            </a:r>
            <a:endParaRPr lang="en-US" dirty="0"/>
          </a:p>
          <a:p>
            <a:pPr lvl="1"/>
            <a:r>
              <a:rPr lang="fr-FR" dirty="0"/>
              <a:t>Ancien Testament uniquement – Les 39 livres de l’Ancien Testament</a:t>
            </a:r>
            <a:endParaRPr lang="en-US" dirty="0"/>
          </a:p>
          <a:p>
            <a:pPr lvl="1"/>
            <a:r>
              <a:rPr lang="fr-FR" dirty="0"/>
              <a:t>Livres manquants x – Certaines traductions sont des livres manquants. Le x représente le nombre de livres manquants</a:t>
            </a:r>
            <a:endParaRPr lang="en-US" dirty="0"/>
          </a:p>
          <a:p>
            <a:pPr lvl="1"/>
            <a:r>
              <a:rPr lang="fr-FR" dirty="0"/>
              <a:t>x Livres – Certaines traductions comportent un nombre limité de livres. Le x représente le nombre de livres dans la traduction</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C91AEB-69E6-4575-BC3E-B90CD3D6F1BF}"/>
              </a:ext>
            </a:extLst>
          </p:cNvPr>
          <p:cNvPicPr>
            <a:picLocks noChangeAspect="1"/>
          </p:cNvPicPr>
          <p:nvPr/>
        </p:nvPicPr>
        <p:blipFill rotWithShape="1">
          <a:blip r:embed="rId2"/>
          <a:srcRect l="16731" t="25433" r="23484" b="4651"/>
          <a:stretch/>
        </p:blipFill>
        <p:spPr>
          <a:xfrm>
            <a:off x="2522623" y="871433"/>
            <a:ext cx="7827607" cy="492027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fr-FR" sz="3100" dirty="0"/>
              <a:t>Voici un exemple de ce que vous pourriez voir</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a:bodyPr>
          <a:lstStyle/>
          <a:p>
            <a:r>
              <a:rPr lang="fr-FR" dirty="0"/>
              <a:t>Le (IC </a:t>
            </a:r>
            <a:r>
              <a:rPr lang="fr-FR" dirty="0" err="1"/>
              <a:t>xxxx</a:t>
            </a:r>
            <a:r>
              <a:rPr lang="fr-FR" dirty="0"/>
              <a:t>) est un code interne que nous utilisons pour traiter votre demande</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5643214" y="403975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968885" y="4479142"/>
            <a:ext cx="1766261" cy="158781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Recherchez dans la Liste pour réduire les choix</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4AB44C-98A0-488B-85BD-30456430F01F}"/>
              </a:ext>
            </a:extLst>
          </p:cNvPr>
          <p:cNvPicPr>
            <a:picLocks noChangeAspect="1"/>
          </p:cNvPicPr>
          <p:nvPr/>
        </p:nvPicPr>
        <p:blipFill rotWithShape="1">
          <a:blip r:embed="rId2"/>
          <a:srcRect l="16731" t="24394" r="23484" b="32119"/>
          <a:stretch/>
        </p:blipFill>
        <p:spPr>
          <a:xfrm>
            <a:off x="2310064" y="1159349"/>
            <a:ext cx="8927562" cy="349047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a:t>Recherche dans la </a:t>
            </a:r>
            <a:r>
              <a:rPr lang="en-US" dirty="0" err="1"/>
              <a:t>liste</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67715" y="205503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65589" y="3423137"/>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Recherchez dans la Liste pour réduire les choix</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22231" y="280047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fr-FR" dirty="0"/>
              <a:t>Dans cet exemple, j’ai cherché dans la </a:t>
            </a:r>
            <a:r>
              <a:rPr lang="fr-FR"/>
              <a:t>liste « Apocryphe </a:t>
            </a:r>
            <a:r>
              <a:rPr lang="fr-FR" dirty="0"/>
              <a:t>»</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fr-FR" sz="3200" dirty="0"/>
              <a:t>Versions protégées par le droit d’auteur</a:t>
            </a:r>
            <a:r>
              <a:rPr lang="en-US" sz="1200" dirty="0"/>
              <a:t> </a:t>
            </a:r>
            <a:br>
              <a:rPr lang="en-US" sz="1200" dirty="0"/>
            </a:br>
            <a:br>
              <a:rPr lang="en-US" sz="1200" dirty="0"/>
            </a:br>
            <a:r>
              <a:rPr lang="fr-FR" sz="1600" b="1" dirty="0">
                <a:solidFill>
                  <a:srgbClr val="2F4858"/>
                </a:solidFill>
                <a:latin typeface="Philosopher"/>
              </a:rPr>
              <a:t>Certains champs du formulaire seront verrouillés si vous choisissez une version biblique protégée par droits d’auteur. Selon la loi, nous ne pouvons fournir qu’un guide pour les versions protégées par le droit d’auteur. Vous verrez le symbole © du droit d’auteur à la fin de la description de la version.</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fr-FR" dirty="0">
                <a:cs typeface="Times New Roman" panose="02020603050405020304" pitchFamily="18" charset="0"/>
              </a:rPr>
              <a:t>Selon la loi, nous ne sommes pas autorisés à fournir le texte scripturaire des versions bibliques sous un droit d’auteur en vigueur. Toute version sous un droit d’auteur actuel portera le symbole © à la fin. Pour ces versions, nous ne pouvons fournir qu’un guide.</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4D5158-03E0-4860-A80B-527B104B81A2}"/>
              </a:ext>
            </a:extLst>
          </p:cNvPr>
          <p:cNvPicPr>
            <a:picLocks noChangeAspect="1"/>
          </p:cNvPicPr>
          <p:nvPr/>
        </p:nvPicPr>
        <p:blipFill rotWithShape="1">
          <a:blip r:embed="rId2"/>
          <a:srcRect l="16731" t="24394" r="23484" b="32119"/>
          <a:stretch/>
        </p:blipFill>
        <p:spPr>
          <a:xfrm>
            <a:off x="2589212" y="1052502"/>
            <a:ext cx="7644286" cy="2988741"/>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92967"/>
          </a:xfrm>
        </p:spPr>
        <p:txBody>
          <a:bodyPr>
            <a:normAutofit/>
          </a:bodyPr>
          <a:lstStyle/>
          <a:p>
            <a:r>
              <a:rPr lang="fr-FR" sz="2400" dirty="0"/>
              <a:t>Cliquez sur le bouton radial au début de votre choix</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fr-FR" dirty="0"/>
              <a:t>Dans cet exemple, j’ai choisi le</a:t>
            </a:r>
            <a:r>
              <a:rPr lang="en-US" dirty="0"/>
              <a:t> Free New Crampon (FRANCL) (2022) (Complete Bible with 7 Apocryphal Books) Sainte Bible </a:t>
            </a:r>
            <a:r>
              <a:rPr lang="en-US" dirty="0" err="1"/>
              <a:t>Néo</a:t>
            </a:r>
            <a:r>
              <a:rPr lang="en-US" dirty="0"/>
              <a:t>-Crampon Libre (IC 0873)</a:t>
            </a:r>
          </a:p>
          <a:p>
            <a:pPr lvl="1"/>
            <a:r>
              <a:rPr lang="fr-FR" dirty="0"/>
              <a:t>Remarque : Vous ne pouvez faire qu’un seul choix par demande. Si vous souhaitez plusieurs versions, vous devez soumettre plusieurs demandes</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590868" y="2999663"/>
            <a:ext cx="410437" cy="3466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796086" y="3346316"/>
            <a:ext cx="380754" cy="81928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fontScale="90000"/>
          </a:bodyPr>
          <a:lstStyle/>
          <a:p>
            <a:r>
              <a:rPr lang="fr-FR" sz="1800" dirty="0"/>
              <a:t>La liste déroulante se fermera et le formulaire affichera la version que vous avez choisie</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fr-FR" dirty="0"/>
              <a:t>Vous pouvez modifier votre sélection en cliquant sur Retour aux versions</a:t>
            </a:r>
            <a:endParaRPr lang="en-US" dirty="0"/>
          </a:p>
          <a:p>
            <a:pPr lvl="1"/>
            <a:r>
              <a:rPr lang="fr-FR" dirty="0"/>
              <a:t>Si vous faites cela après avoir rempli le reste du formulaire, vous devrez le remplir à nouveau</a:t>
            </a:r>
            <a:endParaRPr lang="en-US" dirty="0"/>
          </a:p>
        </p:txBody>
      </p:sp>
      <p:pic>
        <p:nvPicPr>
          <p:cNvPr id="5" name="Picture 4">
            <a:extLst>
              <a:ext uri="{FF2B5EF4-FFF2-40B4-BE49-F238E27FC236}">
                <a16:creationId xmlns:a16="http://schemas.microsoft.com/office/drawing/2014/main" id="{DB0EFE0B-55A3-4959-B245-78C293FC6919}"/>
              </a:ext>
            </a:extLst>
          </p:cNvPr>
          <p:cNvPicPr>
            <a:picLocks noChangeAspect="1"/>
          </p:cNvPicPr>
          <p:nvPr/>
        </p:nvPicPr>
        <p:blipFill rotWithShape="1">
          <a:blip r:embed="rId2"/>
          <a:srcRect l="17500" t="28254" r="20931" b="50000"/>
          <a:stretch/>
        </p:blipFill>
        <p:spPr>
          <a:xfrm>
            <a:off x="1472118" y="1575880"/>
            <a:ext cx="9761028" cy="1853119"/>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En tant que chrétien, avez-vous déjà lu toute la Bible ?</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89358" y="887706"/>
            <a:ext cx="422487"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860795" y="527356"/>
            <a:ext cx="425592" cy="208891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412803"/>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Cela a-t-il été bénéfique pour votre vie ?</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41280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14955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7" name="Rectangle 16">
            <a:extLst>
              <a:ext uri="{FF2B5EF4-FFF2-40B4-BE49-F238E27FC236}">
                <a16:creationId xmlns:a16="http://schemas.microsoft.com/office/drawing/2014/main" id="{F372162E-FDCF-4079-B4BB-A78E40611DCB}"/>
              </a:ext>
            </a:extLst>
          </p:cNvPr>
          <p:cNvSpPr/>
          <p:nvPr/>
        </p:nvSpPr>
        <p:spPr>
          <a:xfrm>
            <a:off x="6392722" y="2687261"/>
            <a:ext cx="2004830"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Pourquoi pas?  Un simple plan de lecture aurait-il contribué à ajouter des avantages ?</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43457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42217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427383"/>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Avez-vous utilisé un plan de lecture ?</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415908"/>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Pensez-vous qu’il est important en tant que chrétien de lire toute la Bible ?</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18752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576340"/>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Qu’est-ce qui vous empêche de lire la Bible en entier ?</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153310"/>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629173"/>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Cela prend trop de temps ?</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42834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781504"/>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412803"/>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Pourquoi</a:t>
            </a:r>
            <a:r>
              <a:rPr lang="en-US" sz="1200" dirty="0">
                <a:solidFill>
                  <a:schemeClr val="tx1"/>
                </a:solidFill>
              </a:rPr>
              <a:t> pas?</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72193"/>
            <a:ext cx="1691939" cy="8622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C’est trop intimidant ?  C’est un gros livre difficile à lire ?</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4" y="4728923"/>
            <a:ext cx="2422075" cy="12500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WBP propose des plans de lecture de la Bible GRATUITS qui prennent en charge tout engagement de temps de 5 minutes à 60 minutes par jour ou n’importe quel nombre de jours par semaine.</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flipV="1">
            <a:off x="4035637" y="2903294"/>
            <a:ext cx="405497" cy="1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845522" y="4726477"/>
            <a:ext cx="2607098" cy="12524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WBP propose des plans GRATUITS dans des traductions faciles à lire.  Même les tâches les plus importantes deviennent réalisables lorsqu’elles sont décomposées en petites étapes faciles à gérer.</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207185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700929"/>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Le plan de lecture a-t-il rendu la tâche plus facile à gérer ?</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693474"/>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Un plan de lecture personnalisé aurait-il rendu la tâche plus facile à gérer ?</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7778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66" name="Rectangle 65">
            <a:extLst>
              <a:ext uri="{FF2B5EF4-FFF2-40B4-BE49-F238E27FC236}">
                <a16:creationId xmlns:a16="http://schemas.microsoft.com/office/drawing/2014/main" id="{752EF3B8-D25A-4A2E-8535-46E8ECB9DBDD}"/>
              </a:ext>
            </a:extLst>
          </p:cNvPr>
          <p:cNvSpPr/>
          <p:nvPr/>
        </p:nvSpPr>
        <p:spPr>
          <a:xfrm>
            <a:off x="7530652" y="4728923"/>
            <a:ext cx="2039615" cy="12426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Chez WBP, nous croyons que la lecture de la Bible apporte d’énormes avantages à nos vies à tous.</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408315" y="3586777"/>
            <a:ext cx="1128967" cy="115532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702324" y="4726478"/>
            <a:ext cx="1483801" cy="12524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Quel plan avez-vous utilisé ?  WBP propose une grande variété de choix.</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410047" y="3692300"/>
            <a:ext cx="1051544" cy="101681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291022" y="4729585"/>
            <a:ext cx="823913" cy="1242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Essayez un plan GRATUIT chez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76374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89231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91614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26478"/>
            <a:ext cx="2166425" cy="12451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WBP propose des plans GRATUITS avec plusieurs thèmes tels que Chronologique, M’Cheyne, etc. pour ajouter de la variété</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577202"/>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C’est</a:t>
            </a:r>
            <a:r>
              <a:rPr lang="en-US" sz="1200" dirty="0">
                <a:solidFill>
                  <a:schemeClr val="tx1"/>
                </a:solidFill>
              </a:rPr>
              <a:t> trop </a:t>
            </a:r>
            <a:r>
              <a:rPr lang="en-US" sz="1200" dirty="0" err="1">
                <a:solidFill>
                  <a:schemeClr val="tx1"/>
                </a:solidFill>
              </a:rPr>
              <a:t>ennuyeux</a:t>
            </a:r>
            <a:r>
              <a:rPr lang="en-US" sz="1200" dirty="0">
                <a:solidFill>
                  <a:schemeClr val="tx1"/>
                </a:solidFill>
              </a:rPr>
              <a:t> ?</a:t>
            </a:r>
          </a:p>
        </p:txBody>
      </p:sp>
      <p:cxnSp>
        <p:nvCxnSpPr>
          <p:cNvPr id="9" name="Straight Arrow Connector 8">
            <a:extLst>
              <a:ext uri="{FF2B5EF4-FFF2-40B4-BE49-F238E27FC236}">
                <a16:creationId xmlns:a16="http://schemas.microsoft.com/office/drawing/2014/main" id="{908395BF-2372-4C75-84AD-F054CD05BDAE}"/>
              </a:ext>
            </a:extLst>
          </p:cNvPr>
          <p:cNvCxnSpPr>
            <a:cxnSpLocks/>
            <a:stCxn id="31" idx="1"/>
          </p:cNvCxnSpPr>
          <p:nvPr/>
        </p:nvCxnSpPr>
        <p:spPr>
          <a:xfrm flipH="1" flipV="1">
            <a:off x="1898026" y="2899631"/>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1041505" y="4068111"/>
            <a:ext cx="959976" cy="3629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5022046" y="3599452"/>
            <a:ext cx="1392082" cy="86196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40329"/>
            <a:ext cx="12020354" cy="7760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Si vous avez essayé et échoué à lire la Bible, visitez-nous à </a:t>
            </a:r>
            <a:r>
              <a:rPr lang="fr-FR" sz="1200" u="sng" dirty="0">
                <a:solidFill>
                  <a:srgbClr val="0070C0"/>
                </a:solidFill>
              </a:rPr>
              <a:t>https://worldbibleplans.com </a:t>
            </a:r>
            <a:r>
              <a:rPr lang="fr-FR" sz="1200" dirty="0">
                <a:solidFill>
                  <a:schemeClr val="tx1"/>
                </a:solidFill>
              </a:rPr>
              <a:t>et élaborez un plan de lecture de la Bible personnalisé GRATUIT.  Choisissez parmi une variété de langues, de traductions, d’engagements de temps, de thèmes et de formats d’ebooks.  C’est aussi simple que cela.  Élaborez un plan, WBP le crée, et en moins d’un jour, vous obtenez un lien pour télécharger votre plan de lecture de la Bible personnalisé GRATUIT avec ou sans écritures.  Avons-nous mentionné que tout est GRATUIT !</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781503"/>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flipV="1">
            <a:off x="10176581" y="3077085"/>
            <a:ext cx="410556" cy="3040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69417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74122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9847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767161" y="3526411"/>
            <a:ext cx="1484964" cy="91517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79807" y="4152278"/>
            <a:ext cx="362348" cy="79094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645704" y="1899639"/>
            <a:ext cx="537056" cy="103818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cxnSpLocks/>
            <a:stCxn id="26" idx="2"/>
            <a:endCxn id="55" idx="0"/>
          </p:cNvCxnSpPr>
          <p:nvPr/>
        </p:nvCxnSpPr>
        <p:spPr>
          <a:xfrm rot="5400000">
            <a:off x="10092174" y="1500025"/>
            <a:ext cx="536144"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cxnSpLocks/>
            <a:stCxn id="26" idx="2"/>
            <a:endCxn id="59" idx="0"/>
          </p:cNvCxnSpPr>
          <p:nvPr/>
        </p:nvCxnSpPr>
        <p:spPr>
          <a:xfrm rot="16200000" flipH="1">
            <a:off x="11052199" y="2405664"/>
            <a:ext cx="528689"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19311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88574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Oui</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633523"/>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Les plans incluant les écritures sont trop chers ?</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79371" y="3218876"/>
            <a:ext cx="396438"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32665" y="2889738"/>
            <a:ext cx="400788"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p:cNvCxnSpPr>
          <p:nvPr/>
        </p:nvCxnSpPr>
        <p:spPr>
          <a:xfrm rot="5400000">
            <a:off x="3737452" y="4189925"/>
            <a:ext cx="357998" cy="71999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4472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Thèmes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fr-FR" sz="2400" dirty="0"/>
              <a:t>Les thèmes offrent différentes façons de lire les Écritures</a:t>
            </a:r>
            <a:endParaRPr lang="en-US" sz="2400" dirty="0"/>
          </a:p>
          <a:p>
            <a:pPr lvl="1"/>
            <a:r>
              <a:rPr lang="fr-FR" sz="2200" dirty="0"/>
              <a:t>Certains thèmes offrent un ordre de lecture</a:t>
            </a:r>
            <a:endParaRPr lang="en-US" sz="2200" dirty="0"/>
          </a:p>
          <a:p>
            <a:pPr lvl="2"/>
            <a:r>
              <a:rPr lang="fr-FR" sz="2000" dirty="0"/>
              <a:t>Straight (de la Genèse à l’Apocalypse)</a:t>
            </a:r>
            <a:endParaRPr lang="en-US" sz="2000" dirty="0"/>
          </a:p>
          <a:p>
            <a:pPr lvl="2"/>
            <a:r>
              <a:rPr lang="en-US" sz="2000" dirty="0"/>
              <a:t>Ordre </a:t>
            </a:r>
            <a:r>
              <a:rPr lang="en-US" sz="2000" dirty="0" err="1"/>
              <a:t>chronologique</a:t>
            </a:r>
            <a:endParaRPr lang="en-US" sz="1800" dirty="0"/>
          </a:p>
          <a:p>
            <a:pPr lvl="1"/>
            <a:r>
              <a:rPr lang="fr-FR" sz="2200" dirty="0"/>
              <a:t>D’autres thèmes vous maintiennent concentré sur une idée unique ou présentent les Écritures de manière significative</a:t>
            </a:r>
            <a:endParaRPr lang="en-US" sz="2200" dirty="0"/>
          </a:p>
          <a:p>
            <a:pPr lvl="2"/>
            <a:r>
              <a:rPr lang="en-US" sz="2000" dirty="0" err="1"/>
              <a:t>Basé</a:t>
            </a:r>
            <a:r>
              <a:rPr lang="en-US" sz="2000" dirty="0"/>
              <a:t> sur le genre</a:t>
            </a:r>
          </a:p>
          <a:p>
            <a:pPr lvl="2"/>
            <a:r>
              <a:rPr lang="en-US" sz="2000" dirty="0"/>
              <a:t>M’Cheyne</a:t>
            </a:r>
          </a:p>
          <a:p>
            <a:pPr lvl="1"/>
            <a:r>
              <a:rPr lang="fr-FR" sz="2200" dirty="0"/>
              <a:t>Certains thèmes vous font vous concentrer sur un seul livre ou une sélection de livres</a:t>
            </a:r>
            <a:endParaRPr lang="en-US" sz="2200" dirty="0"/>
          </a:p>
          <a:p>
            <a:pPr lvl="2"/>
            <a:r>
              <a:rPr lang="fr-FR" sz="2000" dirty="0"/>
              <a:t>1 livre : Plongée en profondeur</a:t>
            </a:r>
            <a:endParaRPr lang="en-US" sz="2000" dirty="0"/>
          </a:p>
          <a:p>
            <a:pPr lvl="2"/>
            <a:r>
              <a:rPr lang="en-US" sz="2000" dirty="0" err="1"/>
              <a:t>Apôtres</a:t>
            </a:r>
            <a:r>
              <a:rPr lang="en-US" sz="2000" dirty="0"/>
              <a:t> et Paul</a:t>
            </a:r>
          </a:p>
          <a:p>
            <a:pPr lvl="2"/>
            <a:endParaRPr lang="en-US" sz="2000" dirty="0"/>
          </a:p>
          <a:p>
            <a:pPr marL="0" indent="0">
              <a:buNone/>
            </a:pPr>
            <a:r>
              <a:rPr lang="fr-FR" sz="2400" dirty="0"/>
              <a:t>Tous les thèmes sont expliqués en détail sur la page Plans de lecture accessible via le menu</a:t>
            </a:r>
            <a:endParaRPr lang="en-US" sz="2400" dirty="0"/>
          </a:p>
          <a:p>
            <a:pPr marL="0" indent="0">
              <a:buNone/>
            </a:pPr>
            <a:endParaRPr lang="en-US" sz="2400" dirty="0"/>
          </a:p>
          <a:p>
            <a:pPr marL="0" indent="0">
              <a:buNone/>
            </a:pPr>
            <a:r>
              <a:rPr lang="fr-FR" sz="2400" dirty="0"/>
              <a:t>Découvrez le thème qui vous convient le mieux</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Thèmes</a:t>
            </a:r>
            <a:r>
              <a:rPr lang="en-US" dirty="0"/>
              <a:t> </a:t>
            </a:r>
            <a:r>
              <a:rPr lang="en-US" dirty="0" err="1"/>
              <a:t>continués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fr-FR" dirty="0"/>
              <a:t>Les thèmes sont divisés en quatre groupes selon la flexibilité de la durée (durée de lecture) et la fréquence (nombre de jours par semaine que vous lisez).</a:t>
            </a:r>
            <a:endParaRPr lang="en-US" dirty="0"/>
          </a:p>
          <a:p>
            <a:pPr lvl="1"/>
            <a:r>
              <a:rPr lang="fr-FR" dirty="0"/>
              <a:t>Groupe 1 - Pour ce premier groupe, vous pouvez choisir Temps (30 jours, 12 mois, etc.) ou 1 à 6 Chapitres par jour pour la durée de la journée de lecture</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1840523" y="6154615"/>
            <a:ext cx="10480431"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Les commentaires ne sont disponibles que pour ce groupe de thèmes et uniquement si vous sélectionnez la durée d’un chapitre.</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0A185BB-F0D9-4B2C-9A40-18315E7A42C6}"/>
              </a:ext>
            </a:extLst>
          </p:cNvPr>
          <p:cNvPicPr>
            <a:picLocks noChangeAspect="1"/>
          </p:cNvPicPr>
          <p:nvPr/>
        </p:nvPicPr>
        <p:blipFill rotWithShape="1">
          <a:blip r:embed="rId2"/>
          <a:srcRect t="8892" r="43282" b="17376"/>
          <a:stretch/>
        </p:blipFill>
        <p:spPr>
          <a:xfrm>
            <a:off x="2022472" y="2416452"/>
            <a:ext cx="5045809" cy="355633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Thèmes</a:t>
            </a:r>
            <a:r>
              <a:rPr lang="en-US" dirty="0"/>
              <a:t> </a:t>
            </a:r>
            <a:r>
              <a:rPr lang="en-US" dirty="0" err="1"/>
              <a:t>continués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fr-FR" dirty="0"/>
              <a:t>Groupe 2 - Pour le deuxième groupe, seules les durées de temps (30 jours, 12 mois, etc.) sont autorisées.</a:t>
            </a:r>
            <a:endParaRPr lang="en-US" dirty="0"/>
          </a:p>
          <a:p>
            <a:pPr lvl="1"/>
            <a:r>
              <a:rPr lang="fr-FR" dirty="0"/>
              <a:t>La durée des chapitres sera grisée et non sélectionnable.</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81079"/>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Les commentaires ne sont pas disponibles avec ce groupe</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F62EB659-0D0E-46DE-8F81-F78FACAE3912}"/>
              </a:ext>
            </a:extLst>
          </p:cNvPr>
          <p:cNvPicPr>
            <a:picLocks noChangeAspect="1"/>
          </p:cNvPicPr>
          <p:nvPr/>
        </p:nvPicPr>
        <p:blipFill rotWithShape="1">
          <a:blip r:embed="rId2"/>
          <a:srcRect t="10743" r="33071" b="9429"/>
          <a:stretch/>
        </p:blipFill>
        <p:spPr>
          <a:xfrm>
            <a:off x="2286001" y="2325463"/>
            <a:ext cx="5981464" cy="3868009"/>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Thèmes</a:t>
            </a:r>
            <a:r>
              <a:rPr lang="en-US" dirty="0"/>
              <a:t> </a:t>
            </a:r>
            <a:r>
              <a:rPr lang="en-US" dirty="0" err="1"/>
              <a:t>continués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fr-FR" dirty="0"/>
              <a:t>Groupe 3 - Pour le troisième groupe, seules 1 à 6 durées de chapitres sont disponibles.</a:t>
            </a:r>
            <a:endParaRPr lang="en-US" dirty="0"/>
          </a:p>
          <a:p>
            <a:pPr lvl="1"/>
            <a:r>
              <a:rPr lang="fr-FR" dirty="0"/>
              <a:t>Les durées de temps seront grisées et non sélectionnables.</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Les commentaires ne sont pas disponibles avec ce groupe</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3CBE3096-97FB-42C6-B5E8-728BBDF0EA67}"/>
              </a:ext>
            </a:extLst>
          </p:cNvPr>
          <p:cNvPicPr>
            <a:picLocks noChangeAspect="1"/>
          </p:cNvPicPr>
          <p:nvPr/>
        </p:nvPicPr>
        <p:blipFill rotWithShape="1">
          <a:blip r:embed="rId2"/>
          <a:srcRect l="312" t="15833" r="14345" b="58715"/>
          <a:stretch/>
        </p:blipFill>
        <p:spPr>
          <a:xfrm>
            <a:off x="1240651" y="2158727"/>
            <a:ext cx="9926702" cy="1605064"/>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Thèmes</a:t>
            </a:r>
            <a:r>
              <a:rPr lang="en-US" dirty="0"/>
              <a:t> </a:t>
            </a:r>
            <a:r>
              <a:rPr lang="en-US" dirty="0" err="1"/>
              <a:t>continués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fr-FR" dirty="0"/>
              <a:t>Groupe 4 - Le quatrième et dernier groupe ont des durées et des fréquences préétablies.</a:t>
            </a:r>
            <a:endParaRPr lang="en-US" dirty="0"/>
          </a:p>
          <a:p>
            <a:pPr lvl="1"/>
            <a:r>
              <a:rPr lang="fr-FR" dirty="0"/>
              <a:t>Ces thèmes sont fréquents tous les jours, sauf indication contraire.</a:t>
            </a:r>
            <a:endParaRPr lang="en-US" dirty="0"/>
          </a:p>
          <a:p>
            <a:pPr lvl="1"/>
            <a:r>
              <a:rPr lang="fr-FR" dirty="0"/>
              <a:t>Pour ces thèmes, la durée et les sélections de fréquences seront grisées et non sélectionnables.</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fr-FR" b="1" dirty="0">
                <a:solidFill>
                  <a:prstClr val="black">
                    <a:lumMod val="75000"/>
                    <a:lumOff val="25000"/>
                  </a:prstClr>
                </a:solidFill>
              </a:rPr>
              <a:t>Les commentaires ne sont pas disponibles avec ce groupe</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dirty="0"/>
              <a:t>Ce n’est qu’une liste partielle</a:t>
            </a:r>
            <a:endParaRPr lang="en-US" dirty="0"/>
          </a:p>
        </p:txBody>
      </p:sp>
      <p:pic>
        <p:nvPicPr>
          <p:cNvPr id="7" name="Picture 6">
            <a:extLst>
              <a:ext uri="{FF2B5EF4-FFF2-40B4-BE49-F238E27FC236}">
                <a16:creationId xmlns:a16="http://schemas.microsoft.com/office/drawing/2014/main" id="{AC6FCF41-7618-4F29-8AFF-1DAD821F9362}"/>
              </a:ext>
            </a:extLst>
          </p:cNvPr>
          <p:cNvPicPr>
            <a:picLocks noChangeAspect="1"/>
          </p:cNvPicPr>
          <p:nvPr/>
        </p:nvPicPr>
        <p:blipFill rotWithShape="1">
          <a:blip r:embed="rId2"/>
          <a:srcRect t="3802" r="1383"/>
          <a:stretch/>
        </p:blipFill>
        <p:spPr>
          <a:xfrm>
            <a:off x="1840523" y="2206492"/>
            <a:ext cx="6606308" cy="3493917"/>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fr-FR" sz="2200" dirty="0"/>
              <a:t>Si vous avez choisi le thème 1 livre </a:t>
            </a:r>
            <a:r>
              <a:rPr lang="fr-FR" sz="2200" dirty="0" err="1"/>
              <a:t>Deep</a:t>
            </a:r>
            <a:r>
              <a:rPr lang="fr-FR" sz="2200" dirty="0"/>
              <a:t> Dive, sélectionnez un livre. Sinon, cette option sera verrouillée</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247089" y="5216434"/>
            <a:ext cx="9257523" cy="1547781"/>
          </a:xfrm>
        </p:spPr>
        <p:txBody>
          <a:bodyPr>
            <a:normAutofit fontScale="77500" lnSpcReduction="20000"/>
          </a:bodyPr>
          <a:lstStyle/>
          <a:p>
            <a:r>
              <a:rPr lang="fr-FR" dirty="0"/>
              <a:t>Un seul livre peut être choisi</a:t>
            </a:r>
            <a:endParaRPr lang="en-US" dirty="0"/>
          </a:p>
          <a:p>
            <a:r>
              <a:rPr lang="fr-FR" dirty="0"/>
              <a:t>Les livres disponibles dépendent de votre version</a:t>
            </a:r>
            <a:endParaRPr lang="en-US" dirty="0"/>
          </a:p>
          <a:p>
            <a:pPr lvl="1"/>
            <a:r>
              <a:rPr lang="fr-FR" dirty="0"/>
              <a:t>L’écran n’est pas assez intelligent pour connaître les livres disponibles dans chaque version.</a:t>
            </a:r>
            <a:r>
              <a:rPr lang="en-US" dirty="0"/>
              <a:t>  </a:t>
            </a:r>
          </a:p>
          <a:p>
            <a:pPr lvl="1"/>
            <a:r>
              <a:rPr lang="fr-FR" dirty="0"/>
              <a:t>C’est à vous de choisir un livre disponible dans la version que vous choisissez</a:t>
            </a:r>
            <a:endParaRPr lang="en-US" dirty="0"/>
          </a:p>
          <a:p>
            <a:pPr lvl="2"/>
            <a:r>
              <a:rPr lang="fr-FR" dirty="0"/>
              <a:t>Par exemple, si vous choisissez une version uniquement du Nouveau Testament, ne sélectionnez pas la Genèse ici</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fr-FR" dirty="0"/>
              <a:t>Les livres apocryphes ne sont pas inclus dans la liste. Seuls la Genèse jusqu’à l’Apocalypse</a:t>
            </a:r>
            <a:endParaRPr lang="en-US" dirty="0"/>
          </a:p>
        </p:txBody>
      </p:sp>
      <p:pic>
        <p:nvPicPr>
          <p:cNvPr id="7" name="Picture 6">
            <a:extLst>
              <a:ext uri="{FF2B5EF4-FFF2-40B4-BE49-F238E27FC236}">
                <a16:creationId xmlns:a16="http://schemas.microsoft.com/office/drawing/2014/main" id="{7190B2E5-EDB5-479B-A549-C0002D3783BD}"/>
              </a:ext>
            </a:extLst>
          </p:cNvPr>
          <p:cNvPicPr>
            <a:picLocks noChangeAspect="1"/>
          </p:cNvPicPr>
          <p:nvPr/>
        </p:nvPicPr>
        <p:blipFill rotWithShape="1">
          <a:blip r:embed="rId2"/>
          <a:srcRect l="50744" t="24394" r="18431" b="14745"/>
          <a:stretch/>
        </p:blipFill>
        <p:spPr>
          <a:xfrm>
            <a:off x="2592925" y="1050589"/>
            <a:ext cx="3758120" cy="3988341"/>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Inclure</a:t>
            </a:r>
            <a:r>
              <a:rPr lang="en-US" sz="3200" dirty="0"/>
              <a:t> les </a:t>
            </a:r>
            <a:r>
              <a:rPr lang="en-US" sz="3200" dirty="0" err="1"/>
              <a:t>Écritures</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fr-FR" dirty="0"/>
              <a:t>Cette sélection n’est disponible que pour les versions non protégées par le droit d’auteur</a:t>
            </a:r>
            <a:endParaRPr lang="en-US" dirty="0"/>
          </a:p>
          <a:p>
            <a:r>
              <a:rPr lang="en-US" dirty="0" err="1"/>
              <a:t>Choisis</a:t>
            </a:r>
            <a:r>
              <a:rPr lang="en-US" dirty="0"/>
              <a:t> entre</a:t>
            </a:r>
          </a:p>
          <a:p>
            <a:pPr lvl="1"/>
            <a:r>
              <a:rPr lang="fr-FR" dirty="0"/>
              <a:t>Oui. Fournissez des Écritures – Incluez les Écritures dans votre plan de lecture</a:t>
            </a:r>
            <a:endParaRPr lang="en-US" dirty="0"/>
          </a:p>
          <a:p>
            <a:pPr lvl="1"/>
            <a:r>
              <a:rPr lang="fr-FR" dirty="0"/>
              <a:t>Non. Fournir un guide uniquement – N’inclure pas les écritures</a:t>
            </a:r>
            <a:endParaRPr lang="en-US" dirty="0"/>
          </a:p>
          <a:p>
            <a:pPr lvl="2"/>
            <a:r>
              <a:rPr lang="fr-FR" dirty="0"/>
              <a:t>Cette option n’inclut que les titres quotidiens (disponibles en format </a:t>
            </a:r>
            <a:r>
              <a:rPr lang="fr-FR" dirty="0" err="1"/>
              <a:t>pdf</a:t>
            </a:r>
            <a:r>
              <a:rPr lang="fr-FR" dirty="0"/>
              <a:t>)</a:t>
            </a:r>
            <a:endParaRPr lang="en-US" dirty="0"/>
          </a:p>
          <a:p>
            <a:pPr lvl="2"/>
            <a:r>
              <a:rPr lang="fr-FR" dirty="0"/>
              <a:t>Cette option s’adresse à ceux qui souhaitent utiliser leur propre version papier de la Bible ou pour des versions bibliques sous un droit d’auteur actuel</a:t>
            </a:r>
            <a:endParaRPr lang="en-US" dirty="0"/>
          </a:p>
        </p:txBody>
      </p:sp>
      <p:pic>
        <p:nvPicPr>
          <p:cNvPr id="6" name="Picture 5">
            <a:extLst>
              <a:ext uri="{FF2B5EF4-FFF2-40B4-BE49-F238E27FC236}">
                <a16:creationId xmlns:a16="http://schemas.microsoft.com/office/drawing/2014/main" id="{78683F78-4A7C-4B84-BAEF-76C0D69A34A5}"/>
              </a:ext>
            </a:extLst>
          </p:cNvPr>
          <p:cNvPicPr>
            <a:picLocks noChangeAspect="1"/>
          </p:cNvPicPr>
          <p:nvPr/>
        </p:nvPicPr>
        <p:blipFill rotWithShape="1">
          <a:blip r:embed="rId2"/>
          <a:srcRect l="17633" t="35082" r="54042" b="46512"/>
          <a:stretch/>
        </p:blipFill>
        <p:spPr>
          <a:xfrm>
            <a:off x="2589212" y="844062"/>
            <a:ext cx="5966186" cy="2083964"/>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fr-FR" sz="2000" dirty="0"/>
              <a:t>Optionnellement, sélectionnez d’inclure des références croisées</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fr-FR" altLang="en-US" dirty="0">
                <a:solidFill>
                  <a:srgbClr val="676768"/>
                </a:solidFill>
                <a:latin typeface="Poppins" panose="00000500000000000000" pitchFamily="2" charset="0"/>
                <a:cs typeface="Poppins" panose="00000500000000000000" pitchFamily="2" charset="0"/>
              </a:rPr>
              <a:t>Choisissez entre les abréviations et les références croisées des Écritures</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fr-FR" altLang="en-US" dirty="0">
                <a:solidFill>
                  <a:srgbClr val="676768"/>
                </a:solidFill>
                <a:latin typeface="Poppins" panose="00000500000000000000" pitchFamily="2" charset="0"/>
                <a:cs typeface="Poppins" panose="00000500000000000000" pitchFamily="2" charset="0"/>
              </a:rPr>
              <a:t>Pour le texte intégral des versets, WBP propose des références au Nouveau Testament pour les versets de l’Ancien Testament et vice versa.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fr-FR" altLang="en-US" dirty="0">
                <a:solidFill>
                  <a:srgbClr val="676768"/>
                </a:solidFill>
                <a:latin typeface="Poppins" panose="00000500000000000000" pitchFamily="2" charset="0"/>
                <a:cs typeface="Poppins" panose="00000500000000000000" pitchFamily="2" charset="0"/>
              </a:rPr>
              <a:t>Pour les abréviations, WBP propose toutes les références croisées ou du Nouveau Testament pour les versets de l’Ancien Testament et vice versa.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r-FR" altLang="en-US" dirty="0">
                <a:solidFill>
                  <a:srgbClr val="676768"/>
                </a:solidFill>
                <a:latin typeface="Poppins" panose="00000500000000000000" pitchFamily="2" charset="0"/>
                <a:cs typeface="Poppins" panose="00000500000000000000" pitchFamily="2" charset="0"/>
              </a:rPr>
              <a:t>Les références croisées ne sont pas disponibles pour les versions protégées par le droit d’auteur.</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r-FR" altLang="en-US" dirty="0">
                <a:solidFill>
                  <a:srgbClr val="676768"/>
                </a:solidFill>
                <a:latin typeface="Poppins" panose="00000500000000000000" pitchFamily="2" charset="0"/>
                <a:cs typeface="Poppins" panose="00000500000000000000" pitchFamily="2" charset="0"/>
              </a:rPr>
              <a:t>Inclure les Écritures doit être Oui.</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r-FR" altLang="en-US" dirty="0">
                <a:solidFill>
                  <a:srgbClr val="676768"/>
                </a:solidFill>
                <a:latin typeface="Poppins" panose="00000500000000000000" pitchFamily="2" charset="0"/>
                <a:cs typeface="Poppins" panose="00000500000000000000" pitchFamily="2" charset="0"/>
              </a:rPr>
              <a:t>Si vous choisissez d’avoir des références croisées, la sélection Paragraphe/Versets sera verrouillée</a:t>
            </a:r>
            <a:endParaRPr lang="en-US" altLang="en-US" dirty="0">
              <a:solidFill>
                <a:srgbClr val="676768"/>
              </a:solidFill>
              <a:latin typeface="Poppins" panose="00000500000000000000" pitchFamily="2" charset="0"/>
              <a:cs typeface="Poppins" panose="00000500000000000000" pitchFamily="2" charset="0"/>
            </a:endParaRPr>
          </a:p>
          <a:p>
            <a:pPr lvl="1"/>
            <a:r>
              <a:rPr lang="fr-FR" altLang="en-US" dirty="0">
                <a:solidFill>
                  <a:srgbClr val="676768"/>
                </a:solidFill>
                <a:latin typeface="Poppins" panose="00000500000000000000" pitchFamily="2" charset="0"/>
                <a:cs typeface="Poppins" panose="00000500000000000000" pitchFamily="2" charset="0"/>
              </a:rPr>
              <a:t>Ne fonctionne qu’avec le format vers.</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fr-FR" sz="1100" dirty="0"/>
              <a:t>Google AI - Une référence croisée biblique est une note qui oriente le lecteur vers un autre verset ou passage de la Bible avec un thème, un mot ou une idée connexe, aidant à relier différentes parties des Écritures et à améliorer la compréhension. Ces références relient des concepts, des prophéties et des événements liés, permettant à un passage d’éclairer un autre.</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dirty="0"/>
              <a:t>Voir les pages suivantes pour des exemples</a:t>
            </a:r>
            <a:endParaRPr lang="en-US" dirty="0"/>
          </a:p>
        </p:txBody>
      </p:sp>
      <p:pic>
        <p:nvPicPr>
          <p:cNvPr id="6" name="Picture 5">
            <a:extLst>
              <a:ext uri="{FF2B5EF4-FFF2-40B4-BE49-F238E27FC236}">
                <a16:creationId xmlns:a16="http://schemas.microsoft.com/office/drawing/2014/main" id="{C17B572E-8A83-4E18-A860-554A80B68167}"/>
              </a:ext>
            </a:extLst>
          </p:cNvPr>
          <p:cNvPicPr>
            <a:picLocks noChangeAspect="1"/>
          </p:cNvPicPr>
          <p:nvPr/>
        </p:nvPicPr>
        <p:blipFill rotWithShape="1">
          <a:blip r:embed="rId2"/>
          <a:srcRect l="40053" t="31519" r="35532" b="29338"/>
          <a:stretch/>
        </p:blipFill>
        <p:spPr>
          <a:xfrm>
            <a:off x="1928322" y="690663"/>
            <a:ext cx="3480257" cy="299907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38919" y="214805"/>
            <a:ext cx="6877455" cy="577675"/>
          </a:xfrm>
        </p:spPr>
        <p:txBody>
          <a:bodyPr>
            <a:normAutofit fontScale="90000"/>
          </a:bodyPr>
          <a:lstStyle/>
          <a:p>
            <a:r>
              <a:rPr lang="fr-FR" sz="2000" dirty="0"/>
              <a:t>Inclure des exemples de référence croisée – abréviations</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200" dirty="0"/>
              <a:t>Exemple 2 – Abréviation pour le Testament opposé uniquement. Dans cet exemple, il n’y a que des références à l’Ancien Testament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200" dirty="0"/>
              <a:t>Exemple 1 – Toutes les abréviations. Dans cet exemple, il y a des références à l’Ancien et au Nouveau Testament</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6" y="214805"/>
            <a:ext cx="6950787" cy="577675"/>
          </a:xfrm>
        </p:spPr>
        <p:txBody>
          <a:bodyPr>
            <a:normAutofit fontScale="90000"/>
          </a:bodyPr>
          <a:lstStyle/>
          <a:p>
            <a:r>
              <a:rPr lang="fr-FR" sz="2000" dirty="0"/>
              <a:t>Inclure des exemples de référence croisée – texte intégral</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200" dirty="0"/>
              <a:t>Exemple 4 – Références croisées en vers complets. Dans cet exemple, il n’y a que des références à l’Ancien Testament au format en vers</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200" dirty="0"/>
              <a:t>Exemple 3 – Références croisées au verset complet. Dans cet exemple, il n’y a que des références à l’Ancien Testament sous forme de paragraphe</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Bienvenue</a:t>
            </a:r>
            <a:r>
              <a:rPr lang="en-US" dirty="0"/>
              <a:t> à Plans </a:t>
            </a:r>
            <a:r>
              <a:rPr lang="en-US" dirty="0" err="1"/>
              <a:t>Bibliques</a:t>
            </a:r>
            <a:r>
              <a:rPr lang="en-US" dirty="0"/>
              <a:t> du monde</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fr-FR" dirty="0"/>
              <a:t>Instructions simples à suivre, pas à pas, sous forme de diapositive, pour élaborer votre plan de lecture Biblique personnalisé.</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7E4438-291C-4726-BC56-BB15D5D1662E}"/>
              </a:ext>
            </a:extLst>
          </p:cNvPr>
          <p:cNvPicPr>
            <a:picLocks noChangeAspect="1"/>
          </p:cNvPicPr>
          <p:nvPr/>
        </p:nvPicPr>
        <p:blipFill>
          <a:blip r:embed="rId2"/>
          <a:stretch>
            <a:fillRect/>
          </a:stretch>
        </p:blipFill>
        <p:spPr>
          <a:xfrm>
            <a:off x="8546869" y="1036556"/>
            <a:ext cx="3380880" cy="5150235"/>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a:t>Durée de Lecture</a:t>
            </a:r>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fr-FR" dirty="0"/>
              <a:t>Choisissez entre la durée et la durée des chapitres</a:t>
            </a:r>
            <a:endParaRPr lang="en-US" dirty="0"/>
          </a:p>
          <a:p>
            <a:pPr lvl="1"/>
            <a:r>
              <a:rPr lang="fr-FR" dirty="0"/>
              <a:t>Choisissez entre 30 jours ou 3 ans.</a:t>
            </a:r>
            <a:endParaRPr lang="en-US" dirty="0"/>
          </a:p>
          <a:p>
            <a:pPr lvl="1"/>
            <a:r>
              <a:rPr lang="fr-FR" dirty="0"/>
              <a:t>Ou choisissez entre 1 à 6 chapitres par jour</a:t>
            </a:r>
            <a:endParaRPr lang="en-US" dirty="0"/>
          </a:p>
          <a:p>
            <a:pPr lvl="2"/>
            <a:r>
              <a:rPr lang="fr-FR" dirty="0"/>
              <a:t>La durée des chapitres dépend de la traduction que vous choisissez. Il y a 1189 chapitres dans une Bible moyenne de 66 livres</a:t>
            </a:r>
            <a:endParaRPr lang="en-US" dirty="0"/>
          </a:p>
          <a:p>
            <a:pPr lvl="3"/>
            <a:r>
              <a:rPr lang="fr-FR" dirty="0"/>
              <a:t>1 chapitre par jour = 1189 jours = 3,27 ans (3 ans, 3 mois)</a:t>
            </a:r>
            <a:endParaRPr lang="en-US" dirty="0"/>
          </a:p>
          <a:p>
            <a:pPr lvl="3"/>
            <a:r>
              <a:rPr lang="fr-FR" dirty="0"/>
              <a:t>2 chapitres par jour = 595 jours = 1,63 an (1 an, 7 mois et demi)</a:t>
            </a:r>
            <a:endParaRPr lang="en-US" dirty="0"/>
          </a:p>
          <a:p>
            <a:pPr lvl="3"/>
            <a:r>
              <a:rPr lang="fr-FR" dirty="0"/>
              <a:t>3 chapitres par jour = 396 jours = 1,1 an (1 an, 1 mois)</a:t>
            </a:r>
            <a:endParaRPr lang="en-US" dirty="0"/>
          </a:p>
          <a:p>
            <a:pPr lvl="3"/>
            <a:r>
              <a:rPr lang="fr-FR" dirty="0"/>
              <a:t>4 chapitres par jour = 297 jours = 0,81 an (10 mois)</a:t>
            </a:r>
            <a:endParaRPr lang="en-US" dirty="0"/>
          </a:p>
          <a:p>
            <a:pPr lvl="3"/>
            <a:r>
              <a:rPr lang="fr-FR" dirty="0"/>
              <a:t>5 chapitres par jour = 237 jours = 0,65 an (8 mois)</a:t>
            </a:r>
            <a:endParaRPr lang="en-US" dirty="0"/>
          </a:p>
          <a:p>
            <a:pPr lvl="3"/>
            <a:r>
              <a:rPr lang="fr-FR" dirty="0"/>
              <a:t>6 chapitres par jour = 198 jours = 0,54 an (6 mois et demi)</a:t>
            </a:r>
            <a:r>
              <a:rPr lang="en-US" dirty="0"/>
              <a:t> </a:t>
            </a:r>
          </a:p>
          <a:p>
            <a:pPr lvl="1"/>
            <a:r>
              <a:rPr lang="fr-FR" dirty="0"/>
              <a:t>Ou choisissez Personnalisé si vous souhaitez choisir votre propre date de début et de fin</a:t>
            </a:r>
            <a:endParaRPr lang="en-US" dirty="0"/>
          </a:p>
          <a:p>
            <a:pPr lvl="1"/>
            <a:endParaRPr lang="en-US" b="1" dirty="0"/>
          </a:p>
          <a:p>
            <a:pPr lvl="1"/>
            <a:r>
              <a:rPr lang="fr-FR" b="1" dirty="0"/>
              <a:t>Les commentaires ne sont disponibles qu’avec la durée des chapitres</a:t>
            </a:r>
            <a:endParaRPr lang="en-US" b="1" dirty="0"/>
          </a:p>
          <a:p>
            <a:pPr lvl="1"/>
            <a:r>
              <a:rPr lang="fr-FR" b="1" dirty="0"/>
              <a:t>Les choix possibles de durée dépendent du thème choisi</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041217"/>
            <a:ext cx="693657" cy="57767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Fréquence</a:t>
            </a:r>
            <a:r>
              <a:rPr lang="en-US" dirty="0"/>
              <a:t> de lecture </a:t>
            </a:r>
            <a:r>
              <a:rPr lang="en-US" dirty="0" err="1"/>
              <a:t>sélectionnée</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Choisissez</a:t>
            </a:r>
            <a:r>
              <a:rPr lang="en-US" dirty="0"/>
              <a:t> </a:t>
            </a:r>
            <a:r>
              <a:rPr lang="en-US" dirty="0" err="1"/>
              <a:t>parmi</a:t>
            </a:r>
            <a:r>
              <a:rPr lang="en-US" dirty="0"/>
              <a:t> :</a:t>
            </a:r>
          </a:p>
          <a:p>
            <a:pPr lvl="1"/>
            <a:r>
              <a:rPr lang="en-US" dirty="0" err="1"/>
              <a:t>Chaque</a:t>
            </a:r>
            <a:r>
              <a:rPr lang="en-US" dirty="0"/>
              <a:t> jour</a:t>
            </a:r>
          </a:p>
          <a:p>
            <a:pPr lvl="1"/>
            <a:r>
              <a:rPr lang="en-US" dirty="0"/>
              <a:t>Un jour sur deux</a:t>
            </a:r>
          </a:p>
          <a:p>
            <a:pPr lvl="1"/>
            <a:r>
              <a:rPr lang="fr-FR" dirty="0"/>
              <a:t>1 à 6 jours par semaine</a:t>
            </a:r>
            <a:endParaRPr lang="en-US" dirty="0"/>
          </a:p>
          <a:p>
            <a:pPr lvl="2"/>
            <a:r>
              <a:rPr lang="fr-FR" dirty="0"/>
              <a:t>Ce seront des jours consécutifs</a:t>
            </a:r>
            <a:endParaRPr lang="en-US" dirty="0"/>
          </a:p>
          <a:p>
            <a:pPr lvl="3"/>
            <a:r>
              <a:rPr lang="fr-FR" dirty="0"/>
              <a:t>Si vous choisissez 3 jours par semaine, vous lirez trois jours d’affilée et aurez 4 jours de repos</a:t>
            </a:r>
            <a:endParaRPr lang="en-US" dirty="0"/>
          </a:p>
        </p:txBody>
      </p:sp>
      <p:pic>
        <p:nvPicPr>
          <p:cNvPr id="6" name="Picture 5">
            <a:extLst>
              <a:ext uri="{FF2B5EF4-FFF2-40B4-BE49-F238E27FC236}">
                <a16:creationId xmlns:a16="http://schemas.microsoft.com/office/drawing/2014/main" id="{8283E512-7960-44F2-94AE-E18EBD38D275}"/>
              </a:ext>
            </a:extLst>
          </p:cNvPr>
          <p:cNvPicPr>
            <a:picLocks noChangeAspect="1"/>
          </p:cNvPicPr>
          <p:nvPr/>
        </p:nvPicPr>
        <p:blipFill rotWithShape="1">
          <a:blip r:embed="rId2"/>
          <a:srcRect l="17792" t="37210" r="51410" b="25432"/>
          <a:stretch/>
        </p:blipFill>
        <p:spPr>
          <a:xfrm>
            <a:off x="2655651" y="1139134"/>
            <a:ext cx="4653518" cy="3034032"/>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a:t>Lectures </a:t>
            </a:r>
            <a:r>
              <a:rPr lang="en-US" dirty="0" err="1"/>
              <a:t>sélectionnées</a:t>
            </a:r>
            <a:r>
              <a:rPr lang="en-US" dirty="0"/>
              <a:t> par jour</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Choisissez</a:t>
            </a:r>
            <a:r>
              <a:rPr lang="en-US" dirty="0"/>
              <a:t> </a:t>
            </a:r>
            <a:r>
              <a:rPr lang="en-US" dirty="0" err="1"/>
              <a:t>parmi</a:t>
            </a:r>
            <a:r>
              <a:rPr lang="en-US" dirty="0"/>
              <a:t> :</a:t>
            </a:r>
          </a:p>
          <a:p>
            <a:pPr lvl="1"/>
            <a:r>
              <a:rPr lang="fr-FR" dirty="0"/>
              <a:t>Une fois par jour (du matin ou du soir)</a:t>
            </a:r>
            <a:endParaRPr lang="en-US" dirty="0"/>
          </a:p>
          <a:p>
            <a:pPr lvl="1"/>
            <a:r>
              <a:rPr lang="fr-FR" dirty="0"/>
              <a:t>Deux fois par jour (du matin et du soir)</a:t>
            </a:r>
            <a:endParaRPr lang="en-US" dirty="0"/>
          </a:p>
          <a:p>
            <a:pPr lvl="2"/>
            <a:r>
              <a:rPr lang="fr-FR" dirty="0"/>
              <a:t>Les relevés quotidiens seront répartis équitablement entre le matin et l’après-midi</a:t>
            </a:r>
            <a:endParaRPr lang="en-US" dirty="0"/>
          </a:p>
          <a:p>
            <a:pPr lvl="2"/>
            <a:endParaRPr lang="en-US" dirty="0"/>
          </a:p>
        </p:txBody>
      </p:sp>
      <p:pic>
        <p:nvPicPr>
          <p:cNvPr id="5" name="Picture 4">
            <a:extLst>
              <a:ext uri="{FF2B5EF4-FFF2-40B4-BE49-F238E27FC236}">
                <a16:creationId xmlns:a16="http://schemas.microsoft.com/office/drawing/2014/main" id="{606E55BA-D4E6-4D7C-A753-66F3A7E626C2}"/>
              </a:ext>
            </a:extLst>
          </p:cNvPr>
          <p:cNvPicPr>
            <a:picLocks noChangeAspect="1"/>
          </p:cNvPicPr>
          <p:nvPr/>
        </p:nvPicPr>
        <p:blipFill rotWithShape="1">
          <a:blip r:embed="rId2"/>
          <a:srcRect l="50000" t="35972" r="17899" b="43988"/>
          <a:stretch/>
        </p:blipFill>
        <p:spPr>
          <a:xfrm>
            <a:off x="2681591" y="1400782"/>
            <a:ext cx="6725873" cy="2256817"/>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fontScale="90000"/>
          </a:bodyPr>
          <a:lstStyle/>
          <a:p>
            <a:r>
              <a:rPr lang="fr-FR" sz="3000" dirty="0"/>
              <a:t>Sélectionnez le format du paragraphe ou du verset</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85000" lnSpcReduction="10000"/>
          </a:bodyPr>
          <a:lstStyle/>
          <a:p>
            <a:r>
              <a:rPr lang="en-US" dirty="0" err="1"/>
              <a:t>Exemple</a:t>
            </a:r>
            <a:r>
              <a:rPr lang="en-US" dirty="0"/>
              <a:t> de </a:t>
            </a:r>
            <a:r>
              <a:rPr lang="en-US" dirty="0" err="1"/>
              <a:t>paragraphe</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Exemple</a:t>
            </a:r>
            <a:r>
              <a:rPr lang="en-US" dirty="0"/>
              <a:t> en </a:t>
            </a:r>
            <a:r>
              <a:rPr lang="en-US" dirty="0" err="1"/>
              <a:t>vers</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dirty="0"/>
              <a:t>Si vous choisissez d’avoir des références croisées, le format du verset sera automatiquement sélectionné</a:t>
            </a:r>
            <a:endParaRPr lang="en-US" dirty="0"/>
          </a:p>
        </p:txBody>
      </p:sp>
      <p:pic>
        <p:nvPicPr>
          <p:cNvPr id="5" name="Picture 4">
            <a:extLst>
              <a:ext uri="{FF2B5EF4-FFF2-40B4-BE49-F238E27FC236}">
                <a16:creationId xmlns:a16="http://schemas.microsoft.com/office/drawing/2014/main" id="{6EFF9F06-B3DF-456F-A541-2834C5EADBFD}"/>
              </a:ext>
            </a:extLst>
          </p:cNvPr>
          <p:cNvPicPr>
            <a:picLocks noChangeAspect="1"/>
          </p:cNvPicPr>
          <p:nvPr/>
        </p:nvPicPr>
        <p:blipFill rotWithShape="1">
          <a:blip r:embed="rId4"/>
          <a:srcRect l="17633" t="37605" r="51388" b="44434"/>
          <a:stretch/>
        </p:blipFill>
        <p:spPr>
          <a:xfrm>
            <a:off x="3066198" y="817123"/>
            <a:ext cx="5649785" cy="1760707"/>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fr-FR" sz="2400" dirty="0"/>
              <a:t>Incluez un commentaire – Sélectionnez un commentaire chapitre par chapitre à inclure dans votre plan.</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fr-FR" sz="1200" dirty="0"/>
              <a:t>Les commentaires chapitre par chapitre ne sont disponibles qu’avec le premier groupe de thèmes et uniquement si vous sélectionnez la durée d’un chapitre</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fr-FR" dirty="0"/>
              <a:t>Les commentaires sont regroupés alphabétiquement par langue</a:t>
            </a:r>
            <a:endParaRPr lang="en-US" dirty="0"/>
          </a:p>
          <a:p>
            <a:r>
              <a:rPr lang="fr-FR" dirty="0"/>
              <a:t>Sélectionnez parmi 155 commentaires en 15 langues</a:t>
            </a:r>
            <a:endParaRPr lang="en-US" dirty="0"/>
          </a:p>
          <a:p>
            <a:pPr lvl="1"/>
            <a:r>
              <a:rPr lang="fr-FR" dirty="0"/>
              <a:t>C’est optionnel. Si vous ne souhaitez pas de commentaire, laissez-le en Aucun</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fr-FR" dirty="0"/>
              <a:t>Sélectionnez par jour, date, ou les deux</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fr-FR" dirty="0"/>
              <a:t>Par jour – Exemple – jour 1, jour 2, etc.</a:t>
            </a:r>
            <a:endParaRPr lang="en-US" dirty="0"/>
          </a:p>
          <a:p>
            <a:r>
              <a:rPr lang="fr-FR" dirty="0"/>
              <a:t>Par date – Exemple – 1er Janvier, 2 Janvier, etc.</a:t>
            </a:r>
            <a:endParaRPr lang="en-US" dirty="0"/>
          </a:p>
          <a:p>
            <a:r>
              <a:rPr lang="fr-FR" dirty="0"/>
              <a:t>Par jour et par date – L’en-tête affichera les deux avec le jour en premier</a:t>
            </a:r>
            <a:endParaRPr lang="en-US" dirty="0"/>
          </a:p>
          <a:p>
            <a:r>
              <a:rPr lang="fr-FR" dirty="0"/>
              <a:t>Par Date et par Jour - L’en-tête affichera les deux avec la Date en premier</a:t>
            </a:r>
            <a:endParaRPr lang="en-US" dirty="0"/>
          </a:p>
        </p:txBody>
      </p:sp>
      <p:pic>
        <p:nvPicPr>
          <p:cNvPr id="6" name="Picture 5">
            <a:extLst>
              <a:ext uri="{FF2B5EF4-FFF2-40B4-BE49-F238E27FC236}">
                <a16:creationId xmlns:a16="http://schemas.microsoft.com/office/drawing/2014/main" id="{41AB6357-F007-408B-AD94-9F64BCBCF483}"/>
              </a:ext>
            </a:extLst>
          </p:cNvPr>
          <p:cNvPicPr>
            <a:picLocks noChangeAspect="1"/>
          </p:cNvPicPr>
          <p:nvPr/>
        </p:nvPicPr>
        <p:blipFill rotWithShape="1">
          <a:blip r:embed="rId2"/>
          <a:srcRect l="17473" t="27660" r="57633" b="47402"/>
          <a:stretch/>
        </p:blipFill>
        <p:spPr>
          <a:xfrm>
            <a:off x="2694561" y="1284050"/>
            <a:ext cx="4823526" cy="2597285"/>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503832" cy="739657"/>
          </a:xfrm>
        </p:spPr>
        <p:txBody>
          <a:bodyPr>
            <a:noAutofit/>
          </a:bodyPr>
          <a:lstStyle/>
          <a:p>
            <a:r>
              <a:rPr lang="fr-FR" sz="2000" dirty="0"/>
              <a:t>Cliquez sur le calendrier pour choisir une date de début de lecture. Si vous avez choisi Durée personnalisée, choisissez une date de fin de lecture</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Entrer une valeur seulement si vous avez choisi Durée personnalisée</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t>La date de fin de lecture ne sera pas sélectionnable à moins que vous ne sélectionniez Durée personnalisée dans le menu déroulant Durée</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La date de début est obligatoire même si vous choisissez un en-tête Jour</a:t>
            </a:r>
            <a:endParaRPr lang="en-US" dirty="0"/>
          </a:p>
        </p:txBody>
      </p:sp>
      <p:pic>
        <p:nvPicPr>
          <p:cNvPr id="4" name="Picture 3">
            <a:extLst>
              <a:ext uri="{FF2B5EF4-FFF2-40B4-BE49-F238E27FC236}">
                <a16:creationId xmlns:a16="http://schemas.microsoft.com/office/drawing/2014/main" id="{E036AAA1-52A3-4E44-BA8F-C0F4BAF7F511}"/>
              </a:ext>
            </a:extLst>
          </p:cNvPr>
          <p:cNvPicPr>
            <a:picLocks noChangeAspect="1"/>
          </p:cNvPicPr>
          <p:nvPr/>
        </p:nvPicPr>
        <p:blipFill rotWithShape="1">
          <a:blip r:embed="rId4"/>
          <a:srcRect l="38937" t="36714" r="39920" b="51999"/>
          <a:stretch/>
        </p:blipFill>
        <p:spPr>
          <a:xfrm>
            <a:off x="1628499" y="1170813"/>
            <a:ext cx="3356467" cy="963071"/>
          </a:xfrm>
          <a:prstGeom prst="rect">
            <a:avLst/>
          </a:prstGeom>
        </p:spPr>
      </p:pic>
      <p:pic>
        <p:nvPicPr>
          <p:cNvPr id="7" name="Picture 6">
            <a:extLst>
              <a:ext uri="{FF2B5EF4-FFF2-40B4-BE49-F238E27FC236}">
                <a16:creationId xmlns:a16="http://schemas.microsoft.com/office/drawing/2014/main" id="{E7D26169-432C-4EBB-80AA-D7C939A65D0D}"/>
              </a:ext>
            </a:extLst>
          </p:cNvPr>
          <p:cNvPicPr>
            <a:picLocks noChangeAspect="1"/>
          </p:cNvPicPr>
          <p:nvPr/>
        </p:nvPicPr>
        <p:blipFill rotWithShape="1">
          <a:blip r:embed="rId4"/>
          <a:srcRect l="60558" t="36128" r="18378" b="51113"/>
          <a:stretch/>
        </p:blipFill>
        <p:spPr>
          <a:xfrm>
            <a:off x="6296309" y="1022832"/>
            <a:ext cx="3343801" cy="1088667"/>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Sélectionnez</a:t>
            </a:r>
            <a:r>
              <a:rPr lang="en-US" dirty="0"/>
              <a:t> le format eBook</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20000"/>
          </a:bodyPr>
          <a:lstStyle/>
          <a:p>
            <a:r>
              <a:rPr lang="fr-FR" dirty="0"/>
              <a:t>Sélectionnable seulement si Inclure les Écritures est Oui</a:t>
            </a:r>
            <a:endParaRPr lang="en-US" dirty="0"/>
          </a:p>
          <a:p>
            <a:r>
              <a:rPr lang="fr-FR" dirty="0"/>
              <a:t>Votre choix dépend du lecteur que vous souhaitez utiliser.</a:t>
            </a:r>
            <a:r>
              <a:rPr lang="en-US" dirty="0"/>
              <a:t>  </a:t>
            </a:r>
          </a:p>
          <a:p>
            <a:pPr lvl="1"/>
            <a:r>
              <a:rPr lang="fr-FR" dirty="0"/>
              <a:t>PDF – Un format universel utilisé par les navigateurs web et la plupart des autres liseuses électroniques</a:t>
            </a:r>
            <a:endParaRPr lang="en-US" dirty="0"/>
          </a:p>
          <a:p>
            <a:pPr lvl="1"/>
            <a:r>
              <a:rPr lang="fr-FR" dirty="0"/>
              <a:t>EPUB – Cette sélection est utilisée dans l’application Barnes and Noble </a:t>
            </a:r>
            <a:r>
              <a:rPr lang="fr-FR" dirty="0" err="1"/>
              <a:t>Nook</a:t>
            </a:r>
            <a:r>
              <a:rPr lang="fr-FR" dirty="0"/>
              <a:t>, l’application Amazon Kindle, et la plupart des autres applications de liseuses</a:t>
            </a:r>
            <a:endParaRPr lang="en-US" dirty="0"/>
          </a:p>
          <a:p>
            <a:pPr lvl="2"/>
            <a:r>
              <a:rPr lang="fr-FR" dirty="0"/>
              <a:t>Le fichier </a:t>
            </a:r>
            <a:r>
              <a:rPr lang="fr-FR" dirty="0" err="1"/>
              <a:t>eBook</a:t>
            </a:r>
            <a:r>
              <a:rPr lang="fr-FR" dirty="0"/>
              <a:t> EPUB est nettement plus petit en taille</a:t>
            </a:r>
            <a:endParaRPr lang="en-US" dirty="0"/>
          </a:p>
          <a:p>
            <a:pPr marL="0" indent="0">
              <a:buNone/>
            </a:pPr>
            <a:endParaRPr lang="en-US" dirty="0"/>
          </a:p>
          <a:p>
            <a:pPr marL="0" indent="0">
              <a:buNone/>
            </a:pPr>
            <a:r>
              <a:rPr lang="fr-FR" dirty="0"/>
              <a:t>Vous ne pouvez choisir qu’une seule de ces options. Si vous souhaitez que votre plan de lecture soit sous un autre format (comme txt, docx, mobi, etc.), faites-le nous savoir dans la boîte de texte Entrer des demandes supplémentaires ici et nous essaierons de nous adapter.</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a:t>If you include scriptures, choose between PDF and Epub</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a:t>If your version is copyrighted or if you selected a guide, this selection will be locked with PDF Chart being the default</a:t>
            </a:r>
          </a:p>
        </p:txBody>
      </p:sp>
      <p:pic>
        <p:nvPicPr>
          <p:cNvPr id="5" name="Picture 4">
            <a:extLst>
              <a:ext uri="{FF2B5EF4-FFF2-40B4-BE49-F238E27FC236}">
                <a16:creationId xmlns:a16="http://schemas.microsoft.com/office/drawing/2014/main" id="{FE123C66-5353-406B-AECF-8FE12DCDB7BD}"/>
              </a:ext>
            </a:extLst>
          </p:cNvPr>
          <p:cNvPicPr>
            <a:picLocks noChangeAspect="1"/>
          </p:cNvPicPr>
          <p:nvPr/>
        </p:nvPicPr>
        <p:blipFill rotWithShape="1">
          <a:blip r:embed="rId2"/>
          <a:srcRect l="17474" t="28105" r="51250" b="50000"/>
          <a:stretch/>
        </p:blipFill>
        <p:spPr>
          <a:xfrm>
            <a:off x="1938424" y="1084034"/>
            <a:ext cx="3382106" cy="1272604"/>
          </a:xfrm>
          <a:prstGeom prst="rect">
            <a:avLst/>
          </a:prstGeom>
        </p:spPr>
      </p:pic>
      <p:pic>
        <p:nvPicPr>
          <p:cNvPr id="9" name="Picture 8">
            <a:extLst>
              <a:ext uri="{FF2B5EF4-FFF2-40B4-BE49-F238E27FC236}">
                <a16:creationId xmlns:a16="http://schemas.microsoft.com/office/drawing/2014/main" id="{B7F3DDBC-D594-4124-B8E3-0FDE20B8A5BB}"/>
              </a:ext>
            </a:extLst>
          </p:cNvPr>
          <p:cNvPicPr>
            <a:picLocks noChangeAspect="1"/>
          </p:cNvPicPr>
          <p:nvPr/>
        </p:nvPicPr>
        <p:blipFill rotWithShape="1">
          <a:blip r:embed="rId3"/>
          <a:srcRect l="17234" t="47541" r="50771" b="42355"/>
          <a:stretch/>
        </p:blipFill>
        <p:spPr>
          <a:xfrm>
            <a:off x="5411192" y="1303506"/>
            <a:ext cx="6496726" cy="110277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662079"/>
          </a:xfrm>
        </p:spPr>
        <p:txBody>
          <a:bodyPr>
            <a:normAutofit/>
          </a:bodyPr>
          <a:lstStyle/>
          <a:p>
            <a:r>
              <a:rPr lang="fr-FR" sz="2800" dirty="0"/>
              <a:t>Fonts optionnelles pour les versets où Jésus parle</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fr-FR" dirty="0"/>
              <a:t>Le verset entier, où Jésus parle, peut éventuellement être écrit en rouge ou en caractère gras, italique.</a:t>
            </a:r>
            <a:endParaRPr lang="en-US" dirty="0"/>
          </a:p>
          <a:p>
            <a:pPr lvl="1"/>
            <a:r>
              <a:rPr lang="fr-FR" dirty="0"/>
              <a:t>Contournez cette sélection ou sélectionnez Aucun pour utiliser la police par défaut</a:t>
            </a:r>
            <a:endParaRPr lang="en-US" dirty="0"/>
          </a:p>
          <a:p>
            <a:r>
              <a:rPr lang="fr-FR" dirty="0"/>
              <a:t>Cette option n’est disponible que si vous incluez les Écritures</a:t>
            </a:r>
            <a:endParaRPr lang="en-US" dirty="0"/>
          </a:p>
          <a:p>
            <a:r>
              <a:rPr lang="fr-FR" dirty="0"/>
              <a:t>Le texte de référence croisée est exclu des polices optionnelles</a:t>
            </a:r>
            <a:endParaRPr lang="en-US" dirty="0"/>
          </a:p>
        </p:txBody>
      </p:sp>
      <p:pic>
        <p:nvPicPr>
          <p:cNvPr id="5" name="Picture 4">
            <a:extLst>
              <a:ext uri="{FF2B5EF4-FFF2-40B4-BE49-F238E27FC236}">
                <a16:creationId xmlns:a16="http://schemas.microsoft.com/office/drawing/2014/main" id="{C22CDAB0-973D-4F9E-BB66-ED6359C7A56F}"/>
              </a:ext>
            </a:extLst>
          </p:cNvPr>
          <p:cNvPicPr>
            <a:picLocks noChangeAspect="1"/>
          </p:cNvPicPr>
          <p:nvPr/>
        </p:nvPicPr>
        <p:blipFill rotWithShape="1">
          <a:blip r:embed="rId2"/>
          <a:srcRect l="50000" t="27808" r="18298" b="48441"/>
          <a:stretch/>
        </p:blipFill>
        <p:spPr>
          <a:xfrm>
            <a:off x="2963693" y="953311"/>
            <a:ext cx="5839839" cy="235161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fr-FR" sz="3100" dirty="0"/>
              <a:t>Optionnel : Sélectionnez Non si vous souhaitez ne plus recevoir d’emails de WBP à l’avenir</a:t>
            </a:r>
            <a:endParaRPr lang="en-US" dirty="0"/>
          </a:p>
        </p:txBody>
      </p:sp>
      <p:pic>
        <p:nvPicPr>
          <p:cNvPr id="9" name="Picture 8">
            <a:extLst>
              <a:ext uri="{FF2B5EF4-FFF2-40B4-BE49-F238E27FC236}">
                <a16:creationId xmlns:a16="http://schemas.microsoft.com/office/drawing/2014/main" id="{B8E523FA-FFB5-4099-AC7A-3BD9EB32F875}"/>
              </a:ext>
            </a:extLst>
          </p:cNvPr>
          <p:cNvPicPr>
            <a:picLocks noChangeAspect="1"/>
          </p:cNvPicPr>
          <p:nvPr/>
        </p:nvPicPr>
        <p:blipFill rotWithShape="1">
          <a:blip r:embed="rId2"/>
          <a:srcRect l="17394" t="38496" r="51170" b="41958"/>
          <a:stretch/>
        </p:blipFill>
        <p:spPr>
          <a:xfrm>
            <a:off x="2592924" y="1536969"/>
            <a:ext cx="7800743" cy="260701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5303563-A26A-4B4D-AA50-A69EBE1CE97D}"/>
              </a:ext>
            </a:extLst>
          </p:cNvPr>
          <p:cNvPicPr>
            <a:picLocks noChangeAspect="1"/>
          </p:cNvPicPr>
          <p:nvPr/>
        </p:nvPicPr>
        <p:blipFill rotWithShape="1">
          <a:blip r:embed="rId2"/>
          <a:srcRect l="1622" t="14300" r="13271" b="50000"/>
          <a:stretch/>
        </p:blipFill>
        <p:spPr>
          <a:xfrm>
            <a:off x="800910" y="1872888"/>
            <a:ext cx="10935652" cy="2465648"/>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0" y="624110"/>
            <a:ext cx="9822503" cy="888855"/>
          </a:xfrm>
        </p:spPr>
        <p:txBody>
          <a:bodyPr/>
          <a:lstStyle/>
          <a:p>
            <a:r>
              <a:rPr lang="fr-FR" dirty="0"/>
              <a:t>Accédez à la page de demande </a:t>
            </a:r>
            <a:r>
              <a:rPr lang="fr-FR" dirty="0" err="1"/>
              <a:t>d’eBook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200544"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fr-FR" dirty="0"/>
              <a:t>Optionnel : Saisissez ici toute demande supplémentaire</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a:bodyPr>
          <a:lstStyle/>
          <a:p>
            <a:r>
              <a:rPr lang="fr-FR" dirty="0"/>
              <a:t>Vous pouvez faire toute demande supplémentaire dans la boîte de texte libre.</a:t>
            </a:r>
            <a:r>
              <a:rPr lang="en-US" dirty="0"/>
              <a:t>  </a:t>
            </a:r>
          </a:p>
          <a:p>
            <a:r>
              <a:rPr lang="fr-FR" dirty="0"/>
              <a:t>Par exemple, vous pouvez souhaiter que votre plan de lecture soit sous plusieurs formats ou dans un format différent de celui indiqué. Nous répondrons à toute demande si possible.</a:t>
            </a:r>
            <a:r>
              <a:rPr lang="en-US" dirty="0"/>
              <a:t> </a:t>
            </a:r>
          </a:p>
          <a:p>
            <a:r>
              <a:rPr lang="fr-FR" dirty="0"/>
              <a:t>Vous pouvez vouloir mélanger et assortir. Sélectionnez par exemple l’Ancien Testament d’une version et le Nouveau Testament d’une autre.</a:t>
            </a:r>
            <a:endParaRPr lang="en-US" dirty="0"/>
          </a:p>
          <a:p>
            <a:pPr lvl="1"/>
            <a:r>
              <a:rPr lang="fr-FR" dirty="0"/>
              <a:t>Cela peut se faire via une demande supplémentaire ou nous envoyer un message depuis notre page Contact</a:t>
            </a:r>
            <a:endParaRPr lang="en-US" dirty="0"/>
          </a:p>
          <a:p>
            <a:pPr lvl="1"/>
            <a:r>
              <a:rPr lang="fr-FR" dirty="0"/>
              <a:t>Ce type de demande prendra un peu plus de temps à traiter de notre côté</a:t>
            </a:r>
            <a:r>
              <a:rPr lang="en-US" dirty="0"/>
              <a:t> </a:t>
            </a:r>
          </a:p>
        </p:txBody>
      </p:sp>
      <p:pic>
        <p:nvPicPr>
          <p:cNvPr id="5" name="Picture 4">
            <a:extLst>
              <a:ext uri="{FF2B5EF4-FFF2-40B4-BE49-F238E27FC236}">
                <a16:creationId xmlns:a16="http://schemas.microsoft.com/office/drawing/2014/main" id="{45905313-10E3-4D0D-84FE-C28278DA9958}"/>
              </a:ext>
            </a:extLst>
          </p:cNvPr>
          <p:cNvPicPr>
            <a:picLocks noChangeAspect="1"/>
          </p:cNvPicPr>
          <p:nvPr/>
        </p:nvPicPr>
        <p:blipFill rotWithShape="1">
          <a:blip r:embed="rId2"/>
          <a:srcRect l="49389" t="37457" r="18457" b="51707"/>
          <a:stretch/>
        </p:blipFill>
        <p:spPr>
          <a:xfrm>
            <a:off x="2966933" y="1905000"/>
            <a:ext cx="7903149" cy="1431587"/>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fr-FR" sz="2700" dirty="0"/>
              <a:t>Merci de nous dire comment vous avez entendu parler de nous et si c’est la première fois que vous lisez la Bible</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169269" y="4953001"/>
            <a:ext cx="9335344" cy="81207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t>Ces informations nous aideront à toucher le plus grand nombre possible de personnes</a:t>
            </a:r>
            <a:endParaRPr lang="en-US" sz="2000" dirty="0"/>
          </a:p>
        </p:txBody>
      </p:sp>
      <p:pic>
        <p:nvPicPr>
          <p:cNvPr id="5" name="Picture 4">
            <a:extLst>
              <a:ext uri="{FF2B5EF4-FFF2-40B4-BE49-F238E27FC236}">
                <a16:creationId xmlns:a16="http://schemas.microsoft.com/office/drawing/2014/main" id="{3F0382E5-C016-4842-B5B7-F6941A22C52C}"/>
              </a:ext>
            </a:extLst>
          </p:cNvPr>
          <p:cNvPicPr>
            <a:picLocks noChangeAspect="1"/>
          </p:cNvPicPr>
          <p:nvPr/>
        </p:nvPicPr>
        <p:blipFill rotWithShape="1">
          <a:blip r:embed="rId2"/>
          <a:srcRect l="17793" t="47551" r="42712" b="32903"/>
          <a:stretch/>
        </p:blipFill>
        <p:spPr>
          <a:xfrm>
            <a:off x="2592925" y="1507665"/>
            <a:ext cx="8009016" cy="2130480"/>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808446"/>
          </a:xfrm>
        </p:spPr>
        <p:txBody>
          <a:bodyPr/>
          <a:lstStyle/>
          <a:p>
            <a:r>
              <a:rPr lang="en-US" dirty="0" err="1"/>
              <a:t>Cliquez</a:t>
            </a:r>
            <a:r>
              <a:rPr lang="en-US" dirty="0"/>
              <a:t> sur </a:t>
            </a:r>
            <a:r>
              <a:rPr lang="en-US" dirty="0" err="1"/>
              <a:t>Soumettre</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fr-FR" dirty="0"/>
              <a:t>Si vous avez rempli le formulaire en entier sans manquer de sélection obligatoire, vous serez dirigé vers la page de confirmation</a:t>
            </a:r>
            <a:endParaRPr lang="en-US" dirty="0"/>
          </a:p>
          <a:p>
            <a:r>
              <a:rPr lang="fr-FR" dirty="0"/>
              <a:t>Si vous avez manqué une sélection, on vous invitera à remplir le champ ou à faire une sélection.</a:t>
            </a:r>
            <a:r>
              <a:rPr lang="en-US" dirty="0"/>
              <a:t>  </a:t>
            </a:r>
          </a:p>
        </p:txBody>
      </p:sp>
      <p:pic>
        <p:nvPicPr>
          <p:cNvPr id="7" name="Picture 6">
            <a:extLst>
              <a:ext uri="{FF2B5EF4-FFF2-40B4-BE49-F238E27FC236}">
                <a16:creationId xmlns:a16="http://schemas.microsoft.com/office/drawing/2014/main" id="{99204ADA-56B8-4391-B69D-547DFC05607C}"/>
              </a:ext>
            </a:extLst>
          </p:cNvPr>
          <p:cNvPicPr>
            <a:picLocks noChangeAspect="1"/>
          </p:cNvPicPr>
          <p:nvPr/>
        </p:nvPicPr>
        <p:blipFill rotWithShape="1">
          <a:blip r:embed="rId2"/>
          <a:srcRect l="16516" t="68778" r="73112" b="23800"/>
          <a:stretch/>
        </p:blipFill>
        <p:spPr>
          <a:xfrm>
            <a:off x="2589212" y="1293778"/>
            <a:ext cx="3186772" cy="1225685"/>
          </a:xfrm>
          <a:prstGeom prst="rect">
            <a:avLst/>
          </a:prstGeom>
        </p:spPr>
      </p:pic>
      <p:pic>
        <p:nvPicPr>
          <p:cNvPr id="8" name="Picture 7">
            <a:extLst>
              <a:ext uri="{FF2B5EF4-FFF2-40B4-BE49-F238E27FC236}">
                <a16:creationId xmlns:a16="http://schemas.microsoft.com/office/drawing/2014/main" id="{F50566B1-7AF2-49CC-9153-0A0447F38479}"/>
              </a:ext>
            </a:extLst>
          </p:cNvPr>
          <p:cNvPicPr>
            <a:picLocks noChangeAspect="1"/>
          </p:cNvPicPr>
          <p:nvPr/>
        </p:nvPicPr>
        <p:blipFill rotWithShape="1">
          <a:blip r:embed="rId3"/>
          <a:srcRect l="50000" t="61661" r="17899" b="21568"/>
          <a:stretch/>
        </p:blipFill>
        <p:spPr>
          <a:xfrm>
            <a:off x="3206885" y="4290457"/>
            <a:ext cx="6406580" cy="1799057"/>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536970" y="143465"/>
            <a:ext cx="2334640" cy="395797"/>
          </a:xfrm>
        </p:spPr>
        <p:txBody>
          <a:bodyPr>
            <a:normAutofit fontScale="90000"/>
          </a:bodyPr>
          <a:lstStyle/>
          <a:p>
            <a:r>
              <a:rPr lang="en-US" sz="2000" dirty="0"/>
              <a:t>Confirmation Page</a:t>
            </a:r>
          </a:p>
        </p:txBody>
      </p:sp>
      <p:pic>
        <p:nvPicPr>
          <p:cNvPr id="4" name="Picture 3">
            <a:extLst>
              <a:ext uri="{FF2B5EF4-FFF2-40B4-BE49-F238E27FC236}">
                <a16:creationId xmlns:a16="http://schemas.microsoft.com/office/drawing/2014/main" id="{A51656D8-49B7-41E1-BC07-FC116F043F00}"/>
              </a:ext>
            </a:extLst>
          </p:cNvPr>
          <p:cNvPicPr>
            <a:picLocks noChangeAspect="1"/>
          </p:cNvPicPr>
          <p:nvPr/>
        </p:nvPicPr>
        <p:blipFill rotWithShape="1">
          <a:blip r:embed="rId2"/>
          <a:srcRect l="38218" t="13409" r="38404" b="9846"/>
          <a:stretch/>
        </p:blipFill>
        <p:spPr>
          <a:xfrm>
            <a:off x="4017522" y="143465"/>
            <a:ext cx="3706239" cy="6539678"/>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a:t>Page de confirmation continue</a:t>
            </a:r>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fr-FR" dirty="0"/>
              <a:t>Si vous êtes satisfait de vos choix, cliquez sur Confirmer et envoyer la demande</a:t>
            </a:r>
            <a:endParaRPr lang="en-US" dirty="0"/>
          </a:p>
          <a:p>
            <a:r>
              <a:rPr lang="fr-FR" dirty="0"/>
              <a:t>Sinon, vous pouvez revenir en arrière et modifier</a:t>
            </a:r>
            <a:r>
              <a:rPr lang="en-US" dirty="0"/>
              <a:t>  </a:t>
            </a:r>
          </a:p>
        </p:txBody>
      </p:sp>
      <p:pic>
        <p:nvPicPr>
          <p:cNvPr id="6" name="Picture 5">
            <a:extLst>
              <a:ext uri="{FF2B5EF4-FFF2-40B4-BE49-F238E27FC236}">
                <a16:creationId xmlns:a16="http://schemas.microsoft.com/office/drawing/2014/main" id="{B79206BA-FD00-4341-AE20-82045FD6437E}"/>
              </a:ext>
            </a:extLst>
          </p:cNvPr>
          <p:cNvPicPr>
            <a:picLocks noChangeAspect="1"/>
          </p:cNvPicPr>
          <p:nvPr/>
        </p:nvPicPr>
        <p:blipFill rotWithShape="1">
          <a:blip r:embed="rId2"/>
          <a:srcRect l="26649" t="85403" r="44468" b="6433"/>
          <a:stretch/>
        </p:blipFill>
        <p:spPr>
          <a:xfrm>
            <a:off x="2401643" y="1060315"/>
            <a:ext cx="7170869" cy="1089498"/>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fr-FR" dirty="0"/>
              <a:t>La page de soumission réussie</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fr-FR" dirty="0"/>
              <a:t>Il est crucial d’ajouter gary@worldbibleplans.com à votre liste des expéditeurs sûrs</a:t>
            </a:r>
            <a:endParaRPr lang="en-US" dirty="0"/>
          </a:p>
          <a:p>
            <a:pPr lvl="1"/>
            <a:r>
              <a:rPr lang="fr-FR" dirty="0"/>
              <a:t>Sinon, votre pièce jointe ou lien pourrait finir dans le dossier indésirable ou spam</a:t>
            </a:r>
            <a:endParaRPr lang="en-US" dirty="0"/>
          </a:p>
          <a:p>
            <a:r>
              <a:rPr lang="fr-FR" dirty="0"/>
              <a:t>Le délai de traitement des demandes est inférieur à 24 heures, sauf circonstances atténuantes</a:t>
            </a:r>
            <a:endParaRPr lang="en-US" dirty="0"/>
          </a:p>
          <a:p>
            <a:pPr lvl="1"/>
            <a:r>
              <a:rPr lang="fr-FR" dirty="0"/>
              <a:t>Si vous ne recevez pas d’e-mail de gary@worldbibleplans.com dans les 24 heures, vérifiez votre dossier indésirable ou spam.</a:t>
            </a:r>
            <a:endParaRPr lang="en-US" dirty="0"/>
          </a:p>
          <a:p>
            <a:pPr lvl="2"/>
            <a:r>
              <a:rPr lang="fr-FR" dirty="0"/>
              <a:t>Si vous n’avez toujours pas reçu de message de notre part, envoyez-nous un message depuis notre page Contact Us</a:t>
            </a:r>
            <a:endParaRPr lang="en-US" dirty="0"/>
          </a:p>
        </p:txBody>
      </p:sp>
      <p:pic>
        <p:nvPicPr>
          <p:cNvPr id="7" name="Picture 6">
            <a:extLst>
              <a:ext uri="{FF2B5EF4-FFF2-40B4-BE49-F238E27FC236}">
                <a16:creationId xmlns:a16="http://schemas.microsoft.com/office/drawing/2014/main" id="{77FB6A38-EC6D-452D-B3DB-B9FD4D842EC2}"/>
              </a:ext>
            </a:extLst>
          </p:cNvPr>
          <p:cNvPicPr>
            <a:picLocks noChangeAspect="1"/>
          </p:cNvPicPr>
          <p:nvPr/>
        </p:nvPicPr>
        <p:blipFill rotWithShape="1">
          <a:blip r:embed="rId2"/>
          <a:srcRect l="8145" t="29929" r="11662" b="50000"/>
          <a:stretch/>
        </p:blipFill>
        <p:spPr>
          <a:xfrm>
            <a:off x="2592925" y="1406769"/>
            <a:ext cx="7950463" cy="2114644"/>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1624519" y="119008"/>
            <a:ext cx="9880093" cy="525421"/>
          </a:xfrm>
        </p:spPr>
        <p:txBody>
          <a:bodyPr>
            <a:normAutofit fontScale="90000"/>
          </a:bodyPr>
          <a:lstStyle/>
          <a:p>
            <a:r>
              <a:rPr lang="fr-FR" sz="2000" dirty="0"/>
              <a:t>Voici le formulaire de demande – Nous allons le détailler dans les diapositives suivantes</a:t>
            </a:r>
            <a:endParaRPr lang="en-US" sz="2000" dirty="0"/>
          </a:p>
        </p:txBody>
      </p:sp>
      <p:pic>
        <p:nvPicPr>
          <p:cNvPr id="4" name="Picture 3">
            <a:extLst>
              <a:ext uri="{FF2B5EF4-FFF2-40B4-BE49-F238E27FC236}">
                <a16:creationId xmlns:a16="http://schemas.microsoft.com/office/drawing/2014/main" id="{CAF19C6B-E9DB-435F-88E4-D31A065CEE62}"/>
              </a:ext>
            </a:extLst>
          </p:cNvPr>
          <p:cNvPicPr>
            <a:picLocks noChangeAspect="1"/>
          </p:cNvPicPr>
          <p:nvPr/>
        </p:nvPicPr>
        <p:blipFill rotWithShape="1">
          <a:blip r:embed="rId2"/>
          <a:srcRect l="32872" t="25285" r="33697" b="3167"/>
          <a:stretch/>
        </p:blipFill>
        <p:spPr>
          <a:xfrm>
            <a:off x="3550596" y="644429"/>
            <a:ext cx="5097293" cy="5863714"/>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fr-FR" sz="3200" dirty="0"/>
              <a:t>La mécanique de la forme</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fr-FR" dirty="0"/>
              <a:t>Il est important que vous remplissiez le formulaire de gauche à droite et de haut en bas</a:t>
            </a:r>
            <a:endParaRPr lang="en-US" u="sng" dirty="0"/>
          </a:p>
          <a:p>
            <a:pPr lvl="1"/>
            <a:r>
              <a:rPr lang="fr-FR" dirty="0"/>
              <a:t>Si vous remplissez une section du formulaire puis modifiez un champ que vous avez déjà sélectionné, toutes les sélections reviendront à leur valeur par défaut et vous perdrez celles que vous avez faites.</a:t>
            </a:r>
            <a:endParaRPr lang="en-US" dirty="0"/>
          </a:p>
          <a:p>
            <a:pPr lvl="2"/>
            <a:r>
              <a:rPr lang="fr-FR" dirty="0"/>
              <a:t>Par exemple, si vous sélectionnez une version, remplissez le reste du formulaire puis revenez en arrière pour changer la version, vous devrez remplir à nouveau tous les champs suivants</a:t>
            </a:r>
            <a:endParaRPr lang="en-US" dirty="0"/>
          </a:p>
        </p:txBody>
      </p:sp>
      <p:pic>
        <p:nvPicPr>
          <p:cNvPr id="6" name="Picture 5">
            <a:extLst>
              <a:ext uri="{FF2B5EF4-FFF2-40B4-BE49-F238E27FC236}">
                <a16:creationId xmlns:a16="http://schemas.microsoft.com/office/drawing/2014/main" id="{A9D050D2-2978-4A36-8635-8B2E2773E096}"/>
              </a:ext>
            </a:extLst>
          </p:cNvPr>
          <p:cNvPicPr>
            <a:picLocks noChangeAspect="1"/>
          </p:cNvPicPr>
          <p:nvPr/>
        </p:nvPicPr>
        <p:blipFill rotWithShape="1">
          <a:blip r:embed="rId2"/>
          <a:srcRect l="10753" t="23829" r="9195" b="44256"/>
          <a:stretch/>
        </p:blipFill>
        <p:spPr>
          <a:xfrm>
            <a:off x="2592924" y="836578"/>
            <a:ext cx="7699981" cy="3161489"/>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fr-FR" sz="3200" dirty="0"/>
              <a:t>Règles logiques de la forme</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fr-FR" dirty="0"/>
              <a:t>Selon vos sélections, certaines deviendront indisponibles</a:t>
            </a:r>
            <a:endParaRPr lang="en-US" dirty="0"/>
          </a:p>
          <a:p>
            <a:pPr lvl="1"/>
            <a:r>
              <a:rPr lang="fr-FR" dirty="0"/>
              <a:t>Parfois, tout le menu déroulant</a:t>
            </a:r>
            <a:endParaRPr lang="en-US" dirty="0"/>
          </a:p>
          <a:p>
            <a:pPr lvl="1"/>
            <a:r>
              <a:rPr lang="fr-FR" dirty="0"/>
              <a:t>Parfois, seulement des sélections dans la liste déroulante</a:t>
            </a:r>
            <a:endParaRPr lang="en-US" dirty="0"/>
          </a:p>
          <a:p>
            <a:pPr lvl="2"/>
            <a:r>
              <a:rPr lang="fr-FR" dirty="0"/>
              <a:t>Par exemple : si vous sélectionnez une version protégée par le droit d’auteur, nous ne pouvons pas fournir les écritures, seulement un guide.</a:t>
            </a:r>
            <a:endParaRPr lang="en-US" dirty="0"/>
          </a:p>
          <a:p>
            <a:pPr lvl="3"/>
            <a:r>
              <a:rPr lang="en-US" dirty="0" err="1"/>
              <a:t>Choisir</a:t>
            </a:r>
            <a:r>
              <a:rPr lang="en-US" dirty="0"/>
              <a:t> Livre sera </a:t>
            </a:r>
            <a:r>
              <a:rPr lang="en-US" dirty="0" err="1"/>
              <a:t>verrouillé</a:t>
            </a:r>
            <a:endParaRPr lang="en-US" dirty="0"/>
          </a:p>
          <a:p>
            <a:pPr lvl="3"/>
            <a:r>
              <a:rPr lang="fr-FR" dirty="0"/>
              <a:t>Inclure Les Écritures seront verrouillées</a:t>
            </a:r>
            <a:r>
              <a:rPr lang="en-US" dirty="0"/>
              <a:t> </a:t>
            </a:r>
          </a:p>
          <a:p>
            <a:pPr lvl="4"/>
            <a:r>
              <a:rPr lang="fr-FR" dirty="0"/>
              <a:t>Non. Fournir un guide uniquement sera par défaut</a:t>
            </a:r>
            <a:endParaRPr lang="en-US" dirty="0"/>
          </a:p>
          <a:p>
            <a:pPr lvl="3"/>
            <a:r>
              <a:rPr lang="fr-FR" dirty="0"/>
              <a:t>Inclure Les références croisées seront verrouillées</a:t>
            </a:r>
            <a:endParaRPr lang="en-US" dirty="0"/>
          </a:p>
          <a:p>
            <a:pPr lvl="3"/>
            <a:r>
              <a:rPr lang="fr-FR" dirty="0"/>
              <a:t>Paragraphe sélectionné/Verset sera verrouillé</a:t>
            </a:r>
            <a:endParaRPr lang="en-US" dirty="0"/>
          </a:p>
          <a:p>
            <a:pPr lvl="3"/>
            <a:r>
              <a:rPr lang="fr-FR" dirty="0"/>
              <a:t>Sélectionner le format </a:t>
            </a:r>
            <a:r>
              <a:rPr lang="fr-FR" dirty="0" err="1"/>
              <a:t>eBook</a:t>
            </a:r>
            <a:r>
              <a:rPr lang="fr-FR" dirty="0"/>
              <a:t> sera verrouillé</a:t>
            </a:r>
            <a:endParaRPr lang="en-US" dirty="0"/>
          </a:p>
          <a:p>
            <a:pPr lvl="4"/>
            <a:r>
              <a:rPr lang="fr-FR" dirty="0"/>
              <a:t>Le tableau PDF sera par défaut</a:t>
            </a:r>
            <a:endParaRPr lang="en-US" dirty="0"/>
          </a:p>
          <a:p>
            <a:pPr lvl="3"/>
            <a:r>
              <a:rPr lang="fr-FR" dirty="0"/>
              <a:t>Une police optionnelle pour les versets où Jésus parle sera verrouillée</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fr-FR" sz="3200" dirty="0"/>
              <a:t>Règles logiques de la forme poursuivies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85000" lnSpcReduction="10000"/>
          </a:bodyPr>
          <a:lstStyle/>
          <a:p>
            <a:r>
              <a:rPr lang="fr-FR" dirty="0"/>
              <a:t>Un autre exemple : si vous sélectionnez un thème du deuxième groupe...</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r-FR" dirty="0"/>
              <a:t>La durée des chapitres dans le menu déroulant Durée sera grisée et non sélectionnable.</a:t>
            </a:r>
            <a:endParaRPr lang="en-US" dirty="0"/>
          </a:p>
          <a:p>
            <a:r>
              <a:rPr lang="en-US" dirty="0"/>
              <a:t>Les </a:t>
            </a:r>
            <a:r>
              <a:rPr lang="en-US" dirty="0" err="1"/>
              <a:t>commentaires</a:t>
            </a:r>
            <a:r>
              <a:rPr lang="en-US" dirty="0"/>
              <a:t> </a:t>
            </a:r>
            <a:r>
              <a:rPr lang="en-US" dirty="0" err="1"/>
              <a:t>seront</a:t>
            </a:r>
            <a:r>
              <a:rPr lang="en-US" dirty="0"/>
              <a:t> </a:t>
            </a:r>
            <a:r>
              <a:rPr lang="en-US" dirty="0" err="1"/>
              <a:t>bloqués</a:t>
            </a:r>
            <a:endParaRPr lang="en-US" dirty="0"/>
          </a:p>
        </p:txBody>
      </p:sp>
      <p:pic>
        <p:nvPicPr>
          <p:cNvPr id="7" name="Picture 6">
            <a:extLst>
              <a:ext uri="{FF2B5EF4-FFF2-40B4-BE49-F238E27FC236}">
                <a16:creationId xmlns:a16="http://schemas.microsoft.com/office/drawing/2014/main" id="{5AD9A33F-36B0-40DB-982A-DD4BCCCE63AE}"/>
              </a:ext>
            </a:extLst>
          </p:cNvPr>
          <p:cNvPicPr>
            <a:picLocks noChangeAspect="1"/>
          </p:cNvPicPr>
          <p:nvPr/>
        </p:nvPicPr>
        <p:blipFill rotWithShape="1">
          <a:blip r:embed="rId2"/>
          <a:srcRect t="10743" r="33071" b="9429"/>
          <a:stretch/>
        </p:blipFill>
        <p:spPr>
          <a:xfrm>
            <a:off x="1732571" y="1503484"/>
            <a:ext cx="5981464" cy="3868009"/>
          </a:xfrm>
          <a:prstGeom prst="rect">
            <a:avLst/>
          </a:prstGeom>
        </p:spPr>
      </p:pic>
      <p:pic>
        <p:nvPicPr>
          <p:cNvPr id="10" name="Picture 9">
            <a:extLst>
              <a:ext uri="{FF2B5EF4-FFF2-40B4-BE49-F238E27FC236}">
                <a16:creationId xmlns:a16="http://schemas.microsoft.com/office/drawing/2014/main" id="{97586ED7-7B16-4933-BE34-4E2F351DF36F}"/>
              </a:ext>
            </a:extLst>
          </p:cNvPr>
          <p:cNvPicPr>
            <a:picLocks noChangeAspect="1"/>
          </p:cNvPicPr>
          <p:nvPr/>
        </p:nvPicPr>
        <p:blipFill>
          <a:blip r:embed="rId3"/>
          <a:stretch>
            <a:fillRect/>
          </a:stretch>
        </p:blipFill>
        <p:spPr>
          <a:xfrm>
            <a:off x="8602935" y="1503484"/>
            <a:ext cx="2583806" cy="3936019"/>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fr-FR" sz="3200" dirty="0"/>
              <a:t>Règles logiques de la forme poursuivies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fr-FR" dirty="0"/>
              <a:t>Parfois, plusieurs sélections déterminent si une autre sélection est verrouillée</a:t>
            </a:r>
            <a:endParaRPr lang="en-US" dirty="0"/>
          </a:p>
          <a:p>
            <a:pPr lvl="1"/>
            <a:r>
              <a:rPr lang="fr-FR" dirty="0"/>
              <a:t>Pour que le commentaire soit sélectionnable :</a:t>
            </a:r>
            <a:endParaRPr lang="en-US" dirty="0"/>
          </a:p>
          <a:p>
            <a:pPr lvl="2"/>
            <a:r>
              <a:rPr lang="fr-FR" dirty="0"/>
              <a:t>La version ne peut pas être protégée par le droit d’auteur</a:t>
            </a:r>
            <a:endParaRPr lang="en-US" dirty="0"/>
          </a:p>
          <a:p>
            <a:pPr lvl="2"/>
            <a:r>
              <a:rPr lang="fr-FR" dirty="0"/>
              <a:t>Le thème doit se situer dans le premier groupe de thèmes</a:t>
            </a:r>
            <a:endParaRPr lang="en-US" dirty="0"/>
          </a:p>
          <a:p>
            <a:pPr lvl="2"/>
            <a:r>
              <a:rPr lang="fr-FR" dirty="0"/>
              <a:t>La durée doit correspondre à une durée de chapitre</a:t>
            </a:r>
            <a:endParaRPr lang="en-US" dirty="0"/>
          </a:p>
          <a:p>
            <a:pPr lvl="2"/>
            <a:endParaRPr lang="en-US" dirty="0"/>
          </a:p>
          <a:p>
            <a:pPr lvl="1"/>
            <a:r>
              <a:rPr lang="fr-FR" dirty="0"/>
              <a:t>Pour que le format de paragraphe ou de verset soit sélectionnable :</a:t>
            </a:r>
            <a:endParaRPr lang="en-US" dirty="0"/>
          </a:p>
          <a:p>
            <a:pPr lvl="2"/>
            <a:r>
              <a:rPr lang="fr-FR" dirty="0"/>
              <a:t>La version ne peut pas être protégée par le droit d’auteur</a:t>
            </a:r>
            <a:endParaRPr lang="en-US" dirty="0"/>
          </a:p>
          <a:p>
            <a:pPr lvl="2"/>
            <a:r>
              <a:rPr lang="fr-FR" dirty="0"/>
              <a:t>Inclure les Écritures doit être Oui</a:t>
            </a:r>
            <a:endParaRPr lang="en-US" dirty="0"/>
          </a:p>
          <a:p>
            <a:pPr lvl="2"/>
            <a:r>
              <a:rPr lang="fr-FR" dirty="0"/>
              <a:t>Inclure les références croisées doivent être contournées ou aucune référence croisée ne doit être sélectionnée</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1571</TotalTime>
  <Words>3289</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worldbibleplans.com/languages/french/index.html</vt:lpstr>
      <vt:lpstr>PowerPoint Presentation</vt:lpstr>
      <vt:lpstr>Bienvenue à Plans Bibliques du monde</vt:lpstr>
      <vt:lpstr>Accédez à la page de demande d’eBook</vt:lpstr>
      <vt:lpstr>Voici le formulaire de demande – Nous allons le détailler dans les diapositives suivantes</vt:lpstr>
      <vt:lpstr>La mécanique de la forme</vt:lpstr>
      <vt:lpstr>Règles logiques de la forme</vt:lpstr>
      <vt:lpstr>Règles logiques de la forme poursuivies</vt:lpstr>
      <vt:lpstr>Règles logiques de la forme poursuivies</vt:lpstr>
      <vt:lpstr>Dites-nous qui vous êtes</vt:lpstr>
      <vt:lpstr>Sélectionnez votre pays de résidence dans la liste déroulante</vt:lpstr>
      <vt:lpstr>Saisissez votre adresse e-mail</vt:lpstr>
      <vt:lpstr>Sélectionnez votre langue</vt:lpstr>
      <vt:lpstr>La liste des versions associée à votre choix de langue se remplira automatiquement</vt:lpstr>
      <vt:lpstr>Voici un exemple de ce que vous pourriez voir </vt:lpstr>
      <vt:lpstr>Recherche dans la liste</vt:lpstr>
      <vt:lpstr>Versions protégées par le droit d’auteur   Certains champs du formulaire seront verrouillés si vous choisissez une version biblique protégée par droits d’auteur. Selon la loi, nous ne pouvons fournir qu’un guide pour les versions protégées par le droit d’auteur. Vous verrez le symbole © du droit d’auteur à la fin de la description de la version. </vt:lpstr>
      <vt:lpstr>Cliquez sur le bouton radial au début de votre choix</vt:lpstr>
      <vt:lpstr>La liste déroulante se fermera et le formulaire affichera la version que vous avez choisie</vt:lpstr>
      <vt:lpstr>Thèmes </vt:lpstr>
      <vt:lpstr>Thèmes continués </vt:lpstr>
      <vt:lpstr>Thèmes continués </vt:lpstr>
      <vt:lpstr>Thèmes continués </vt:lpstr>
      <vt:lpstr>Thèmes continués </vt:lpstr>
      <vt:lpstr>Si vous avez choisi le thème 1 livre Deep Dive, sélectionnez un livre. Sinon, cette option sera verrouillée</vt:lpstr>
      <vt:lpstr>Inclure les Écritures</vt:lpstr>
      <vt:lpstr>Optionnellement, sélectionnez d’inclure des références croisées</vt:lpstr>
      <vt:lpstr>Inclure des exemples de référence croisée – abréviations</vt:lpstr>
      <vt:lpstr>Inclure des exemples de référence croisée – texte intégral</vt:lpstr>
      <vt:lpstr>Durée de Lecture</vt:lpstr>
      <vt:lpstr>Fréquence de lecture sélectionnée</vt:lpstr>
      <vt:lpstr>Lectures sélectionnées par jour</vt:lpstr>
      <vt:lpstr>Sélectionnez le format du paragraphe ou du verset</vt:lpstr>
      <vt:lpstr>Incluez un commentaire – Sélectionnez un commentaire chapitre par chapitre à inclure dans votre plan.</vt:lpstr>
      <vt:lpstr>Sélectionnez par jour, date, ou les deux</vt:lpstr>
      <vt:lpstr>Cliquez sur le calendrier pour choisir une date de début de lecture. Si vous avez choisi Durée personnalisée, choisissez une date de fin de lecture</vt:lpstr>
      <vt:lpstr>Sélectionnez le format eBook</vt:lpstr>
      <vt:lpstr>Fonts optionnelles pour les versets où Jésus parle</vt:lpstr>
      <vt:lpstr>Optionnel : Sélectionnez Non si vous souhaitez ne plus recevoir d’emails de WBP à l’avenir</vt:lpstr>
      <vt:lpstr>Optionnel : Saisissez ici toute demande supplémentaire</vt:lpstr>
      <vt:lpstr>Merci de nous dire comment vous avez entendu parler de nous et si c’est la première fois que vous lisez la Bible</vt:lpstr>
      <vt:lpstr>Cliquez sur Soumettre</vt:lpstr>
      <vt:lpstr>Confirmation Page</vt:lpstr>
      <vt:lpstr>Page de confirmation continue</vt:lpstr>
      <vt:lpstr>La page de soumission réussie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226</cp:revision>
  <dcterms:created xsi:type="dcterms:W3CDTF">2024-04-27T16:46:20Z</dcterms:created>
  <dcterms:modified xsi:type="dcterms:W3CDTF">2026-08-28T18:33:57Z</dcterms:modified>
</cp:coreProperties>
</file>