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8/27/2026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8/27/2026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8/27/2026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8/27/2026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1126284"/>
          </a:xfrm>
        </p:spPr>
        <p:txBody>
          <a:bodyPr>
            <a:normAutofit/>
          </a:bodyPr>
          <a:lstStyle/>
          <a:p>
            <a:r>
              <a:rPr lang="en-US" sz="2400" dirty="0"/>
              <a:t>worldbibleplans.com/languages/</a:t>
            </a:r>
            <a:r>
              <a:rPr lang="en-US" sz="2400" dirty="0" err="1"/>
              <a:t>finnish</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en-US" sz="2400" dirty="0" err="1"/>
              <a:t>Vaiheittaiset</a:t>
            </a:r>
            <a:r>
              <a:rPr lang="en-US" sz="2400" dirty="0"/>
              <a:t> </a:t>
            </a:r>
            <a:r>
              <a:rPr lang="en-US" sz="2400" dirty="0" err="1"/>
              <a:t>Ohjeet</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737199"/>
          </a:xfrm>
        </p:spPr>
        <p:txBody>
          <a:bodyPr>
            <a:normAutofit/>
          </a:bodyPr>
          <a:lstStyle/>
          <a:p>
            <a:r>
              <a:rPr lang="en-US" sz="3200" dirty="0" err="1"/>
              <a:t>Kerro</a:t>
            </a:r>
            <a:r>
              <a:rPr lang="en-US" sz="3200" dirty="0"/>
              <a:t> </a:t>
            </a:r>
            <a:r>
              <a:rPr lang="en-US" sz="3200" dirty="0" err="1"/>
              <a:t>meille</a:t>
            </a:r>
            <a:r>
              <a:rPr lang="en-US" sz="3200" dirty="0"/>
              <a:t>, </a:t>
            </a:r>
            <a:r>
              <a:rPr lang="en-US" sz="3200" dirty="0" err="1"/>
              <a:t>kuka</a:t>
            </a:r>
            <a:r>
              <a:rPr lang="en-US" sz="3200" dirty="0"/>
              <a:t> </a:t>
            </a:r>
            <a:r>
              <a:rPr lang="en-US" sz="3200" dirty="0" err="1"/>
              <a:t>olet</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Nämä</a:t>
            </a:r>
            <a:r>
              <a:rPr lang="en-US" dirty="0"/>
              <a:t> </a:t>
            </a:r>
            <a:r>
              <a:rPr lang="en-US" dirty="0" err="1"/>
              <a:t>kentät</a:t>
            </a:r>
            <a:r>
              <a:rPr lang="en-US" dirty="0"/>
              <a:t> </a:t>
            </a:r>
            <a:r>
              <a:rPr lang="en-US" dirty="0" err="1"/>
              <a:t>ovat</a:t>
            </a:r>
            <a:r>
              <a:rPr lang="en-US" dirty="0"/>
              <a:t> </a:t>
            </a:r>
            <a:r>
              <a:rPr lang="en-US" dirty="0" err="1"/>
              <a:t>pakollisia</a:t>
            </a:r>
            <a:endParaRPr lang="en-US" dirty="0"/>
          </a:p>
          <a:p>
            <a:pPr lvl="1"/>
            <a:r>
              <a:rPr lang="fi-FI" dirty="0"/>
              <a:t>Mikä tahansa pakollinen kenttä, jota ei ole täytetty tai valittu, aiheuttaa virheen lähettäessäsi, ja sinun täytyy täyttää kenttä</a:t>
            </a:r>
            <a:endParaRPr lang="en-US" dirty="0"/>
          </a:p>
        </p:txBody>
      </p:sp>
      <p:pic>
        <p:nvPicPr>
          <p:cNvPr id="7" name="Picture 6">
            <a:extLst>
              <a:ext uri="{FF2B5EF4-FFF2-40B4-BE49-F238E27FC236}">
                <a16:creationId xmlns:a16="http://schemas.microsoft.com/office/drawing/2014/main" id="{333620AD-6BB1-4FE7-90E3-925B16F4E5C4}"/>
              </a:ext>
            </a:extLst>
          </p:cNvPr>
          <p:cNvPicPr>
            <a:picLocks noChangeAspect="1"/>
          </p:cNvPicPr>
          <p:nvPr/>
        </p:nvPicPr>
        <p:blipFill rotWithShape="1">
          <a:blip r:embed="rId2"/>
          <a:srcRect l="16835" t="30480" r="18058" b="58270"/>
          <a:stretch/>
        </p:blipFill>
        <p:spPr>
          <a:xfrm>
            <a:off x="1478603" y="1438824"/>
            <a:ext cx="9855131" cy="915270"/>
          </a:xfrm>
          <a:prstGeom prst="rect">
            <a:avLst/>
          </a:prstGeom>
        </p:spPr>
      </p:pic>
      <p:pic>
        <p:nvPicPr>
          <p:cNvPr id="9" name="Picture 8">
            <a:extLst>
              <a:ext uri="{FF2B5EF4-FFF2-40B4-BE49-F238E27FC236}">
                <a16:creationId xmlns:a16="http://schemas.microsoft.com/office/drawing/2014/main" id="{3EE99458-38AF-43CE-B77A-F120DD1833D6}"/>
              </a:ext>
            </a:extLst>
          </p:cNvPr>
          <p:cNvPicPr>
            <a:picLocks noChangeAspect="1"/>
          </p:cNvPicPr>
          <p:nvPr/>
        </p:nvPicPr>
        <p:blipFill rotWithShape="1">
          <a:blip r:embed="rId3"/>
          <a:srcRect l="50000" t="53934" r="17660" b="31816"/>
          <a:stretch/>
        </p:blipFill>
        <p:spPr>
          <a:xfrm>
            <a:off x="3037293" y="4193181"/>
            <a:ext cx="6117413" cy="1448862"/>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a:bodyPr>
          <a:lstStyle/>
          <a:p>
            <a:r>
              <a:rPr lang="en-US" sz="2700" dirty="0" err="1"/>
              <a:t>Valitse</a:t>
            </a:r>
            <a:r>
              <a:rPr lang="en-US" sz="2700" dirty="0"/>
              <a:t> </a:t>
            </a:r>
            <a:r>
              <a:rPr lang="en-US" sz="2700" dirty="0" err="1"/>
              <a:t>asuinmaasi</a:t>
            </a:r>
            <a:r>
              <a:rPr lang="en-US" sz="2700" dirty="0"/>
              <a:t> </a:t>
            </a:r>
            <a:r>
              <a:rPr lang="en-US" sz="2700" dirty="0" err="1"/>
              <a:t>pudotusvalikosta</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en-US" dirty="0" err="1"/>
              <a:t>Klikkaa</a:t>
            </a:r>
            <a:r>
              <a:rPr lang="en-US" dirty="0"/>
              <a:t> </a:t>
            </a:r>
            <a:r>
              <a:rPr lang="en-US" dirty="0" err="1"/>
              <a:t>asuinmaatasi</a:t>
            </a:r>
            <a:endParaRPr lang="en-US" dirty="0"/>
          </a:p>
          <a:p>
            <a:pPr lvl="2"/>
            <a:r>
              <a:rPr lang="en-US" dirty="0"/>
              <a:t>Suomi </a:t>
            </a:r>
            <a:r>
              <a:rPr lang="en-US" dirty="0" err="1"/>
              <a:t>tässä</a:t>
            </a:r>
            <a:r>
              <a:rPr lang="en-US" dirty="0"/>
              <a:t> </a:t>
            </a:r>
            <a:r>
              <a:rPr lang="en-US" dirty="0" err="1"/>
              <a:t>esimerkissä</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fi-FI" dirty="0"/>
              <a:t>Klikkaa pudotusvalikkoa nähdäksesi asuinmaan listan</a:t>
            </a:r>
            <a:endParaRPr lang="en-US" dirty="0"/>
          </a:p>
          <a:p>
            <a:pPr lvl="1"/>
            <a:r>
              <a:rPr lang="en-US" dirty="0" err="1"/>
              <a:t>Selaa</a:t>
            </a:r>
            <a:r>
              <a:rPr lang="en-US" dirty="0"/>
              <a:t> </a:t>
            </a:r>
            <a:r>
              <a:rPr lang="en-US" dirty="0" err="1"/>
              <a:t>valitsemaasi</a:t>
            </a:r>
            <a:r>
              <a:rPr lang="en-US" dirty="0"/>
              <a:t> </a:t>
            </a:r>
            <a:r>
              <a:rPr lang="en-US" dirty="0" err="1"/>
              <a:t>asuinmaahan</a:t>
            </a:r>
            <a:r>
              <a:rPr lang="en-US" dirty="0"/>
              <a:t> tai</a:t>
            </a:r>
          </a:p>
          <a:p>
            <a:pPr lvl="1"/>
            <a:r>
              <a:rPr lang="fi-FI" dirty="0"/>
              <a:t>Aloita kirjoittaminen päästäksesi nopeammin valitsemaallesi</a:t>
            </a:r>
            <a:endParaRPr lang="en-US" dirty="0"/>
          </a:p>
        </p:txBody>
      </p:sp>
      <p:pic>
        <p:nvPicPr>
          <p:cNvPr id="4" name="Picture 3">
            <a:extLst>
              <a:ext uri="{FF2B5EF4-FFF2-40B4-BE49-F238E27FC236}">
                <a16:creationId xmlns:a16="http://schemas.microsoft.com/office/drawing/2014/main" id="{BEE9AA0C-8BB0-4FB1-8D50-5F57406C476D}"/>
              </a:ext>
            </a:extLst>
          </p:cNvPr>
          <p:cNvPicPr>
            <a:picLocks noChangeAspect="1"/>
          </p:cNvPicPr>
          <p:nvPr/>
        </p:nvPicPr>
        <p:blipFill rotWithShape="1">
          <a:blip r:embed="rId2"/>
          <a:srcRect l="17553" t="35379" r="51410" b="13261"/>
          <a:stretch/>
        </p:blipFill>
        <p:spPr>
          <a:xfrm>
            <a:off x="2377681" y="2118945"/>
            <a:ext cx="4120396" cy="3664927"/>
          </a:xfrm>
          <a:prstGeom prst="rect">
            <a:avLst/>
          </a:prstGeom>
        </p:spPr>
      </p:pic>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en-US" sz="3200" dirty="0" err="1"/>
              <a:t>Syötä</a:t>
            </a:r>
            <a:r>
              <a:rPr lang="en-US" sz="3200" dirty="0"/>
              <a:t> </a:t>
            </a:r>
            <a:r>
              <a:rPr lang="en-US" sz="3200" dirty="0" err="1"/>
              <a:t>sähköpostiosoitteesi</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92500"/>
          </a:bodyPr>
          <a:lstStyle/>
          <a:p>
            <a:r>
              <a:rPr lang="fi-FI" dirty="0"/>
              <a:t>Tarvitsemme sähköpostiosoitteesi lähettääksemme sinulle lukusuunnitelman tai linkin, jolla voit ladata räätälöidyn Raamatun lukusuunnitelmasi. Ellet pyydä meitä olemaan tekemättä niin pyynnön yhteydessä, WBP lähettää satunnaisia sähköposteja päivityksistä, uusista käännöksistä ja uusista suunnitelmista</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fi-FI" dirty="0"/>
              <a:t>Emme koskaan jaa sähköpostiosoitettasi kenellekään mistään syystä</a:t>
            </a:r>
            <a:endParaRPr lang="en-US" dirty="0"/>
          </a:p>
        </p:txBody>
      </p:sp>
      <p:pic>
        <p:nvPicPr>
          <p:cNvPr id="4" name="Picture 3">
            <a:extLst>
              <a:ext uri="{FF2B5EF4-FFF2-40B4-BE49-F238E27FC236}">
                <a16:creationId xmlns:a16="http://schemas.microsoft.com/office/drawing/2014/main" id="{AC6EBEAA-58F8-4651-9892-3196999A3307}"/>
              </a:ext>
            </a:extLst>
          </p:cNvPr>
          <p:cNvPicPr>
            <a:picLocks noChangeAspect="1"/>
          </p:cNvPicPr>
          <p:nvPr/>
        </p:nvPicPr>
        <p:blipFill rotWithShape="1">
          <a:blip r:embed="rId2"/>
          <a:srcRect l="50000" t="34785" r="17739" b="53934"/>
          <a:stretch/>
        </p:blipFill>
        <p:spPr>
          <a:xfrm>
            <a:off x="2720502" y="2801565"/>
            <a:ext cx="7780199" cy="1462397"/>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en-US" dirty="0" err="1"/>
              <a:t>Valitse</a:t>
            </a:r>
            <a:r>
              <a:rPr lang="en-US" dirty="0"/>
              <a:t> </a:t>
            </a:r>
            <a:r>
              <a:rPr lang="en-US" dirty="0" err="1"/>
              <a:t>kielesi</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478604" y="5539153"/>
            <a:ext cx="10026008" cy="1178169"/>
          </a:xfrm>
        </p:spPr>
        <p:txBody>
          <a:bodyPr>
            <a:normAutofit/>
          </a:bodyPr>
          <a:lstStyle/>
          <a:p>
            <a:pPr lvl="1"/>
            <a:r>
              <a:rPr lang="en-US" dirty="0" err="1"/>
              <a:t>Klikkaa</a:t>
            </a:r>
            <a:r>
              <a:rPr lang="en-US" dirty="0"/>
              <a:t> </a:t>
            </a:r>
            <a:r>
              <a:rPr lang="en-US" dirty="0" err="1"/>
              <a:t>kielivalintaasi</a:t>
            </a:r>
            <a:endParaRPr lang="en-US" dirty="0"/>
          </a:p>
          <a:p>
            <a:pPr lvl="2"/>
            <a:r>
              <a:rPr lang="en-US" dirty="0"/>
              <a:t>Suomi </a:t>
            </a:r>
            <a:r>
              <a:rPr lang="en-US" dirty="0" err="1"/>
              <a:t>tässä</a:t>
            </a:r>
            <a:r>
              <a:rPr lang="en-US" dirty="0"/>
              <a:t> </a:t>
            </a:r>
            <a:r>
              <a:rPr lang="en-US" dirty="0" err="1"/>
              <a:t>esimerkissä</a:t>
            </a:r>
            <a:endParaRPr lang="en-US" dirty="0"/>
          </a:p>
          <a:p>
            <a:pPr marL="0" indent="0">
              <a:buNone/>
            </a:pPr>
            <a:r>
              <a:rPr lang="fi-FI" dirty="0"/>
              <a:t>Valitsemasi kieli määrittää Raamatun versioiden listan, josta voit valita</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3492134" y="3599181"/>
            <a:ext cx="914400"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Klikkaa</a:t>
            </a:r>
            <a:r>
              <a:rPr lang="en-US" dirty="0"/>
              <a:t> </a:t>
            </a:r>
            <a:r>
              <a:rPr lang="en-US" dirty="0" err="1"/>
              <a:t>pudotusvalikkoa</a:t>
            </a:r>
            <a:r>
              <a:rPr lang="en-US" dirty="0"/>
              <a:t> </a:t>
            </a:r>
            <a:r>
              <a:rPr lang="en-US" dirty="0" err="1"/>
              <a:t>nähdäksesi</a:t>
            </a:r>
            <a:r>
              <a:rPr lang="en-US" dirty="0"/>
              <a:t> </a:t>
            </a:r>
            <a:r>
              <a:rPr lang="en-US" dirty="0" err="1"/>
              <a:t>kielilistan</a:t>
            </a:r>
            <a:endParaRPr lang="en-US" dirty="0"/>
          </a:p>
          <a:p>
            <a:pPr lvl="1"/>
            <a:r>
              <a:rPr lang="en-US" dirty="0" err="1"/>
              <a:t>Selaa</a:t>
            </a:r>
            <a:r>
              <a:rPr lang="en-US" dirty="0"/>
              <a:t> </a:t>
            </a:r>
            <a:r>
              <a:rPr lang="en-US" dirty="0" err="1"/>
              <a:t>kielivalintaasi</a:t>
            </a:r>
            <a:r>
              <a:rPr lang="en-US" dirty="0"/>
              <a:t> tai</a:t>
            </a:r>
          </a:p>
          <a:p>
            <a:pPr lvl="1"/>
            <a:r>
              <a:rPr lang="fi-FI" dirty="0"/>
              <a:t>Aloita kirjoittaminen, jotta pääset nopeammin kielivalintaasi</a:t>
            </a:r>
            <a:endParaRPr lang="en-US" dirty="0"/>
          </a:p>
        </p:txBody>
      </p:sp>
      <p:pic>
        <p:nvPicPr>
          <p:cNvPr id="5" name="Picture 4">
            <a:extLst>
              <a:ext uri="{FF2B5EF4-FFF2-40B4-BE49-F238E27FC236}">
                <a16:creationId xmlns:a16="http://schemas.microsoft.com/office/drawing/2014/main" id="{F263AD88-D0DD-4B6A-9ED7-BA2549BB5E21}"/>
              </a:ext>
            </a:extLst>
          </p:cNvPr>
          <p:cNvPicPr>
            <a:picLocks noChangeAspect="1"/>
          </p:cNvPicPr>
          <p:nvPr/>
        </p:nvPicPr>
        <p:blipFill rotWithShape="1">
          <a:blip r:embed="rId2"/>
          <a:srcRect l="16675" t="25879" r="58431" b="26027"/>
          <a:stretch/>
        </p:blipFill>
        <p:spPr>
          <a:xfrm>
            <a:off x="2159541" y="2172370"/>
            <a:ext cx="3035030" cy="3151763"/>
          </a:xfrm>
          <a:prstGeom prst="rect">
            <a:avLst/>
          </a:prstGeom>
        </p:spPr>
      </p:pic>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r>
              <a:rPr lang="fi-FI" dirty="0"/>
              <a:t>Kielivalintaasi liitetty versiolista täyttyy automaattisesti</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fi-FI" dirty="0"/>
              <a:t>Versioluettelo on aakkosjärjestyksessä valitsemasi kielen sisällä. Käännöksen kuvaus kertoo, onko käännös seuraava:</a:t>
            </a:r>
            <a:endParaRPr lang="en-US" dirty="0"/>
          </a:p>
          <a:p>
            <a:pPr lvl="1"/>
            <a:r>
              <a:rPr lang="fi-FI" dirty="0"/>
              <a:t>Täydellinen Raamattu – 66 kirjaa (Vanha ja Uusi testamentti)</a:t>
            </a:r>
            <a:endParaRPr lang="en-US" dirty="0"/>
          </a:p>
          <a:p>
            <a:pPr lvl="1"/>
            <a:r>
              <a:rPr lang="fi-FI" dirty="0"/>
              <a:t>Täydellinen Raamattu x apokryfisillä kirjoilla (Vanha ja Uusi testamentti sekä joitakin apokryfisiä kirjoja. x tarkoittaa kirjojen määrää.</a:t>
            </a:r>
            <a:endParaRPr lang="en-US" dirty="0"/>
          </a:p>
          <a:p>
            <a:pPr lvl="1"/>
            <a:r>
              <a:rPr lang="fi-FI" dirty="0"/>
              <a:t>Vain Uusi testamentti – Uuden testamentin 27 kirjaa</a:t>
            </a:r>
            <a:endParaRPr lang="en-US" dirty="0"/>
          </a:p>
          <a:p>
            <a:pPr lvl="1"/>
            <a:r>
              <a:rPr lang="fi-FI" dirty="0"/>
              <a:t>Uusi testamentti muiden kirjojen kanssa – Uuden testamentin 27 kirjaa sekä joukko Vanhan testamentin kirjoja</a:t>
            </a:r>
            <a:endParaRPr lang="en-US" dirty="0"/>
          </a:p>
          <a:p>
            <a:pPr lvl="1"/>
            <a:r>
              <a:rPr lang="fi-FI" dirty="0"/>
              <a:t>Vain Vanha testamentti – Vanhan testamentin 39 kirjaa</a:t>
            </a:r>
            <a:endParaRPr lang="en-US" dirty="0"/>
          </a:p>
          <a:p>
            <a:pPr lvl="1"/>
            <a:r>
              <a:rPr lang="fi-FI" dirty="0"/>
              <a:t>Puuttuvat x kirja(t) – Jotkut käännökset ovat puuttuvia kirjoja. X tarkoittaa puuttuvien kirjojen määrää</a:t>
            </a:r>
            <a:endParaRPr lang="en-US" dirty="0"/>
          </a:p>
          <a:p>
            <a:pPr lvl="1"/>
            <a:r>
              <a:rPr lang="fi-FI" dirty="0"/>
              <a:t>x Kirjat – Joissakin käännöksissä on rajallinen määrä kirjoja. x tarkoittaa käännöksessä olevien kirjojen määrää</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8C32C1-0A84-405E-ACD0-244FBB2393FB}"/>
              </a:ext>
            </a:extLst>
          </p:cNvPr>
          <p:cNvPicPr>
            <a:picLocks noChangeAspect="1"/>
          </p:cNvPicPr>
          <p:nvPr/>
        </p:nvPicPr>
        <p:blipFill rotWithShape="1">
          <a:blip r:embed="rId2"/>
          <a:srcRect l="16731" t="23800" r="17899" b="3463"/>
          <a:stretch/>
        </p:blipFill>
        <p:spPr>
          <a:xfrm>
            <a:off x="2263550" y="933856"/>
            <a:ext cx="8300688" cy="4964358"/>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normAutofit fontScale="90000"/>
          </a:bodyPr>
          <a:lstStyle/>
          <a:p>
            <a:r>
              <a:rPr lang="fi-FI" dirty="0"/>
              <a:t>Tässä on esimerkki siitä, mitä saatat nähdä</a:t>
            </a:r>
            <a:r>
              <a:rPr lang="en-US" dirty="0"/>
              <a:t> </a:t>
            </a:r>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lstStyle/>
          <a:p>
            <a:r>
              <a:rPr lang="fi-FI" dirty="0"/>
              <a:t>(IC xxxx) on sisäinen koodi, jota käytämme pyyntösi käsittelyssä</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8963601" y="3930096"/>
            <a:ext cx="598688" cy="46149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a:endCxn id="19" idx="3"/>
          </p:cNvCxnSpPr>
          <p:nvPr/>
        </p:nvCxnSpPr>
        <p:spPr>
          <a:xfrm flipV="1">
            <a:off x="5829190" y="4324005"/>
            <a:ext cx="3222087" cy="164487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258842"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Etsi</a:t>
            </a:r>
            <a:r>
              <a:rPr lang="en-US" dirty="0"/>
              <a:t> </a:t>
            </a:r>
            <a:r>
              <a:rPr lang="en-US" dirty="0" err="1"/>
              <a:t>Listasta</a:t>
            </a:r>
            <a:r>
              <a:rPr lang="en-US" dirty="0"/>
              <a:t> </a:t>
            </a:r>
            <a:r>
              <a:rPr lang="en-US" dirty="0" err="1"/>
              <a:t>rajataksesi</a:t>
            </a:r>
            <a:r>
              <a:rPr lang="en-US" dirty="0"/>
              <a:t> </a:t>
            </a:r>
            <a:r>
              <a:rPr lang="en-US" dirty="0" err="1"/>
              <a:t>vaihtoehtoja</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731523" y="2272938"/>
            <a:ext cx="833711" cy="781547"/>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075B26-2A3A-4AE1-9DF8-6B19FD3D38FF}"/>
              </a:ext>
            </a:extLst>
          </p:cNvPr>
          <p:cNvPicPr>
            <a:picLocks noChangeAspect="1"/>
          </p:cNvPicPr>
          <p:nvPr/>
        </p:nvPicPr>
        <p:blipFill rotWithShape="1">
          <a:blip r:embed="rId2"/>
          <a:srcRect l="16732" t="32359" r="23962" b="41860"/>
          <a:stretch/>
        </p:blipFill>
        <p:spPr>
          <a:xfrm>
            <a:off x="2116552" y="1487489"/>
            <a:ext cx="9388060" cy="2193555"/>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en-US" dirty="0" err="1"/>
              <a:t>Hae</a:t>
            </a:r>
            <a:r>
              <a:rPr lang="en-US" dirty="0"/>
              <a:t> </a:t>
            </a:r>
            <a:r>
              <a:rPr lang="en-US" dirty="0" err="1"/>
              <a:t>listasta</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064286"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Etsi</a:t>
            </a:r>
            <a:r>
              <a:rPr lang="en-US" dirty="0"/>
              <a:t> </a:t>
            </a:r>
            <a:r>
              <a:rPr lang="en-US" dirty="0" err="1"/>
              <a:t>Listasta</a:t>
            </a:r>
            <a:r>
              <a:rPr lang="en-US" dirty="0"/>
              <a:t> </a:t>
            </a:r>
            <a:r>
              <a:rPr lang="en-US" dirty="0" err="1"/>
              <a:t>rajataksesi</a:t>
            </a:r>
            <a:r>
              <a:rPr lang="en-US" dirty="0"/>
              <a:t> </a:t>
            </a:r>
            <a:r>
              <a:rPr lang="en-US" dirty="0" err="1"/>
              <a:t>vaihtoehtoja</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718802" y="2272937"/>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en-US" dirty="0" err="1"/>
              <a:t>Tässä</a:t>
            </a:r>
            <a:r>
              <a:rPr lang="en-US" dirty="0"/>
              <a:t> </a:t>
            </a:r>
            <a:r>
              <a:rPr lang="en-US" dirty="0" err="1"/>
              <a:t>esimerkissä</a:t>
            </a:r>
            <a:r>
              <a:rPr lang="en-US" dirty="0"/>
              <a:t> </a:t>
            </a:r>
            <a:r>
              <a:rPr lang="en-US" dirty="0" err="1"/>
              <a:t>etsin</a:t>
            </a:r>
            <a:r>
              <a:rPr lang="en-US" dirty="0"/>
              <a:t> </a:t>
            </a:r>
            <a:r>
              <a:rPr lang="en-US" dirty="0" err="1"/>
              <a:t>listasta</a:t>
            </a:r>
            <a:r>
              <a:rPr lang="en-US" dirty="0"/>
              <a:t> “Apocrypha”</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1944681"/>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en-US" sz="3200" dirty="0" err="1"/>
              <a:t>Tekijänoikeudella</a:t>
            </a:r>
            <a:r>
              <a:rPr lang="en-US" sz="3200" dirty="0"/>
              <a:t> </a:t>
            </a:r>
            <a:r>
              <a:rPr lang="en-US" sz="3200" dirty="0" err="1"/>
              <a:t>suojatut</a:t>
            </a:r>
            <a:r>
              <a:rPr lang="en-US" sz="3200" dirty="0"/>
              <a:t> </a:t>
            </a:r>
            <a:r>
              <a:rPr lang="en-US" sz="3200" dirty="0" err="1"/>
              <a:t>versiot</a:t>
            </a:r>
            <a:r>
              <a:rPr lang="en-US" sz="1200" dirty="0"/>
              <a:t> </a:t>
            </a:r>
            <a:br>
              <a:rPr lang="en-US" sz="1200" dirty="0"/>
            </a:br>
            <a:br>
              <a:rPr lang="en-US" sz="1200" dirty="0"/>
            </a:br>
            <a:r>
              <a:rPr lang="fi-FI" sz="1600" b="1" dirty="0">
                <a:solidFill>
                  <a:srgbClr val="2F4858"/>
                </a:solidFill>
                <a:latin typeface="Philosopher"/>
              </a:rPr>
              <a:t>Jotkin lomakkeen kentät lukitaan, jos valitset tekijänoikeudella suojatun raamatunversion. Lain mukaan voimme tarjota oppaan vain tekijänoikeudella suojatuille versioille. Näet tekijänoikeusmerkin © version kuvauksen lopussa.</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fi-FI" dirty="0">
                <a:cs typeface="Times New Roman" panose="02020603050405020304" pitchFamily="18" charset="0"/>
              </a:rPr>
              <a:t>Lain mukaan meillä ei ole lupaa tarjota raamatuntekstejä Raamatun versioihin nykyisen tekijänoikeuden alaisina. Kaikissa nykyisellä tekijänoikeuksilla varustetuissa versioissa on symboli © lopussa. Näistä versioista voimme tarjota vain oppaan.</a:t>
            </a:r>
            <a:endParaRPr lang="en-US" dirty="0">
              <a:cs typeface="Times New Roman" panose="02020603050405020304" pitchFamily="18" charset="0"/>
            </a:endParaRPr>
          </a:p>
          <a:p>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256469"/>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9CF7298-C3BE-40D0-AB66-10871F212201}"/>
              </a:ext>
            </a:extLst>
          </p:cNvPr>
          <p:cNvPicPr>
            <a:picLocks noChangeAspect="1"/>
          </p:cNvPicPr>
          <p:nvPr/>
        </p:nvPicPr>
        <p:blipFill rotWithShape="1">
          <a:blip r:embed="rId2"/>
          <a:srcRect l="16732" t="32359" r="23962" b="41860"/>
          <a:stretch/>
        </p:blipFill>
        <p:spPr>
          <a:xfrm>
            <a:off x="2116552" y="1748238"/>
            <a:ext cx="9388060" cy="2193555"/>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en-US" dirty="0"/>
              <a:t>Click in the radial button at the beginning of your choice</a:t>
            </a:r>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en-US" dirty="0" err="1"/>
              <a:t>Tässä</a:t>
            </a:r>
            <a:r>
              <a:rPr lang="en-US" dirty="0"/>
              <a:t> </a:t>
            </a:r>
            <a:r>
              <a:rPr lang="en-US" dirty="0" err="1"/>
              <a:t>esimerkissä</a:t>
            </a:r>
            <a:r>
              <a:rPr lang="en-US" dirty="0"/>
              <a:t> </a:t>
            </a:r>
            <a:r>
              <a:rPr lang="en-US" dirty="0" err="1"/>
              <a:t>olen</a:t>
            </a:r>
            <a:r>
              <a:rPr lang="en-US" dirty="0"/>
              <a:t> </a:t>
            </a:r>
            <a:r>
              <a:rPr lang="en-US" dirty="0" err="1"/>
              <a:t>valinnut</a:t>
            </a:r>
            <a:r>
              <a:rPr lang="en-US" dirty="0"/>
              <a:t> Finnish Bible w DC (FI76Dala) (1776) (Complete Bible with 13 Apocryphal Books) </a:t>
            </a:r>
            <a:r>
              <a:rPr lang="en-US" dirty="0" err="1"/>
              <a:t>Suomalainen</a:t>
            </a:r>
            <a:r>
              <a:rPr lang="en-US" dirty="0"/>
              <a:t> </a:t>
            </a:r>
            <a:r>
              <a:rPr lang="en-US" dirty="0" err="1"/>
              <a:t>Raamattu</a:t>
            </a:r>
            <a:r>
              <a:rPr lang="en-US" dirty="0"/>
              <a:t> </a:t>
            </a:r>
            <a:r>
              <a:rPr lang="en-US" dirty="0" err="1"/>
              <a:t>Apokryfiset</a:t>
            </a:r>
            <a:r>
              <a:rPr lang="en-US" dirty="0"/>
              <a:t> </a:t>
            </a:r>
            <a:r>
              <a:rPr lang="en-US" dirty="0" err="1"/>
              <a:t>Kirjat</a:t>
            </a:r>
            <a:r>
              <a:rPr lang="en-US" dirty="0"/>
              <a:t> Ja </a:t>
            </a:r>
            <a:r>
              <a:rPr lang="en-US" dirty="0" err="1"/>
              <a:t>Alaviitteet</a:t>
            </a:r>
            <a:r>
              <a:rPr lang="en-US" dirty="0"/>
              <a:t> (IC 0847)</a:t>
            </a:r>
          </a:p>
          <a:p>
            <a:pPr lvl="1"/>
            <a:r>
              <a:rPr lang="fi-FI" dirty="0"/>
              <a:t>Huomautus: Voit tehdä vain yhden valinnan per pyyntö. Jos haluat useita versioita, sinun täytyy lähettää useita pyyntöjä</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2163218" y="3112851"/>
            <a:ext cx="435029" cy="39761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a:endCxn id="6" idx="5"/>
          </p:cNvCxnSpPr>
          <p:nvPr/>
        </p:nvCxnSpPr>
        <p:spPr>
          <a:xfrm flipH="1" flipV="1">
            <a:off x="2534538" y="3452237"/>
            <a:ext cx="904950" cy="71336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508619"/>
          </a:xfrm>
        </p:spPr>
        <p:txBody>
          <a:bodyPr>
            <a:normAutofit/>
          </a:bodyPr>
          <a:lstStyle/>
          <a:p>
            <a:r>
              <a:rPr lang="fi-FI" sz="1800" dirty="0"/>
              <a:t>Pudotusvalikko sulkeutuu ja lomake näyttää valitsemasi version</a:t>
            </a:r>
            <a:endParaRPr lang="en-US" sz="18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fi-FI" dirty="0"/>
              <a:t>Voit muuttaa valintaasi klikkaamalla Takaisin versioihin</a:t>
            </a:r>
            <a:endParaRPr lang="en-US" dirty="0"/>
          </a:p>
          <a:p>
            <a:pPr lvl="1"/>
            <a:r>
              <a:rPr lang="fi-FI" dirty="0"/>
              <a:t>Jos teet tämän vasta lopun lomakkeen täyttämisen jälkeen, sinun täytyy täyttää se uudelleen</a:t>
            </a:r>
            <a:endParaRPr lang="en-US" dirty="0"/>
          </a:p>
        </p:txBody>
      </p:sp>
      <p:pic>
        <p:nvPicPr>
          <p:cNvPr id="5" name="Picture 4">
            <a:extLst>
              <a:ext uri="{FF2B5EF4-FFF2-40B4-BE49-F238E27FC236}">
                <a16:creationId xmlns:a16="http://schemas.microsoft.com/office/drawing/2014/main" id="{726B0C42-02C9-401C-9350-15984E99B426}"/>
              </a:ext>
            </a:extLst>
          </p:cNvPr>
          <p:cNvPicPr>
            <a:picLocks noChangeAspect="1"/>
          </p:cNvPicPr>
          <p:nvPr/>
        </p:nvPicPr>
        <p:blipFill rotWithShape="1">
          <a:blip r:embed="rId2"/>
          <a:srcRect l="16516" t="32558" r="17500" b="53191"/>
          <a:stretch/>
        </p:blipFill>
        <p:spPr>
          <a:xfrm>
            <a:off x="1050587" y="1682634"/>
            <a:ext cx="10812332" cy="1255119"/>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360727"/>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Oletko kristittynä koskaan lukenut koko Raamattua läpi?</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950938"/>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359017"/>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539267"/>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Oliko</a:t>
            </a:r>
            <a:r>
              <a:rPr lang="en-US" sz="1200" dirty="0">
                <a:solidFill>
                  <a:schemeClr val="tx1"/>
                </a:solidFill>
              </a:rPr>
              <a:t> </a:t>
            </a:r>
            <a:r>
              <a:rPr lang="en-US" sz="1200" dirty="0" err="1">
                <a:solidFill>
                  <a:schemeClr val="tx1"/>
                </a:solidFill>
              </a:rPr>
              <a:t>siitä</a:t>
            </a:r>
            <a:r>
              <a:rPr lang="en-US" sz="1200" dirty="0">
                <a:solidFill>
                  <a:schemeClr val="tx1"/>
                </a:solidFill>
              </a:rPr>
              <a:t> </a:t>
            </a:r>
            <a:r>
              <a:rPr lang="en-US" sz="1200" dirty="0" err="1">
                <a:solidFill>
                  <a:schemeClr val="tx1"/>
                </a:solidFill>
              </a:rPr>
              <a:t>hyötyä</a:t>
            </a:r>
            <a:r>
              <a:rPr lang="en-US" sz="1200" dirty="0">
                <a:solidFill>
                  <a:schemeClr val="tx1"/>
                </a:solidFill>
              </a:rPr>
              <a:t> </a:t>
            </a:r>
            <a:r>
              <a:rPr lang="en-US" sz="1200" dirty="0" err="1">
                <a:solidFill>
                  <a:schemeClr val="tx1"/>
                </a:solidFill>
              </a:rPr>
              <a:t>elämällesi</a:t>
            </a:r>
            <a:r>
              <a:rPr lang="en-US" sz="1200" dirty="0">
                <a:solidFill>
                  <a:schemeClr val="tx1"/>
                </a:solidFill>
              </a:rPr>
              <a:t>?</a:t>
            </a: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539267"/>
            <a:ext cx="587900"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Kyllä</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2276017"/>
            <a:ext cx="538475"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Ei</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687261"/>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Miksi ei?  Olisiko yksinkertainen lukusuunnitelma auttanut lisäämään hyötyä?</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56103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Ei</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548635"/>
            <a:ext cx="56565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Kyllä</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553847"/>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Käytitkö</a:t>
            </a:r>
            <a:r>
              <a:rPr lang="en-US" sz="1200" dirty="0">
                <a:solidFill>
                  <a:schemeClr val="tx1"/>
                </a:solidFill>
              </a:rPr>
              <a:t> </a:t>
            </a:r>
            <a:r>
              <a:rPr lang="en-US" sz="1200" dirty="0" err="1">
                <a:solidFill>
                  <a:schemeClr val="tx1"/>
                </a:solidFill>
              </a:rPr>
              <a:t>lukusuunnitelmaa</a:t>
            </a:r>
            <a:r>
              <a:rPr lang="en-US" sz="1200" dirty="0">
                <a:solidFill>
                  <a:schemeClr val="tx1"/>
                </a:solidFill>
              </a:rPr>
              <a:t>?</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542372"/>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Luuletko, että kristittynä on tärkeää lukea koko Raamattu</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313990"/>
            <a:ext cx="567224"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Kyllä</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702804"/>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Mikä estää sinua lukemasta koko Raamattua?</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2279774"/>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1888888" y="3726453"/>
            <a:ext cx="1142073"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Viekö</a:t>
            </a:r>
            <a:r>
              <a:rPr lang="en-US" sz="1200" dirty="0">
                <a:solidFill>
                  <a:schemeClr val="tx1"/>
                </a:solidFill>
              </a:rPr>
              <a:t> se </a:t>
            </a:r>
            <a:r>
              <a:rPr lang="en-US" sz="1200" dirty="0" err="1">
                <a:solidFill>
                  <a:schemeClr val="tx1"/>
                </a:solidFill>
              </a:rPr>
              <a:t>liikaa</a:t>
            </a:r>
            <a:r>
              <a:rPr lang="en-US" sz="1200" dirty="0">
                <a:solidFill>
                  <a:schemeClr val="tx1"/>
                </a:solidFill>
              </a:rPr>
              <a:t> </a:t>
            </a:r>
            <a:r>
              <a:rPr lang="en-US" sz="1200" dirty="0" err="1">
                <a:solidFill>
                  <a:schemeClr val="tx1"/>
                </a:solidFill>
              </a:rPr>
              <a:t>aikaa</a:t>
            </a:r>
            <a:r>
              <a:rPr lang="en-US" sz="1200" dirty="0">
                <a:solidFill>
                  <a:schemeClr val="tx1"/>
                </a:solidFill>
              </a:rPr>
              <a:t>?</a:t>
            </a: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5548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Ei</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907968"/>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539267"/>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Miksi</a:t>
            </a:r>
            <a:r>
              <a:rPr lang="en-US" sz="1200" dirty="0">
                <a:solidFill>
                  <a:schemeClr val="tx1"/>
                </a:solidFill>
              </a:rPr>
              <a:t> </a:t>
            </a:r>
            <a:r>
              <a:rPr lang="en-US" sz="1200" dirty="0" err="1">
                <a:solidFill>
                  <a:schemeClr val="tx1"/>
                </a:solidFill>
              </a:rPr>
              <a:t>ei</a:t>
            </a:r>
            <a:r>
              <a:rPr lang="en-US" sz="1200" dirty="0">
                <a:solidFill>
                  <a:schemeClr val="tx1"/>
                </a:solidFill>
              </a:rPr>
              <a:t>?</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61761"/>
            <a:ext cx="1691939" cy="9034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Onko se liian pelottavaa?  Se on suuri vaikea kirja lukea?</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97019"/>
            <a:ext cx="2330172" cy="130808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WBP:llä on ILMAISIA Raamatun lukusuunnitelmia, jotka tukevat mitä tahansa aikasitoumusta 5 minuutista 60 minuuttiin päivässä tai mihin tahansa määrään päiviä viikossa.</a:t>
            </a:r>
            <a:endParaRPr lang="en-US" sz="1200" dirty="0"/>
          </a:p>
        </p:txBody>
      </p:sp>
      <p:sp>
        <p:nvSpPr>
          <p:cNvPr id="50" name="Rectangle 49">
            <a:extLst>
              <a:ext uri="{FF2B5EF4-FFF2-40B4-BE49-F238E27FC236}">
                <a16:creationId xmlns:a16="http://schemas.microsoft.com/office/drawing/2014/main" id="{8A8C0B91-4541-4320-B481-3EA157A2CEF4}"/>
              </a:ext>
            </a:extLst>
          </p:cNvPr>
          <p:cNvSpPr/>
          <p:nvPr/>
        </p:nvSpPr>
        <p:spPr>
          <a:xfrm>
            <a:off x="4728786" y="4794573"/>
            <a:ext cx="2607098" cy="13026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WBP tarjoaa ILMAISIA paketteja helposti luettavina käännöksinä.  Suurimmatkin tehtävät ovat toteutettavissa, kun ne jaetaan pieniin, helposti hallittaviin vaiheisiin.</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016793" y="2198322"/>
            <a:ext cx="596364"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Kyllä</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700929"/>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Tekikö lukusuunnitelma tehtävästä helpommin hallittavan?</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693474"/>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Olisiko räätälöity lukusuunnitelma tehnyt tehtävästä helpommin hallittavan?</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90429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Ei</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97019"/>
            <a:ext cx="2039615" cy="13080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Me WBP:ssä uskomme, että Raamatun lukeminen tuo valtavasti hyötyä meidän kaikkien elämään.</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338721" y="3702015"/>
            <a:ext cx="1197063"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94574"/>
            <a:ext cx="1483801" cy="131052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Mitä suunnitelmaa käytit?  WBP:llä on valtava valikoima, josta valita.</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317631" y="3784716"/>
            <a:ext cx="1119640"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97680"/>
            <a:ext cx="823913" cy="129957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Kokeile ILMAISTA suunnitelmaa WBP:llä</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890211"/>
            <a:ext cx="621933"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Kyllä</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940955"/>
            <a:ext cx="53671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Kyllä</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404261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Ei</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812392"/>
            <a:ext cx="2166425" cy="12848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WBP tarjoaa ILMAISIA suunnitelmia, joissa on useita teemoja, kuten kronologinen, M'Cheyne jne., lisätäkseen vaihtelua</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69393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Onko se </a:t>
            </a:r>
            <a:r>
              <a:rPr lang="en-US" sz="1200" dirty="0" err="1">
                <a:solidFill>
                  <a:schemeClr val="tx1"/>
                </a:solidFill>
              </a:rPr>
              <a:t>liian</a:t>
            </a:r>
            <a:r>
              <a:rPr lang="en-US" sz="1200" dirty="0">
                <a:solidFill>
                  <a:schemeClr val="tx1"/>
                </a:solidFill>
              </a:rPr>
              <a:t> </a:t>
            </a:r>
            <a:r>
              <a:rPr lang="en-US" sz="1200" dirty="0" err="1">
                <a:solidFill>
                  <a:schemeClr val="tx1"/>
                </a:solidFill>
              </a:rPr>
              <a:t>tylsää</a:t>
            </a:r>
            <a:r>
              <a:rPr lang="en-US" sz="1200" dirty="0">
                <a:solidFill>
                  <a:schemeClr val="tx1"/>
                </a:solidFill>
              </a:rPr>
              <a:t>?</a:t>
            </a: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3026095"/>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949090" y="4160526"/>
            <a:ext cx="1028071"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945054" y="3707292"/>
            <a:ext cx="1429330"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000" dirty="0">
                <a:solidFill>
                  <a:schemeClr val="tx1"/>
                </a:solidFill>
              </a:rPr>
              <a:t>Jos olet yrittänyt lukea Raamattua, mutta epäonnistunut, käy osoitteessa https://worldbibleplans.com ja laadi ILMAINEN mukautettu Raamatun lukusuunnitelma.  Valitse useista kielistä, käännöksistä, aikasitoumuksista, teemoista ja e-kirjamuodoista.  Se on näin yksinkertaista.  Laadi suunnitelma, WBP luo sen, ja alle 1 päivässä saat linkin, jonka avulla voit ladata mukautetun ILMAISEN Raamatun lukusuunnitelmasi pyhien kirjoitusten kanssa tai ilman.  Mainitsimmeko, että kaikki on ILMAISTA!</a:t>
            </a:r>
            <a:endParaRPr lang="en-US" sz="10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907967"/>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3178601"/>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781728"/>
            <a:ext cx="562437"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Kyllä</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819046"/>
            <a:ext cx="64285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Kyllä</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2963113" y="3917228"/>
            <a:ext cx="590888"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Kyllä</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89858" y="3720449"/>
            <a:ext cx="1454141" cy="7297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p:cNvCxnSpPr>
          <p:nvPr/>
        </p:nvCxnSpPr>
        <p:spPr>
          <a:xfrm rot="16200000" flipH="1">
            <a:off x="2829775" y="4094004"/>
            <a:ext cx="100275" cy="83997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985693"/>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563257"/>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468896"/>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3195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Ei</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895470"/>
            <a:ext cx="55475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Kyllä</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789171"/>
            <a:ext cx="164924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Ovatko suunnitelmat, joissa on pyhiä kirjoituksia, liian kalliita?</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641170" y="3177955"/>
            <a:ext cx="367254" cy="7297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84489" y="2964378"/>
            <a:ext cx="429972" cy="121961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1"/>
          </p:cNvCxnSpPr>
          <p:nvPr/>
        </p:nvCxnSpPr>
        <p:spPr>
          <a:xfrm rot="10800000" flipV="1">
            <a:off x="3336157" y="4157872"/>
            <a:ext cx="248501" cy="64770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Connector: Elbow 59">
            <a:extLst>
              <a:ext uri="{FF2B5EF4-FFF2-40B4-BE49-F238E27FC236}">
                <a16:creationId xmlns:a16="http://schemas.microsoft.com/office/drawing/2014/main" id="{EE3FF75D-82E9-4885-B359-D8AE3A88E248}"/>
              </a:ext>
            </a:extLst>
          </p:cNvPr>
          <p:cNvCxnSpPr>
            <a:cxnSpLocks/>
            <a:stCxn id="31" idx="3"/>
            <a:endCxn id="45" idx="1"/>
          </p:cNvCxnSpPr>
          <p:nvPr/>
        </p:nvCxnSpPr>
        <p:spPr>
          <a:xfrm flipV="1">
            <a:off x="4035637" y="2913502"/>
            <a:ext cx="405497" cy="117500"/>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286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Teemat</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85000" lnSpcReduction="20000"/>
          </a:bodyPr>
          <a:lstStyle/>
          <a:p>
            <a:r>
              <a:rPr lang="fi-FI" sz="2400" dirty="0"/>
              <a:t>Teemat tarjoavat erilaisia tapoja lukea pyhiä kirjoituksia</a:t>
            </a:r>
            <a:endParaRPr lang="en-US" sz="2400" dirty="0"/>
          </a:p>
          <a:p>
            <a:pPr lvl="1"/>
            <a:r>
              <a:rPr lang="en-US" sz="2200" dirty="0" err="1"/>
              <a:t>Jotkut</a:t>
            </a:r>
            <a:r>
              <a:rPr lang="en-US" sz="2200" dirty="0"/>
              <a:t> </a:t>
            </a:r>
            <a:r>
              <a:rPr lang="en-US" sz="2200" dirty="0" err="1"/>
              <a:t>teemat</a:t>
            </a:r>
            <a:r>
              <a:rPr lang="en-US" sz="2200" dirty="0"/>
              <a:t> </a:t>
            </a:r>
            <a:r>
              <a:rPr lang="en-US" sz="2200" dirty="0" err="1"/>
              <a:t>tarjoavat</a:t>
            </a:r>
            <a:r>
              <a:rPr lang="en-US" sz="2200" dirty="0"/>
              <a:t> </a:t>
            </a:r>
            <a:r>
              <a:rPr lang="en-US" sz="2200" dirty="0" err="1"/>
              <a:t>lukujärjestyksen</a:t>
            </a:r>
            <a:endParaRPr lang="en-US" sz="2200" dirty="0"/>
          </a:p>
          <a:p>
            <a:pPr lvl="2"/>
            <a:r>
              <a:rPr lang="en-US" sz="2000" dirty="0"/>
              <a:t>Hetero (</a:t>
            </a:r>
            <a:r>
              <a:rPr lang="en-US" sz="2000" dirty="0" err="1"/>
              <a:t>Genesiksestä</a:t>
            </a:r>
            <a:r>
              <a:rPr lang="en-US" sz="2000" dirty="0"/>
              <a:t> </a:t>
            </a:r>
            <a:r>
              <a:rPr lang="en-US" sz="2000" dirty="0" err="1"/>
              <a:t>Ilmestyskirjaan</a:t>
            </a:r>
            <a:r>
              <a:rPr lang="en-US" sz="2000" dirty="0"/>
              <a:t>)</a:t>
            </a:r>
          </a:p>
          <a:p>
            <a:pPr lvl="2"/>
            <a:r>
              <a:rPr lang="en-US" sz="2000" dirty="0" err="1"/>
              <a:t>Kronologinen</a:t>
            </a:r>
            <a:r>
              <a:rPr lang="en-US" sz="2000" dirty="0"/>
              <a:t> </a:t>
            </a:r>
            <a:r>
              <a:rPr lang="en-US" sz="2000" dirty="0" err="1"/>
              <a:t>järjestys</a:t>
            </a:r>
            <a:endParaRPr lang="en-US" sz="1800" dirty="0"/>
          </a:p>
          <a:p>
            <a:pPr lvl="1"/>
            <a:r>
              <a:rPr lang="fi-FI" sz="2200" dirty="0"/>
              <a:t>Muut teemat pitävät sinut keskittyneenä yhteen ajatukseen tai esittävät kirjoitukset merkityksellisellä tavalla</a:t>
            </a:r>
            <a:endParaRPr lang="en-US" sz="2200" dirty="0"/>
          </a:p>
          <a:p>
            <a:pPr lvl="2"/>
            <a:r>
              <a:rPr lang="en-US" sz="2000" dirty="0" err="1"/>
              <a:t>Genrepohjainen</a:t>
            </a:r>
            <a:endParaRPr lang="en-US" sz="2000" dirty="0"/>
          </a:p>
          <a:p>
            <a:pPr lvl="2"/>
            <a:r>
              <a:rPr lang="en-US" sz="2000" dirty="0"/>
              <a:t>M'Cheyne</a:t>
            </a:r>
          </a:p>
          <a:p>
            <a:pPr lvl="1"/>
            <a:r>
              <a:rPr lang="fi-FI" sz="2200" dirty="0"/>
              <a:t>Jotkut teemat vaativat keskittymistä yhteen kirjaan tai valikoimaan kirjoja</a:t>
            </a:r>
            <a:endParaRPr lang="en-US" sz="2200" dirty="0"/>
          </a:p>
          <a:p>
            <a:pPr lvl="2"/>
            <a:r>
              <a:rPr lang="en-US" sz="2000" dirty="0"/>
              <a:t>1 </a:t>
            </a:r>
            <a:r>
              <a:rPr lang="en-US" sz="2000" dirty="0" err="1"/>
              <a:t>kirjan</a:t>
            </a:r>
            <a:r>
              <a:rPr lang="en-US" sz="2000" dirty="0"/>
              <a:t> </a:t>
            </a:r>
            <a:r>
              <a:rPr lang="en-US" sz="2000" dirty="0" err="1"/>
              <a:t>syväsukellus</a:t>
            </a:r>
            <a:endParaRPr lang="en-US" sz="2000" dirty="0"/>
          </a:p>
          <a:p>
            <a:pPr lvl="2"/>
            <a:r>
              <a:rPr lang="en-US" sz="2000" dirty="0" err="1"/>
              <a:t>Apostolit</a:t>
            </a:r>
            <a:r>
              <a:rPr lang="en-US" sz="2000" dirty="0"/>
              <a:t> ja </a:t>
            </a:r>
            <a:r>
              <a:rPr lang="en-US" sz="2000" dirty="0" err="1"/>
              <a:t>Paavali</a:t>
            </a:r>
            <a:endParaRPr lang="en-US" sz="2000" dirty="0"/>
          </a:p>
          <a:p>
            <a:pPr lvl="2"/>
            <a:endParaRPr lang="en-US" sz="2000" dirty="0"/>
          </a:p>
          <a:p>
            <a:pPr marL="0" indent="0">
              <a:buNone/>
            </a:pPr>
            <a:r>
              <a:rPr lang="fi-FI" sz="2400" dirty="0"/>
              <a:t>Kaikki teemat on selitetty yksityiskohtaisesti Lukusuunnitelmat-sivulla, joka avautuu valikon kautta</a:t>
            </a:r>
            <a:endParaRPr lang="en-US" sz="2400" dirty="0"/>
          </a:p>
          <a:p>
            <a:pPr marL="0" indent="0">
              <a:buNone/>
            </a:pPr>
            <a:endParaRPr lang="en-US" sz="2400" dirty="0"/>
          </a:p>
          <a:p>
            <a:pPr marL="0" indent="0">
              <a:buNone/>
            </a:pPr>
            <a:r>
              <a:rPr lang="fi-FI" sz="2400" dirty="0"/>
              <a:t>Löydä sinulle parhaiten sopiva teema</a:t>
            </a:r>
            <a:endParaRPr lang="en-US" sz="2400" dirty="0"/>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Teemat</a:t>
            </a:r>
            <a:r>
              <a:rPr lang="en-US" dirty="0"/>
              <a:t> </a:t>
            </a:r>
            <a:r>
              <a:rPr lang="en-US" dirty="0" err="1"/>
              <a:t>jatkuvat</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fi-FI" dirty="0"/>
              <a:t>Teemat on jaettu neljään ryhmään joustavuuden (lukuajan pituus) ja tiheyden (kuinka monta päivää viikossa luet) perusteella.</a:t>
            </a:r>
            <a:endParaRPr lang="en-US" dirty="0"/>
          </a:p>
          <a:p>
            <a:pPr lvl="1"/>
            <a:r>
              <a:rPr lang="fi-FI" dirty="0"/>
              <a:t>Ryhmä 1 – Tähän ensimmäiseen ryhmään voit valita Aika (30 päivää, 12 kuukautta jne.) tai 1–6 lukua päivässä lukupäivän kestot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i-FI" b="1" dirty="0"/>
              <a:t>Kommentaarit ovat saatavilla vain tämän teemaryhmän kohdalla ja vain, jos valitset luvun keston.</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3BDD9613-D5D2-4392-ADDF-255C43B06221}"/>
              </a:ext>
            </a:extLst>
          </p:cNvPr>
          <p:cNvPicPr>
            <a:picLocks noChangeAspect="1"/>
          </p:cNvPicPr>
          <p:nvPr/>
        </p:nvPicPr>
        <p:blipFill rotWithShape="1">
          <a:blip r:embed="rId2"/>
          <a:srcRect t="8738" r="24891" b="16913"/>
          <a:stretch/>
        </p:blipFill>
        <p:spPr>
          <a:xfrm>
            <a:off x="2496457" y="2455362"/>
            <a:ext cx="4121650" cy="3507693"/>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Teemat</a:t>
            </a:r>
            <a:r>
              <a:rPr lang="en-US" dirty="0"/>
              <a:t> </a:t>
            </a:r>
            <a:r>
              <a:rPr lang="en-US" dirty="0" err="1"/>
              <a:t>jatkuvat</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fi-FI" dirty="0"/>
              <a:t>Ryhmä 2 – Toisessa ryhmässä sallitaan vain Time (30 päivää, 12 kuukautta jne.) kestoja.</a:t>
            </a:r>
            <a:endParaRPr lang="en-US" dirty="0"/>
          </a:p>
          <a:p>
            <a:pPr lvl="1"/>
            <a:r>
              <a:rPr lang="fi-FI" dirty="0"/>
              <a:t>Luvun kesto harmaantuu ja niitä ei voi valita.</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81079"/>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i-FI" b="1" dirty="0"/>
              <a:t>Tämän ryhmän kommentaareja ei ole saatavilla</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E5C1E7DF-EC58-4821-BB5A-6C9C21FE096C}"/>
              </a:ext>
            </a:extLst>
          </p:cNvPr>
          <p:cNvPicPr>
            <a:picLocks noChangeAspect="1"/>
          </p:cNvPicPr>
          <p:nvPr/>
        </p:nvPicPr>
        <p:blipFill rotWithShape="1">
          <a:blip r:embed="rId2"/>
          <a:srcRect t="9429" r="2243" b="15063"/>
          <a:stretch/>
        </p:blipFill>
        <p:spPr>
          <a:xfrm>
            <a:off x="2286001" y="2223213"/>
            <a:ext cx="5920133" cy="3931402"/>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Teemat</a:t>
            </a:r>
            <a:r>
              <a:rPr lang="en-US" dirty="0"/>
              <a:t> </a:t>
            </a:r>
            <a:r>
              <a:rPr lang="en-US" dirty="0" err="1"/>
              <a:t>jatkuvat</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fi-FI" dirty="0"/>
              <a:t>Ryhmä 3 – Kolmannelle ryhmälle on käytettävissä vain 1–6 luvun kestoa.</a:t>
            </a:r>
            <a:endParaRPr lang="en-US" dirty="0"/>
          </a:p>
          <a:p>
            <a:pPr lvl="1"/>
            <a:r>
              <a:rPr lang="fi-FI" dirty="0"/>
              <a:t>Ajan kestot harmaantuvat ja valittavat.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i-FI" b="1" dirty="0"/>
              <a:t>Tämän ryhmän kommentaareja ei ole saatavilla</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08BADF74-8BF8-4155-8528-4F76B16C09B8}"/>
              </a:ext>
            </a:extLst>
          </p:cNvPr>
          <p:cNvPicPr>
            <a:picLocks noChangeAspect="1"/>
          </p:cNvPicPr>
          <p:nvPr/>
        </p:nvPicPr>
        <p:blipFill rotWithShape="1">
          <a:blip r:embed="rId2"/>
          <a:srcRect t="12286" r="2082" b="62109"/>
          <a:stretch/>
        </p:blipFill>
        <p:spPr>
          <a:xfrm>
            <a:off x="2022473" y="2153863"/>
            <a:ext cx="8635676" cy="1941482"/>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Teemat</a:t>
            </a:r>
            <a:r>
              <a:rPr lang="en-US" dirty="0"/>
              <a:t> </a:t>
            </a:r>
            <a:r>
              <a:rPr lang="en-US" dirty="0" err="1"/>
              <a:t>jatkuvat</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92500"/>
          </a:bodyPr>
          <a:lstStyle/>
          <a:p>
            <a:r>
              <a:rPr lang="fi-FI" dirty="0"/>
              <a:t>Ryhmä 4 – Neljännellä ja viimeisellä ryhmällä on ennalta määrätyt kesto ja esiintymistiheys.</a:t>
            </a:r>
            <a:endParaRPr lang="en-US" dirty="0"/>
          </a:p>
          <a:p>
            <a:pPr lvl="1"/>
            <a:r>
              <a:rPr lang="fi-FI" dirty="0"/>
              <a:t>Nämä teemat ovat päivittäin, ellei toisin mainita.</a:t>
            </a:r>
            <a:endParaRPr lang="en-US" dirty="0"/>
          </a:p>
          <a:p>
            <a:pPr lvl="1"/>
            <a:r>
              <a:rPr lang="fi-FI" dirty="0"/>
              <a:t>Näissä teemoissa kesto ja taajuusvalinnat harmaantuvat ja niitä ei voi valita.</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fi-FI" b="1" dirty="0">
                <a:solidFill>
                  <a:prstClr val="black">
                    <a:lumMod val="75000"/>
                    <a:lumOff val="25000"/>
                  </a:prstClr>
                </a:solidFill>
              </a:rPr>
              <a:t>Tämän ryhmän kommentaareja ei ole saatavilla</a:t>
            </a:r>
            <a:endParaRPr kumimoji="0" lang="en-US" sz="24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7379603" y="3429000"/>
            <a:ext cx="2377239"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i-FI" dirty="0"/>
              <a:t>Tämä on vain osittainen lista</a:t>
            </a:r>
            <a:endParaRPr lang="en-US" dirty="0"/>
          </a:p>
        </p:txBody>
      </p:sp>
      <p:pic>
        <p:nvPicPr>
          <p:cNvPr id="7" name="Picture 6">
            <a:extLst>
              <a:ext uri="{FF2B5EF4-FFF2-40B4-BE49-F238E27FC236}">
                <a16:creationId xmlns:a16="http://schemas.microsoft.com/office/drawing/2014/main" id="{D1EBAC3C-3E08-43D0-86DC-00F4CA929830}"/>
              </a:ext>
            </a:extLst>
          </p:cNvPr>
          <p:cNvPicPr>
            <a:picLocks noChangeAspect="1"/>
          </p:cNvPicPr>
          <p:nvPr/>
        </p:nvPicPr>
        <p:blipFill rotWithShape="1">
          <a:blip r:embed="rId2"/>
          <a:srcRect t="8738" r="17068"/>
          <a:stretch/>
        </p:blipFill>
        <p:spPr>
          <a:xfrm>
            <a:off x="2214355" y="2227385"/>
            <a:ext cx="4030802" cy="3813487"/>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fi-FI" sz="2200" dirty="0"/>
              <a:t>Jos valitsit yhden kirjan Deep Dive -teeman, valitse kirja. Muuten tämä vaihtoehto lukitaan</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85000" lnSpcReduction="20000"/>
          </a:bodyPr>
          <a:lstStyle/>
          <a:p>
            <a:r>
              <a:rPr lang="fi-FI" dirty="0"/>
              <a:t>Vain yksi kirja voidaan valita</a:t>
            </a:r>
            <a:endParaRPr lang="en-US" dirty="0"/>
          </a:p>
          <a:p>
            <a:r>
              <a:rPr lang="fi-FI" dirty="0"/>
              <a:t>Saatavilla olevat kirjat riippuvat versiostasi</a:t>
            </a:r>
            <a:endParaRPr lang="en-US" dirty="0"/>
          </a:p>
          <a:p>
            <a:pPr lvl="1"/>
            <a:r>
              <a:rPr lang="fi-FI" dirty="0"/>
              <a:t>Näyttö ei ole tarpeeksi älykäs tunnistaakseen kirjoja jokaisessa versiossa.</a:t>
            </a:r>
            <a:r>
              <a:rPr lang="en-US" dirty="0"/>
              <a:t>  </a:t>
            </a:r>
          </a:p>
          <a:p>
            <a:pPr lvl="1"/>
            <a:r>
              <a:rPr lang="fi-FI" dirty="0"/>
              <a:t>Sinun tehtäväsi on valita kirja, joka on saatavilla valitsemassasi versiossa</a:t>
            </a:r>
            <a:endParaRPr lang="en-US" dirty="0"/>
          </a:p>
          <a:p>
            <a:pPr lvl="2"/>
            <a:r>
              <a:rPr lang="fi-FI" dirty="0"/>
              <a:t>Esimerkiksi, jos valitset version, joka on vain Uuden testamentin osalta, älä valitse tässä Genesistä</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fi-FI" dirty="0"/>
              <a:t>Apokryfisiä kirjoja ei sisälly listalle. Vain Genesis ja Ilmestyskirja</a:t>
            </a:r>
            <a:endParaRPr lang="en-US" dirty="0"/>
          </a:p>
        </p:txBody>
      </p:sp>
      <p:pic>
        <p:nvPicPr>
          <p:cNvPr id="7" name="Picture 6">
            <a:extLst>
              <a:ext uri="{FF2B5EF4-FFF2-40B4-BE49-F238E27FC236}">
                <a16:creationId xmlns:a16="http://schemas.microsoft.com/office/drawing/2014/main" id="{A67E8A5A-73F3-4C3A-B96F-B314392C0112}"/>
              </a:ext>
            </a:extLst>
          </p:cNvPr>
          <p:cNvPicPr>
            <a:picLocks noChangeAspect="1"/>
          </p:cNvPicPr>
          <p:nvPr/>
        </p:nvPicPr>
        <p:blipFill rotWithShape="1">
          <a:blip r:embed="rId2"/>
          <a:srcRect l="50665" t="22613" r="18617" b="22724"/>
          <a:stretch/>
        </p:blipFill>
        <p:spPr>
          <a:xfrm>
            <a:off x="2589212" y="1084218"/>
            <a:ext cx="4161784" cy="3980694"/>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en-US" sz="3200" dirty="0" err="1"/>
              <a:t>Sisällytä</a:t>
            </a:r>
            <a:r>
              <a:rPr lang="en-US" sz="3200" dirty="0"/>
              <a:t> </a:t>
            </a:r>
            <a:r>
              <a:rPr lang="en-US" sz="3200" dirty="0" err="1"/>
              <a:t>kirjoituksia</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fi-FI" dirty="0"/>
              <a:t>Tämä valinta on saatavilla vain tekijänoikeuden ulkopuolisissa versioissa</a:t>
            </a:r>
            <a:endParaRPr lang="en-US" dirty="0"/>
          </a:p>
          <a:p>
            <a:r>
              <a:rPr lang="en-US" dirty="0" err="1"/>
              <a:t>Valitse</a:t>
            </a:r>
            <a:endParaRPr lang="en-US" dirty="0"/>
          </a:p>
          <a:p>
            <a:pPr lvl="1"/>
            <a:r>
              <a:rPr lang="fi-FI" dirty="0"/>
              <a:t>Kyllä. Tarjoa Raamatunkohtia – Sisällytä ne lukusuunnitelmaasi</a:t>
            </a:r>
            <a:endParaRPr lang="en-US" dirty="0"/>
          </a:p>
          <a:p>
            <a:pPr lvl="1"/>
            <a:r>
              <a:rPr lang="fi-FI" dirty="0"/>
              <a:t>Ei. Tarjoa vain opas – Älä sisällytä kirjoituksia</a:t>
            </a:r>
            <a:endParaRPr lang="en-US" dirty="0"/>
          </a:p>
          <a:p>
            <a:pPr lvl="2"/>
            <a:r>
              <a:rPr lang="fi-FI" dirty="0"/>
              <a:t>Tämä vaihtoehto sisältää vain päivittäiset otsikot (saatavilla pdf-kaaviomuodossa)</a:t>
            </a:r>
            <a:endParaRPr lang="en-US" dirty="0"/>
          </a:p>
          <a:p>
            <a:pPr lvl="2"/>
            <a:r>
              <a:rPr lang="fi-FI" dirty="0"/>
              <a:t>Tämä vaihtoehto on tarkoitettu niille, jotka haluavat käyttää omaa paperiraamattuaan tai Raamatunversioita voimassa olevalla tekijänoikeuksilla</a:t>
            </a:r>
            <a:endParaRPr lang="en-US" dirty="0"/>
          </a:p>
        </p:txBody>
      </p:sp>
      <p:pic>
        <p:nvPicPr>
          <p:cNvPr id="6" name="Picture 5">
            <a:extLst>
              <a:ext uri="{FF2B5EF4-FFF2-40B4-BE49-F238E27FC236}">
                <a16:creationId xmlns:a16="http://schemas.microsoft.com/office/drawing/2014/main" id="{4B919086-B726-4CE8-821A-D5A9F7FCF5C6}"/>
              </a:ext>
            </a:extLst>
          </p:cNvPr>
          <p:cNvPicPr>
            <a:picLocks noChangeAspect="1"/>
          </p:cNvPicPr>
          <p:nvPr/>
        </p:nvPicPr>
        <p:blipFill rotWithShape="1">
          <a:blip r:embed="rId2"/>
          <a:srcRect l="17553" t="32113" r="62420" b="48441"/>
          <a:stretch/>
        </p:blipFill>
        <p:spPr>
          <a:xfrm>
            <a:off x="2675106" y="844062"/>
            <a:ext cx="4514814" cy="2356338"/>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en-US" sz="2000" dirty="0" err="1"/>
              <a:t>Voit</a:t>
            </a:r>
            <a:r>
              <a:rPr lang="en-US" sz="2000" dirty="0"/>
              <a:t> </a:t>
            </a:r>
            <a:r>
              <a:rPr lang="en-US" sz="2000" dirty="0" err="1"/>
              <a:t>halutessasi</a:t>
            </a:r>
            <a:r>
              <a:rPr lang="en-US" sz="2000" dirty="0"/>
              <a:t> </a:t>
            </a:r>
            <a:r>
              <a:rPr lang="en-US" sz="2000" dirty="0" err="1"/>
              <a:t>lisätä</a:t>
            </a:r>
            <a:r>
              <a:rPr lang="en-US" sz="2000" dirty="0"/>
              <a:t> </a:t>
            </a:r>
            <a:r>
              <a:rPr lang="en-US" sz="2000" dirty="0" err="1"/>
              <a:t>ristiviittaukset</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r>
              <a:rPr lang="fi-FI" altLang="en-US" dirty="0">
                <a:solidFill>
                  <a:srgbClr val="676768"/>
                </a:solidFill>
                <a:latin typeface="Poppins" panose="00000500000000000000" pitchFamily="2" charset="0"/>
                <a:cs typeface="Poppins" panose="00000500000000000000" pitchFamily="2" charset="0"/>
              </a:rPr>
              <a:t>Valitse lyhenteiden ja raamatullisten ristiviittausten välillä</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fi-FI" altLang="en-US" dirty="0">
                <a:solidFill>
                  <a:srgbClr val="676768"/>
                </a:solidFill>
                <a:latin typeface="Poppins" panose="00000500000000000000" pitchFamily="2" charset="0"/>
                <a:cs typeface="Poppins" panose="00000500000000000000" pitchFamily="2" charset="0"/>
              </a:rPr>
              <a:t>Koko jakeen tekstissä WBP tarjoaa Uuden testamentin viittauksia Vanhan testamentin jakeisiin ja päinvastoin.</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fi-FI" altLang="en-US" dirty="0">
                <a:solidFill>
                  <a:srgbClr val="676768"/>
                </a:solidFill>
                <a:latin typeface="Poppins" panose="00000500000000000000" pitchFamily="2" charset="0"/>
                <a:cs typeface="Poppins" panose="00000500000000000000" pitchFamily="2" charset="0"/>
              </a:rPr>
              <a:t>Lyhenteiksi WBP tarjoaa kaikki ristiviittaukset tai Uuden testamentin viittaukset Vanhan testamentin jakeille ja päinvastoin.</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fi-FI" altLang="en-US" dirty="0">
                <a:solidFill>
                  <a:srgbClr val="676768"/>
                </a:solidFill>
                <a:latin typeface="Poppins" panose="00000500000000000000" pitchFamily="2" charset="0"/>
                <a:cs typeface="Poppins" panose="00000500000000000000" pitchFamily="2" charset="0"/>
              </a:rPr>
              <a:t>Ristiinviittauksia tekijänoikeudella suojatuista versioista ei ole saatavilla.</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fi-FI" altLang="en-US" dirty="0">
                <a:solidFill>
                  <a:srgbClr val="676768"/>
                </a:solidFill>
                <a:latin typeface="Poppins" panose="00000500000000000000" pitchFamily="2" charset="0"/>
                <a:cs typeface="Poppins" panose="00000500000000000000" pitchFamily="2" charset="0"/>
              </a:rPr>
              <a:t>Sisällytä Raamatut on oltava Kyllä.</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fi-FI" altLang="en-US" dirty="0">
                <a:solidFill>
                  <a:srgbClr val="676768"/>
                </a:solidFill>
                <a:latin typeface="Poppins" panose="00000500000000000000" pitchFamily="2" charset="0"/>
                <a:cs typeface="Poppins" panose="00000500000000000000" pitchFamily="2" charset="0"/>
              </a:rPr>
              <a:t>Jos valitset ristiviittaukset, kappale/jae -valinta lukitaan</a:t>
            </a:r>
            <a:endParaRPr lang="en-US" altLang="en-US" dirty="0">
              <a:solidFill>
                <a:srgbClr val="676768"/>
              </a:solidFill>
              <a:latin typeface="Poppins" panose="00000500000000000000" pitchFamily="2" charset="0"/>
              <a:cs typeface="Poppins" panose="00000500000000000000" pitchFamily="2" charset="0"/>
            </a:endParaRPr>
          </a:p>
          <a:p>
            <a:pPr lvl="1"/>
            <a:r>
              <a:rPr lang="en-US" altLang="en-US" dirty="0" err="1">
                <a:solidFill>
                  <a:srgbClr val="676768"/>
                </a:solidFill>
                <a:latin typeface="Poppins" panose="00000500000000000000" pitchFamily="2" charset="0"/>
                <a:cs typeface="Poppins" panose="00000500000000000000" pitchFamily="2" charset="0"/>
              </a:rPr>
              <a:t>Toimii</a:t>
            </a:r>
            <a:r>
              <a:rPr lang="en-US" altLang="en-US" dirty="0">
                <a:solidFill>
                  <a:srgbClr val="676768"/>
                </a:solidFill>
                <a:latin typeface="Poppins" panose="00000500000000000000" pitchFamily="2" charset="0"/>
                <a:cs typeface="Poppins" panose="00000500000000000000" pitchFamily="2" charset="0"/>
              </a:rPr>
              <a:t> vain </a:t>
            </a:r>
            <a:r>
              <a:rPr lang="en-US" altLang="en-US" dirty="0" err="1">
                <a:solidFill>
                  <a:srgbClr val="676768"/>
                </a:solidFill>
                <a:latin typeface="Poppins" panose="00000500000000000000" pitchFamily="2" charset="0"/>
                <a:cs typeface="Poppins" panose="00000500000000000000" pitchFamily="2" charset="0"/>
              </a:rPr>
              <a:t>runomuodossa</a:t>
            </a:r>
            <a:r>
              <a:rPr lang="en-US" altLang="en-US" dirty="0">
                <a:solidFill>
                  <a:srgbClr val="676768"/>
                </a:solidFill>
                <a:latin typeface="Poppins" panose="00000500000000000000" pitchFamily="2" charset="0"/>
                <a:cs typeface="Poppins" panose="00000500000000000000" pitchFamily="2" charset="0"/>
              </a:rPr>
              <a:t>.</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769441"/>
          </a:xfrm>
          <a:prstGeom prst="rect">
            <a:avLst/>
          </a:prstGeom>
          <a:noFill/>
        </p:spPr>
        <p:txBody>
          <a:bodyPr wrap="square" rtlCol="0">
            <a:spAutoFit/>
          </a:bodyPr>
          <a:lstStyle/>
          <a:p>
            <a:r>
              <a:rPr lang="fi-FI" sz="1100" dirty="0"/>
              <a:t>Google AI – Raamatun ristiinviittaus on huomautus, joka ohjaa lukijan toiseen Raamatun jakeeseen tai kohtaan, jossa on aiheeseen liittyvä teema, sana tai idea, auttaen yhdistämään Raamatun eri osia ja syventämään ymmärrystä. Nämä viittaukset yhdistävät toisiinsa liittyviä käsitteitä, profetioita ja tapahtumia, mahdollistaen yhden kohdan valaisemisen toiseen.</a:t>
            </a:r>
            <a:r>
              <a:rPr lang="en-US" sz="1100" dirty="0"/>
              <a:t>  </a:t>
            </a:r>
          </a:p>
          <a:p>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i-FI" dirty="0"/>
              <a:t>Katso seuraavat sivut esimerkkejä varten</a:t>
            </a:r>
            <a:endParaRPr lang="en-US" dirty="0"/>
          </a:p>
        </p:txBody>
      </p:sp>
      <p:pic>
        <p:nvPicPr>
          <p:cNvPr id="6" name="Picture 5">
            <a:extLst>
              <a:ext uri="{FF2B5EF4-FFF2-40B4-BE49-F238E27FC236}">
                <a16:creationId xmlns:a16="http://schemas.microsoft.com/office/drawing/2014/main" id="{6CF5D651-B035-4AD8-B09D-FF3DFA652794}"/>
              </a:ext>
            </a:extLst>
          </p:cNvPr>
          <p:cNvPicPr>
            <a:picLocks noChangeAspect="1"/>
          </p:cNvPicPr>
          <p:nvPr/>
        </p:nvPicPr>
        <p:blipFill rotWithShape="1">
          <a:blip r:embed="rId2"/>
          <a:srcRect l="39494" t="33300" r="38564" b="23503"/>
          <a:stretch/>
        </p:blipFill>
        <p:spPr>
          <a:xfrm>
            <a:off x="1996416" y="738978"/>
            <a:ext cx="2675107" cy="2830749"/>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a:bodyPr>
          <a:lstStyle/>
          <a:p>
            <a:r>
              <a:rPr lang="en-US" sz="2000" dirty="0" err="1"/>
              <a:t>Sisällytä</a:t>
            </a:r>
            <a:r>
              <a:rPr lang="en-US" sz="2000" dirty="0"/>
              <a:t> </a:t>
            </a:r>
            <a:r>
              <a:rPr lang="en-US" sz="2000" dirty="0" err="1"/>
              <a:t>ristiviittaus</a:t>
            </a:r>
            <a:r>
              <a:rPr lang="en-US" sz="2000" dirty="0"/>
              <a:t> – </a:t>
            </a:r>
            <a:r>
              <a:rPr lang="en-US" sz="2000" dirty="0" err="1"/>
              <a:t>lyhenteiden</a:t>
            </a:r>
            <a:r>
              <a:rPr lang="en-US" sz="2000" dirty="0"/>
              <a:t> </a:t>
            </a:r>
            <a:r>
              <a:rPr lang="en-US" sz="2000" dirty="0" err="1"/>
              <a:t>esimerkkejä</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1200" dirty="0"/>
              <a:t>Esimerkki 2 – Lyhenne vain vastakkaisesta testamentista. Tässä esimerkissä on vain Vanhan testamentin viittauksia</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1200" dirty="0"/>
              <a:t>Esimerkki 1 – Kaikki lyhenteet. Tässä esimerkissä on Vanhan testamentin ja Uuden testamentin viittauksia</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a:bodyPr>
          <a:lstStyle/>
          <a:p>
            <a:r>
              <a:rPr lang="en-US" sz="2000" dirty="0" err="1"/>
              <a:t>Sisällytä</a:t>
            </a:r>
            <a:r>
              <a:rPr lang="en-US" sz="2000" dirty="0"/>
              <a:t> </a:t>
            </a:r>
            <a:r>
              <a:rPr lang="en-US" sz="2000" dirty="0" err="1"/>
              <a:t>ristiviittaus</a:t>
            </a:r>
            <a:r>
              <a:rPr lang="en-US" sz="2000" dirty="0"/>
              <a:t> – </a:t>
            </a:r>
            <a:r>
              <a:rPr lang="en-US" sz="2000" dirty="0" err="1"/>
              <a:t>Kokotekstiesimerkkejä</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1200" dirty="0"/>
              <a:t>Esimerkki 4 – Koko jakeen ristiviittaukset. Tässä esimerkissä on vain Vanhan testamentin viittauksia runomuodossa</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1200" dirty="0"/>
              <a:t>Esimerkki 3 – Koko jaon ristiviittaukset. Tässä esimerkissä on vain Vanhan testamentin viittauksia kappalemuodossa</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a:xfrm>
            <a:off x="2091447" y="624110"/>
            <a:ext cx="9413165" cy="1280890"/>
          </a:xfrm>
        </p:spPr>
        <p:txBody>
          <a:bodyPr/>
          <a:lstStyle/>
          <a:p>
            <a:r>
              <a:rPr lang="en-US" dirty="0" err="1"/>
              <a:t>Tervetuloa</a:t>
            </a:r>
            <a:r>
              <a:rPr lang="en-US" dirty="0"/>
              <a:t> World Bible Plans -</a:t>
            </a:r>
            <a:r>
              <a:rPr lang="en-US" dirty="0" err="1"/>
              <a:t>ohjelmaan</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fi-FI" dirty="0"/>
              <a:t>Yksinkertaisia seurata vaiheittaisia ohjeita, diamuodossa, jotta voit laatia oman Raamatunlukusuunnitelmasi.</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5195C93-5F64-4B9E-A7EB-C25EC8DC3647}"/>
              </a:ext>
            </a:extLst>
          </p:cNvPr>
          <p:cNvPicPr>
            <a:picLocks noChangeAspect="1"/>
          </p:cNvPicPr>
          <p:nvPr/>
        </p:nvPicPr>
        <p:blipFill>
          <a:blip r:embed="rId2"/>
          <a:stretch>
            <a:fillRect/>
          </a:stretch>
        </p:blipFill>
        <p:spPr>
          <a:xfrm>
            <a:off x="8721969" y="1194135"/>
            <a:ext cx="2960761" cy="3931402"/>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en-US" sz="3200" dirty="0" err="1"/>
              <a:t>Lukemisen</a:t>
            </a:r>
            <a:r>
              <a:rPr lang="en-US" sz="3200" dirty="0"/>
              <a:t> </a:t>
            </a:r>
            <a:r>
              <a:rPr lang="en-US" sz="3200" dirty="0" err="1"/>
              <a:t>kesto</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a:bodyPr>
          <a:lstStyle/>
          <a:p>
            <a:r>
              <a:rPr lang="fi-FI" dirty="0"/>
              <a:t>Valitse ajan ja luvun kestojen välillä</a:t>
            </a:r>
            <a:endParaRPr lang="en-US" dirty="0"/>
          </a:p>
          <a:p>
            <a:pPr lvl="1"/>
            <a:r>
              <a:rPr lang="fi-FI" dirty="0"/>
              <a:t>Valitse jopa 30 päivän tai jopa 3 vuoden kesto.</a:t>
            </a:r>
            <a:endParaRPr lang="en-US" dirty="0"/>
          </a:p>
          <a:p>
            <a:pPr lvl="1"/>
            <a:r>
              <a:rPr lang="fi-FI" dirty="0"/>
              <a:t>Tai valitse 1–6 lukua päivässä</a:t>
            </a:r>
            <a:endParaRPr lang="en-US" dirty="0"/>
          </a:p>
          <a:p>
            <a:pPr lvl="2"/>
            <a:r>
              <a:rPr lang="fi-FI" dirty="0"/>
              <a:t>Lukujen kesto riippuu valitsemastasi käännöksestä. Keskimääräisessä 66 kirjan Raamatussa on 1189 lukua</a:t>
            </a:r>
            <a:endParaRPr lang="en-US" dirty="0"/>
          </a:p>
          <a:p>
            <a:pPr lvl="3"/>
            <a:r>
              <a:rPr lang="fi-FI" dirty="0"/>
              <a:t>1 luku päivässä = 1189 päivää = 3,27 vuotta (3 vuotta, 3 kuukautta)</a:t>
            </a:r>
            <a:endParaRPr lang="en-US" dirty="0"/>
          </a:p>
          <a:p>
            <a:pPr lvl="3"/>
            <a:r>
              <a:rPr lang="fi-FI" dirty="0"/>
              <a:t>2 lukua päivässä = 595 päivää = 1,63 vuotta (1 vuosi, 7 1/2 kuukautta)</a:t>
            </a:r>
            <a:endParaRPr lang="en-US" dirty="0"/>
          </a:p>
          <a:p>
            <a:pPr lvl="3"/>
            <a:r>
              <a:rPr lang="fi-FI" dirty="0"/>
              <a:t>3 lukua päivässä = 396 päivää = 1,1 vuotta (1 vuosi, 1 kuukausi)</a:t>
            </a:r>
            <a:endParaRPr lang="en-US" dirty="0"/>
          </a:p>
          <a:p>
            <a:pPr lvl="3"/>
            <a:r>
              <a:rPr lang="fi-FI" dirty="0"/>
              <a:t>4 lukua päivässä = 297 päivää = 0,81 vuotta (10 kuukautta)</a:t>
            </a:r>
            <a:endParaRPr lang="en-US" dirty="0"/>
          </a:p>
          <a:p>
            <a:pPr lvl="3"/>
            <a:r>
              <a:rPr lang="fi-FI" dirty="0"/>
              <a:t>5 lukua päivässä = 237 päivää = 0,65 vuotta (8 kuukautta)</a:t>
            </a:r>
            <a:endParaRPr lang="en-US" dirty="0"/>
          </a:p>
          <a:p>
            <a:pPr lvl="3"/>
            <a:r>
              <a:rPr lang="fi-FI" dirty="0"/>
              <a:t>6 lukua päivässä = 198 päivää = 0,54 vuotta (6 1/2 kuukautta)</a:t>
            </a:r>
            <a:r>
              <a:rPr lang="en-US" dirty="0"/>
              <a:t> </a:t>
            </a:r>
          </a:p>
          <a:p>
            <a:pPr lvl="1"/>
            <a:r>
              <a:rPr lang="fi-FI" dirty="0"/>
              <a:t>Tai valitse Custom, jos haluat valita oman aloitus- ja lopetuspäiväsi</a:t>
            </a:r>
            <a:endParaRPr lang="en-US" dirty="0"/>
          </a:p>
          <a:p>
            <a:pPr lvl="1"/>
            <a:endParaRPr lang="en-US" b="1" dirty="0"/>
          </a:p>
          <a:p>
            <a:pPr lvl="1"/>
            <a:r>
              <a:rPr lang="fi-FI" b="1" dirty="0"/>
              <a:t>Kommentaarit ovat saatavilla vain luvun kestoilla</a:t>
            </a:r>
            <a:endParaRPr lang="en-US" b="1" dirty="0"/>
          </a:p>
          <a:p>
            <a:pPr lvl="1"/>
            <a:r>
              <a:rPr lang="fi-FI" b="1" dirty="0"/>
              <a:t>Mahdolliset keston valinnat riippuvat valitsemastasi teemasta</a:t>
            </a:r>
            <a:r>
              <a:rPr lang="en-US" b="1" dirty="0"/>
              <a:t> </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8041407" y="3429000"/>
            <a:ext cx="810763" cy="129864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en-US" dirty="0" err="1"/>
              <a:t>Valitse</a:t>
            </a:r>
            <a:r>
              <a:rPr lang="en-US" dirty="0"/>
              <a:t> </a:t>
            </a:r>
            <a:r>
              <a:rPr lang="en-US" dirty="0" err="1"/>
              <a:t>lukutaajuus</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en-US" dirty="0" err="1"/>
              <a:t>Valitse</a:t>
            </a:r>
            <a:r>
              <a:rPr lang="en-US" dirty="0"/>
              <a:t> </a:t>
            </a:r>
            <a:r>
              <a:rPr lang="en-US" dirty="0" err="1"/>
              <a:t>seuraavista</a:t>
            </a:r>
            <a:r>
              <a:rPr lang="en-US" dirty="0"/>
              <a:t>:</a:t>
            </a:r>
          </a:p>
          <a:p>
            <a:pPr lvl="1"/>
            <a:r>
              <a:rPr lang="en-US" dirty="0" err="1"/>
              <a:t>Joka</a:t>
            </a:r>
            <a:r>
              <a:rPr lang="en-US" dirty="0"/>
              <a:t> </a:t>
            </a:r>
            <a:r>
              <a:rPr lang="en-US" dirty="0" err="1"/>
              <a:t>päivä</a:t>
            </a:r>
            <a:endParaRPr lang="en-US" dirty="0"/>
          </a:p>
          <a:p>
            <a:pPr lvl="1"/>
            <a:r>
              <a:rPr lang="en-US" dirty="0" err="1"/>
              <a:t>Joka</a:t>
            </a:r>
            <a:r>
              <a:rPr lang="en-US" dirty="0"/>
              <a:t> </a:t>
            </a:r>
            <a:r>
              <a:rPr lang="en-US" dirty="0" err="1"/>
              <a:t>toinen</a:t>
            </a:r>
            <a:r>
              <a:rPr lang="en-US" dirty="0"/>
              <a:t> </a:t>
            </a:r>
            <a:r>
              <a:rPr lang="en-US" dirty="0" err="1"/>
              <a:t>päivä</a:t>
            </a:r>
            <a:endParaRPr lang="en-US" dirty="0"/>
          </a:p>
          <a:p>
            <a:pPr lvl="1"/>
            <a:r>
              <a:rPr lang="en-US" dirty="0"/>
              <a:t>1–6 </a:t>
            </a:r>
            <a:r>
              <a:rPr lang="en-US" dirty="0" err="1"/>
              <a:t>päivää</a:t>
            </a:r>
            <a:r>
              <a:rPr lang="en-US" dirty="0"/>
              <a:t> </a:t>
            </a:r>
            <a:r>
              <a:rPr lang="en-US" dirty="0" err="1"/>
              <a:t>viikossa</a:t>
            </a:r>
            <a:endParaRPr lang="en-US" dirty="0"/>
          </a:p>
          <a:p>
            <a:pPr lvl="2"/>
            <a:r>
              <a:rPr lang="en-US" dirty="0" err="1"/>
              <a:t>Nämä</a:t>
            </a:r>
            <a:r>
              <a:rPr lang="en-US" dirty="0"/>
              <a:t> </a:t>
            </a:r>
            <a:r>
              <a:rPr lang="en-US" dirty="0" err="1"/>
              <a:t>ovat</a:t>
            </a:r>
            <a:r>
              <a:rPr lang="en-US" dirty="0"/>
              <a:t> </a:t>
            </a:r>
            <a:r>
              <a:rPr lang="en-US" dirty="0" err="1"/>
              <a:t>peräkkäisiä</a:t>
            </a:r>
            <a:r>
              <a:rPr lang="en-US" dirty="0"/>
              <a:t> </a:t>
            </a:r>
            <a:r>
              <a:rPr lang="en-US" dirty="0" err="1"/>
              <a:t>päiviä</a:t>
            </a:r>
            <a:endParaRPr lang="en-US" dirty="0"/>
          </a:p>
          <a:p>
            <a:pPr lvl="3"/>
            <a:r>
              <a:rPr lang="fi-FI" dirty="0"/>
              <a:t>Jos valitset kolme päivää viikossa, luet kolme päivää putkeen ja saat 4 vapaapäivää</a:t>
            </a:r>
            <a:endParaRPr lang="en-US" dirty="0"/>
          </a:p>
        </p:txBody>
      </p:sp>
      <p:pic>
        <p:nvPicPr>
          <p:cNvPr id="6" name="Picture 5">
            <a:extLst>
              <a:ext uri="{FF2B5EF4-FFF2-40B4-BE49-F238E27FC236}">
                <a16:creationId xmlns:a16="http://schemas.microsoft.com/office/drawing/2014/main" id="{302AF222-0589-42A3-BAEE-DA5BE020B0A7}"/>
              </a:ext>
            </a:extLst>
          </p:cNvPr>
          <p:cNvPicPr>
            <a:picLocks noChangeAspect="1"/>
          </p:cNvPicPr>
          <p:nvPr/>
        </p:nvPicPr>
        <p:blipFill rotWithShape="1">
          <a:blip r:embed="rId2"/>
          <a:srcRect l="17653" t="42295" r="51537" b="19043"/>
          <a:stretch/>
        </p:blipFill>
        <p:spPr>
          <a:xfrm>
            <a:off x="2694561" y="1070043"/>
            <a:ext cx="4591456" cy="3096842"/>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en-US" dirty="0" err="1"/>
              <a:t>Valikoituja</a:t>
            </a:r>
            <a:r>
              <a:rPr lang="en-US" dirty="0"/>
              <a:t> </a:t>
            </a:r>
            <a:r>
              <a:rPr lang="en-US" dirty="0" err="1"/>
              <a:t>lukemia</a:t>
            </a:r>
            <a:r>
              <a:rPr lang="en-US" dirty="0"/>
              <a:t> </a:t>
            </a:r>
            <a:r>
              <a:rPr lang="en-US" dirty="0" err="1"/>
              <a:t>päivässä</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en-US" dirty="0" err="1"/>
              <a:t>Valitse</a:t>
            </a:r>
            <a:r>
              <a:rPr lang="en-US" dirty="0"/>
              <a:t> </a:t>
            </a:r>
            <a:r>
              <a:rPr lang="en-US" dirty="0" err="1"/>
              <a:t>seuraavista</a:t>
            </a:r>
            <a:r>
              <a:rPr lang="en-US" dirty="0"/>
              <a:t>:</a:t>
            </a:r>
          </a:p>
          <a:p>
            <a:pPr lvl="1"/>
            <a:r>
              <a:rPr lang="fi-FI" dirty="0"/>
              <a:t>Kerran päivässä (aamulla tai illalla)</a:t>
            </a:r>
            <a:endParaRPr lang="en-US" dirty="0"/>
          </a:p>
          <a:p>
            <a:pPr lvl="1"/>
            <a:r>
              <a:rPr lang="fi-FI" dirty="0"/>
              <a:t>Kaksi kertaa päivässä (aamulla ja illalla)</a:t>
            </a:r>
            <a:endParaRPr lang="en-US" dirty="0"/>
          </a:p>
          <a:p>
            <a:pPr lvl="2"/>
            <a:r>
              <a:rPr lang="fi-FI" dirty="0"/>
              <a:t>Päivittäiset lukemat jaetaan tasan aamun ja iltapäivän välillä</a:t>
            </a:r>
            <a:endParaRPr lang="en-US" dirty="0"/>
          </a:p>
          <a:p>
            <a:pPr lvl="2"/>
            <a:endParaRPr lang="en-US" dirty="0"/>
          </a:p>
        </p:txBody>
      </p:sp>
      <p:pic>
        <p:nvPicPr>
          <p:cNvPr id="5" name="Picture 4">
            <a:extLst>
              <a:ext uri="{FF2B5EF4-FFF2-40B4-BE49-F238E27FC236}">
                <a16:creationId xmlns:a16="http://schemas.microsoft.com/office/drawing/2014/main" id="{675BB04C-2A33-46CC-AA5D-94C10BD06D90}"/>
              </a:ext>
            </a:extLst>
          </p:cNvPr>
          <p:cNvPicPr>
            <a:picLocks noChangeAspect="1"/>
          </p:cNvPicPr>
          <p:nvPr/>
        </p:nvPicPr>
        <p:blipFill rotWithShape="1">
          <a:blip r:embed="rId2"/>
          <a:srcRect l="50000" t="42207" r="18139" b="37011"/>
          <a:stretch/>
        </p:blipFill>
        <p:spPr>
          <a:xfrm>
            <a:off x="2589212" y="1483357"/>
            <a:ext cx="6423747" cy="2252064"/>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en-US" sz="3000" dirty="0" err="1"/>
              <a:t>Valitse</a:t>
            </a:r>
            <a:r>
              <a:rPr lang="en-US" sz="3000" dirty="0"/>
              <a:t> </a:t>
            </a:r>
            <a:r>
              <a:rPr lang="en-US" sz="3000" dirty="0" err="1"/>
              <a:t>kappale</a:t>
            </a:r>
            <a:r>
              <a:rPr lang="en-US" sz="3000" dirty="0"/>
              <a:t>- tai </a:t>
            </a:r>
            <a:r>
              <a:rPr lang="en-US" sz="3000" dirty="0" err="1"/>
              <a:t>säkeistömuoto</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en-US" dirty="0" err="1"/>
              <a:t>Kappaleesimerkki</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Runoesimerkki</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i-FI" dirty="0"/>
              <a:t>Jos valitset ristiviittaukset, säkemuoto valitaan automaattisesti</a:t>
            </a:r>
            <a:endParaRPr lang="en-US" dirty="0"/>
          </a:p>
        </p:txBody>
      </p:sp>
      <p:pic>
        <p:nvPicPr>
          <p:cNvPr id="5" name="Picture 4">
            <a:extLst>
              <a:ext uri="{FF2B5EF4-FFF2-40B4-BE49-F238E27FC236}">
                <a16:creationId xmlns:a16="http://schemas.microsoft.com/office/drawing/2014/main" id="{CE78BD1F-445B-46EA-84EF-3FF9DC4CBA95}"/>
              </a:ext>
            </a:extLst>
          </p:cNvPr>
          <p:cNvPicPr>
            <a:picLocks noChangeAspect="1"/>
          </p:cNvPicPr>
          <p:nvPr/>
        </p:nvPicPr>
        <p:blipFill rotWithShape="1">
          <a:blip r:embed="rId4"/>
          <a:srcRect l="17553" t="33449" r="51688" b="47520"/>
          <a:stretch/>
        </p:blipFill>
        <p:spPr>
          <a:xfrm>
            <a:off x="3095599" y="885070"/>
            <a:ext cx="5382586" cy="1790037"/>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fi-FI" sz="2400" dirty="0"/>
              <a:t>Sisällytä kommentaari – Valitse luku luvulta kattava kommentaari, joka sisältyy suunnitelmaasi.</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276999"/>
          </a:xfrm>
          <a:prstGeom prst="rect">
            <a:avLst/>
          </a:prstGeom>
          <a:noFill/>
        </p:spPr>
        <p:txBody>
          <a:bodyPr wrap="square">
            <a:spAutoFit/>
          </a:bodyPr>
          <a:lstStyle/>
          <a:p>
            <a:r>
              <a:rPr lang="fi-FI" sz="1200" dirty="0"/>
              <a:t>Lukukohtaiset kommentaarit ovat saatavilla vain ensimmäisellä teemaryhmällä ja vain, jos valitset luvun keston</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fi-FI" dirty="0"/>
              <a:t>Kommentaarit on ryhmitelty aakkosjärjestykseen kielen mukaan</a:t>
            </a:r>
            <a:endParaRPr lang="en-US" dirty="0"/>
          </a:p>
          <a:p>
            <a:r>
              <a:rPr lang="fi-FI" dirty="0"/>
              <a:t>Valitse 155 kommentaarista 15 kielellä</a:t>
            </a:r>
            <a:endParaRPr lang="en-US" dirty="0"/>
          </a:p>
          <a:p>
            <a:pPr lvl="1"/>
            <a:r>
              <a:rPr lang="fi-FI" dirty="0"/>
              <a:t>Tämä on vapaaehtoista. Jos et halua kommenttia, jätä Ei mitään</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1819073" y="311285"/>
            <a:ext cx="9685540" cy="1130653"/>
          </a:xfrm>
        </p:spPr>
        <p:txBody>
          <a:bodyPr>
            <a:normAutofit fontScale="90000"/>
          </a:bodyPr>
          <a:lstStyle/>
          <a:p>
            <a:r>
              <a:rPr lang="fi-FI" dirty="0"/>
              <a:t>Valitse päivän, päivämäärän tai molempien mukaan</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fi-FI" dirty="0"/>
              <a:t>Päivä – Esimerkki – Päivä 1, Päivä 2 jne.</a:t>
            </a:r>
            <a:endParaRPr lang="en-US" dirty="0"/>
          </a:p>
          <a:p>
            <a:r>
              <a:rPr lang="fi-FI" dirty="0"/>
              <a:t>Päivämäärän mukaan – Esimerkki – 1. tammikuuta, 2. tammikuuta jne.</a:t>
            </a:r>
            <a:endParaRPr lang="en-US" dirty="0"/>
          </a:p>
          <a:p>
            <a:r>
              <a:rPr lang="fi-FI" dirty="0"/>
              <a:t>Päivän ja päivämäärän mukaan – Otsikko näyttää molemmat päivällä ensimmäisenä</a:t>
            </a:r>
            <a:endParaRPr lang="en-US" dirty="0"/>
          </a:p>
          <a:p>
            <a:r>
              <a:rPr lang="fi-FI" dirty="0"/>
              <a:t>Päivämäärän ja Päivän mukaan – Otsikko näyttää molemmat ensin Päivämäärällä</a:t>
            </a:r>
            <a:endParaRPr lang="en-US" dirty="0"/>
          </a:p>
        </p:txBody>
      </p:sp>
      <p:pic>
        <p:nvPicPr>
          <p:cNvPr id="6" name="Picture 5">
            <a:extLst>
              <a:ext uri="{FF2B5EF4-FFF2-40B4-BE49-F238E27FC236}">
                <a16:creationId xmlns:a16="http://schemas.microsoft.com/office/drawing/2014/main" id="{F58E39D0-D38D-46FE-8D79-BD9370D9CD32}"/>
              </a:ext>
            </a:extLst>
          </p:cNvPr>
          <p:cNvPicPr>
            <a:picLocks noChangeAspect="1"/>
          </p:cNvPicPr>
          <p:nvPr/>
        </p:nvPicPr>
        <p:blipFill rotWithShape="1">
          <a:blip r:embed="rId2"/>
          <a:srcRect l="17394" t="47995" r="49255" b="27066"/>
          <a:stretch/>
        </p:blipFill>
        <p:spPr>
          <a:xfrm>
            <a:off x="2723745" y="1441938"/>
            <a:ext cx="5797685" cy="2330171"/>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fi-FI" sz="2000" dirty="0"/>
              <a:t>Klikkaa kalenteria valitaksesi lukemisen aloituspäivän. Jos valitsit Custom Duration, valitse lukemisen loppupäivä</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fi-FI" dirty="0"/>
              <a:t>Syötä arvo vain, jos valitsit Mukautettu kesto</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2000" dirty="0"/>
              <a:t>Lukeminen Lopetuspäivä on mahdoton valita, ellei valitse Mukautettu kesto -pudotusvalikosta</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fi-FI" dirty="0"/>
              <a:t>Aloituspäivä on pakollinen, vaikka valitsisit päiväotsikon</a:t>
            </a:r>
            <a:endParaRPr lang="en-US" dirty="0"/>
          </a:p>
        </p:txBody>
      </p:sp>
      <p:pic>
        <p:nvPicPr>
          <p:cNvPr id="4" name="Picture 3">
            <a:extLst>
              <a:ext uri="{FF2B5EF4-FFF2-40B4-BE49-F238E27FC236}">
                <a16:creationId xmlns:a16="http://schemas.microsoft.com/office/drawing/2014/main" id="{CF0267AB-6E91-48AB-9360-D04075FE868B}"/>
              </a:ext>
            </a:extLst>
          </p:cNvPr>
          <p:cNvPicPr>
            <a:picLocks noChangeAspect="1"/>
          </p:cNvPicPr>
          <p:nvPr/>
        </p:nvPicPr>
        <p:blipFill rotWithShape="1">
          <a:blip r:embed="rId4"/>
          <a:srcRect l="38697" t="42800" r="39920" b="47750"/>
          <a:stretch/>
        </p:blipFill>
        <p:spPr>
          <a:xfrm>
            <a:off x="1628500" y="1204334"/>
            <a:ext cx="3718889" cy="883365"/>
          </a:xfrm>
          <a:prstGeom prst="rect">
            <a:avLst/>
          </a:prstGeom>
        </p:spPr>
      </p:pic>
      <p:pic>
        <p:nvPicPr>
          <p:cNvPr id="7" name="Picture 6">
            <a:extLst>
              <a:ext uri="{FF2B5EF4-FFF2-40B4-BE49-F238E27FC236}">
                <a16:creationId xmlns:a16="http://schemas.microsoft.com/office/drawing/2014/main" id="{2E17C416-F7A7-40FC-80ED-ADFFB4932B7C}"/>
              </a:ext>
            </a:extLst>
          </p:cNvPr>
          <p:cNvPicPr>
            <a:picLocks noChangeAspect="1"/>
          </p:cNvPicPr>
          <p:nvPr/>
        </p:nvPicPr>
        <p:blipFill rotWithShape="1">
          <a:blip r:embed="rId4"/>
          <a:srcRect l="61117" t="42207" r="17979" b="45472"/>
          <a:stretch/>
        </p:blipFill>
        <p:spPr>
          <a:xfrm>
            <a:off x="6296310" y="935953"/>
            <a:ext cx="3635630" cy="1151746"/>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en-US" dirty="0" err="1"/>
              <a:t>Valitse</a:t>
            </a:r>
            <a:r>
              <a:rPr lang="en-US" dirty="0"/>
              <a:t> e-</a:t>
            </a:r>
            <a:r>
              <a:rPr lang="en-US" dirty="0" err="1"/>
              <a:t>kirjan</a:t>
            </a:r>
            <a:r>
              <a:rPr lang="en-US" dirty="0"/>
              <a:t> </a:t>
            </a:r>
            <a:r>
              <a:rPr lang="en-US" dirty="0" err="1"/>
              <a:t>muoto</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lnSpcReduction="10000"/>
          </a:bodyPr>
          <a:lstStyle/>
          <a:p>
            <a:r>
              <a:rPr lang="fi-FI" dirty="0"/>
              <a:t>Valittavissa vain, jos Sisällytä kirjoituksia on Kyllä</a:t>
            </a:r>
            <a:endParaRPr lang="en-US" dirty="0"/>
          </a:p>
          <a:p>
            <a:r>
              <a:rPr lang="fi-FI" dirty="0"/>
              <a:t>Valintasi riippuu siitä, mitä e-lukijaa haluat käyttää.</a:t>
            </a:r>
            <a:r>
              <a:rPr lang="en-US" dirty="0"/>
              <a:t>  </a:t>
            </a:r>
          </a:p>
          <a:p>
            <a:pPr lvl="1"/>
            <a:r>
              <a:rPr lang="fi-FI" dirty="0"/>
              <a:t>PDF – Yleinen muoto, jota käyttävät verkkoselaimet ja useimmat muut e-lukijat</a:t>
            </a:r>
            <a:endParaRPr lang="en-US" dirty="0"/>
          </a:p>
          <a:p>
            <a:pPr lvl="1"/>
            <a:r>
              <a:rPr lang="fi-FI" dirty="0"/>
              <a:t>EPUB – Tätä valintaa käytetään Barnes ja Noble Nook -sovelluksessa, Amazon Kindle -sovelluksessa ja useimmissa muissa e-lukijasovelluksissa</a:t>
            </a:r>
            <a:endParaRPr lang="en-US" dirty="0"/>
          </a:p>
          <a:p>
            <a:pPr lvl="2"/>
            <a:r>
              <a:rPr lang="en-US" dirty="0"/>
              <a:t>EPUB-e-</a:t>
            </a:r>
            <a:r>
              <a:rPr lang="en-US" dirty="0" err="1"/>
              <a:t>kirjatiedosto</a:t>
            </a:r>
            <a:r>
              <a:rPr lang="en-US" dirty="0"/>
              <a:t> on </a:t>
            </a:r>
            <a:r>
              <a:rPr lang="en-US" dirty="0" err="1"/>
              <a:t>huomattavasti</a:t>
            </a:r>
            <a:r>
              <a:rPr lang="en-US" dirty="0"/>
              <a:t> </a:t>
            </a:r>
            <a:r>
              <a:rPr lang="en-US" dirty="0" err="1"/>
              <a:t>pienempi</a:t>
            </a:r>
            <a:endParaRPr lang="en-US" dirty="0"/>
          </a:p>
          <a:p>
            <a:pPr marL="0" indent="0">
              <a:buNone/>
            </a:pPr>
            <a:endParaRPr lang="en-US" dirty="0"/>
          </a:p>
          <a:p>
            <a:pPr marL="0" indent="0">
              <a:buNone/>
            </a:pPr>
            <a:r>
              <a:rPr lang="fi-FI" dirty="0"/>
              <a:t>Voit valita vain yhden näistä. Jos haluat lukusuunnitelmasi toisessa muodossa (kuten txt, docx, mobi jne.), ilmoita meille Syötä mahdolliset lisäpyynnöt tänne -tekstikenttään, niin yritämme mukautua siihen.</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i-FI" dirty="0"/>
              <a:t>Jos sisällytät kirjoituksia, valitse PDF:n ja Epubin välillä</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i-FI" dirty="0"/>
              <a:t>Jos versiosi on tekijänoikeudella suojattu tai valitsit oppaan, tämä valinta lukitaan ja PDF-kaavio on oletus</a:t>
            </a:r>
            <a:endParaRPr lang="en-US" dirty="0"/>
          </a:p>
        </p:txBody>
      </p:sp>
      <p:pic>
        <p:nvPicPr>
          <p:cNvPr id="5" name="Picture 4">
            <a:extLst>
              <a:ext uri="{FF2B5EF4-FFF2-40B4-BE49-F238E27FC236}">
                <a16:creationId xmlns:a16="http://schemas.microsoft.com/office/drawing/2014/main" id="{11FD96D3-4703-415B-B510-FFEEA49552E7}"/>
              </a:ext>
            </a:extLst>
          </p:cNvPr>
          <p:cNvPicPr>
            <a:picLocks noChangeAspect="1"/>
          </p:cNvPicPr>
          <p:nvPr/>
        </p:nvPicPr>
        <p:blipFill rotWithShape="1">
          <a:blip r:embed="rId2"/>
          <a:srcRect l="17235" t="24097" r="50851" b="53933"/>
          <a:stretch/>
        </p:blipFill>
        <p:spPr>
          <a:xfrm>
            <a:off x="1890346" y="921808"/>
            <a:ext cx="3891064" cy="1439695"/>
          </a:xfrm>
          <a:prstGeom prst="rect">
            <a:avLst/>
          </a:prstGeom>
        </p:spPr>
      </p:pic>
      <p:pic>
        <p:nvPicPr>
          <p:cNvPr id="9" name="Picture 8">
            <a:extLst>
              <a:ext uri="{FF2B5EF4-FFF2-40B4-BE49-F238E27FC236}">
                <a16:creationId xmlns:a16="http://schemas.microsoft.com/office/drawing/2014/main" id="{18E7FCB0-6444-484B-A09A-3C87271C7251}"/>
              </a:ext>
            </a:extLst>
          </p:cNvPr>
          <p:cNvPicPr>
            <a:picLocks noChangeAspect="1"/>
          </p:cNvPicPr>
          <p:nvPr/>
        </p:nvPicPr>
        <p:blipFill rotWithShape="1">
          <a:blip r:embed="rId3"/>
          <a:srcRect l="17394" t="53790" r="50771" b="36417"/>
          <a:stretch/>
        </p:blipFill>
        <p:spPr>
          <a:xfrm>
            <a:off x="5781409" y="1410511"/>
            <a:ext cx="6022801" cy="995771"/>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8"/>
            <a:ext cx="8911687" cy="747272"/>
          </a:xfrm>
        </p:spPr>
        <p:txBody>
          <a:bodyPr>
            <a:normAutofit/>
          </a:bodyPr>
          <a:lstStyle/>
          <a:p>
            <a:r>
              <a:rPr lang="fi-FI" sz="2800" dirty="0"/>
              <a:t>Valinnainen fontti jakeille, joissa Jeesus puhuu</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3282462"/>
            <a:ext cx="8915400" cy="3099481"/>
          </a:xfrm>
        </p:spPr>
        <p:txBody>
          <a:bodyPr>
            <a:normAutofit/>
          </a:bodyPr>
          <a:lstStyle/>
          <a:p>
            <a:r>
              <a:rPr lang="fi-FI" dirty="0"/>
              <a:t>Koko jae, jossa Jeesus puhuu, voi halutessaan olla punaisella tai lihavoidulla, kursiivilla.</a:t>
            </a:r>
            <a:endParaRPr lang="en-US" dirty="0"/>
          </a:p>
          <a:p>
            <a:pPr lvl="1"/>
            <a:r>
              <a:rPr lang="fi-FI" dirty="0"/>
              <a:t>Ohita tämä valinta tai valitse Ei käyttääksesi oletusfonttia</a:t>
            </a:r>
            <a:endParaRPr lang="en-US" dirty="0"/>
          </a:p>
          <a:p>
            <a:r>
              <a:rPr lang="fi-FI" dirty="0"/>
              <a:t>Tämä vaihtoehto on saatavilla vain, jos sisällytät kirjoituksia</a:t>
            </a:r>
            <a:endParaRPr lang="en-US" dirty="0"/>
          </a:p>
          <a:p>
            <a:r>
              <a:rPr lang="fi-FI" dirty="0"/>
              <a:t>Ristiviittausteksti on poissuljettu valinnaisista fonteista</a:t>
            </a:r>
            <a:endParaRPr lang="en-US" dirty="0"/>
          </a:p>
        </p:txBody>
      </p:sp>
      <p:pic>
        <p:nvPicPr>
          <p:cNvPr id="5" name="Picture 4">
            <a:extLst>
              <a:ext uri="{FF2B5EF4-FFF2-40B4-BE49-F238E27FC236}">
                <a16:creationId xmlns:a16="http://schemas.microsoft.com/office/drawing/2014/main" id="{7B069FBF-C273-47C7-83F9-D9C131F3E7C5}"/>
              </a:ext>
            </a:extLst>
          </p:cNvPr>
          <p:cNvPicPr>
            <a:picLocks noChangeAspect="1"/>
          </p:cNvPicPr>
          <p:nvPr/>
        </p:nvPicPr>
        <p:blipFill rotWithShape="1">
          <a:blip r:embed="rId2"/>
          <a:srcRect l="50000" t="34191" r="18139" b="42801"/>
          <a:stretch/>
        </p:blipFill>
        <p:spPr>
          <a:xfrm>
            <a:off x="2671864" y="1070042"/>
            <a:ext cx="5655013" cy="2194975"/>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fontScale="90000"/>
          </a:bodyPr>
          <a:lstStyle/>
          <a:p>
            <a:r>
              <a:rPr lang="fi-FI" dirty="0"/>
              <a:t>Valinnainen: Valitse Ei, jos et halua saada WBP:ltä sähköposteja tulevaisuudessa</a:t>
            </a:r>
            <a:endParaRPr lang="en-US" dirty="0"/>
          </a:p>
        </p:txBody>
      </p:sp>
      <p:pic>
        <p:nvPicPr>
          <p:cNvPr id="7" name="Picture 6">
            <a:extLst>
              <a:ext uri="{FF2B5EF4-FFF2-40B4-BE49-F238E27FC236}">
                <a16:creationId xmlns:a16="http://schemas.microsoft.com/office/drawing/2014/main" id="{2A60ED35-9303-4CAE-B2B5-ED6F339F580C}"/>
              </a:ext>
            </a:extLst>
          </p:cNvPr>
          <p:cNvPicPr>
            <a:picLocks noChangeAspect="1"/>
          </p:cNvPicPr>
          <p:nvPr/>
        </p:nvPicPr>
        <p:blipFill rotWithShape="1">
          <a:blip r:embed="rId2"/>
          <a:srcRect l="17394" t="48441" r="51410" b="37309"/>
          <a:stretch/>
        </p:blipFill>
        <p:spPr>
          <a:xfrm>
            <a:off x="2592925" y="1770435"/>
            <a:ext cx="8042849" cy="1974714"/>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58E4708-AD15-495C-8D4F-B812B9832C9F}"/>
              </a:ext>
            </a:extLst>
          </p:cNvPr>
          <p:cNvPicPr>
            <a:picLocks noChangeAspect="1"/>
          </p:cNvPicPr>
          <p:nvPr/>
        </p:nvPicPr>
        <p:blipFill rotWithShape="1">
          <a:blip r:embed="rId2"/>
          <a:srcRect l="2313" t="12816" r="13590" b="56457"/>
          <a:stretch/>
        </p:blipFill>
        <p:spPr>
          <a:xfrm>
            <a:off x="379378" y="1415373"/>
            <a:ext cx="11416935" cy="2242227"/>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en-US" dirty="0" err="1"/>
              <a:t>Siirry</a:t>
            </a:r>
            <a:r>
              <a:rPr lang="en-US" dirty="0"/>
              <a:t> e-</a:t>
            </a:r>
            <a:r>
              <a:rPr lang="en-US" dirty="0" err="1"/>
              <a:t>kirjapyyntösivulle</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6432509" y="1621367"/>
            <a:ext cx="9112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1"/>
          </p:cNvCxnSpPr>
          <p:nvPr/>
        </p:nvCxnSpPr>
        <p:spPr>
          <a:xfrm>
            <a:off x="6361889" y="1274323"/>
            <a:ext cx="204063" cy="4301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fi-FI" dirty="0"/>
              <a:t>Valinnainen: Syötä mahdolliset lisäpyynnöt tähän</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a:bodyPr>
          <a:lstStyle/>
          <a:p>
            <a:r>
              <a:rPr lang="fi-FI" dirty="0"/>
              <a:t>Voit tehdä minkä tahansa lisäpyynnön ilmaisessa tekstilaatikossa.</a:t>
            </a:r>
            <a:r>
              <a:rPr lang="en-US" dirty="0"/>
              <a:t>  </a:t>
            </a:r>
          </a:p>
          <a:p>
            <a:r>
              <a:rPr lang="fi-FI" dirty="0"/>
              <a:t>Esimerkiksi saatat haluta lukusuunnitelmasi useammassa muodossa tai eri muodossa kuin mitä on listattu. Hyväksymme kaikki pyynnöt, jos mahdollista.</a:t>
            </a:r>
            <a:r>
              <a:rPr lang="en-US" dirty="0"/>
              <a:t> </a:t>
            </a:r>
          </a:p>
          <a:p>
            <a:r>
              <a:rPr lang="fi-FI" dirty="0"/>
              <a:t>Saatat haluta sekoittaa ja yhdistellä. Valitse esimerkiksi Vanha testamentti yhdestä versiosta ja Uusi testamentti toisesta.</a:t>
            </a:r>
            <a:endParaRPr lang="en-US" dirty="0"/>
          </a:p>
          <a:p>
            <a:pPr lvl="1"/>
            <a:r>
              <a:rPr lang="fi-FI" dirty="0"/>
              <a:t>Tämän voi tehdä lisäpyynnöllä tai lähettää meille viestin Ota yhteyttä -sivultamme.</a:t>
            </a:r>
            <a:endParaRPr lang="en-US" dirty="0"/>
          </a:p>
          <a:p>
            <a:pPr lvl="1"/>
            <a:r>
              <a:rPr lang="fi-FI" dirty="0"/>
              <a:t>Tämän tyyppisen pyynnön käsittely vie meiltä hieman kauemmin</a:t>
            </a:r>
            <a:r>
              <a:rPr lang="en-US" dirty="0"/>
              <a:t> </a:t>
            </a:r>
          </a:p>
        </p:txBody>
      </p:sp>
      <p:pic>
        <p:nvPicPr>
          <p:cNvPr id="5" name="Picture 4">
            <a:extLst>
              <a:ext uri="{FF2B5EF4-FFF2-40B4-BE49-F238E27FC236}">
                <a16:creationId xmlns:a16="http://schemas.microsoft.com/office/drawing/2014/main" id="{F81A4713-04C9-4416-9891-09FD05CBB949}"/>
              </a:ext>
            </a:extLst>
          </p:cNvPr>
          <p:cNvPicPr>
            <a:picLocks noChangeAspect="1"/>
          </p:cNvPicPr>
          <p:nvPr/>
        </p:nvPicPr>
        <p:blipFill rotWithShape="1">
          <a:blip r:embed="rId2"/>
          <a:srcRect l="50000" t="43840" r="18058" b="45472"/>
          <a:stretch/>
        </p:blipFill>
        <p:spPr>
          <a:xfrm>
            <a:off x="2589212" y="1966607"/>
            <a:ext cx="7121980" cy="1280890"/>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fi-FI" dirty="0"/>
              <a:t>Kerrothan, miten kuulit meistä ja onko tämä ensimmäinen kerta kun luet Raamattua</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2000" dirty="0"/>
              <a:t>Tämä tieto auttaa meitä tavoittamaan mahdollisimman monta ihmistä</a:t>
            </a:r>
            <a:endParaRPr lang="en-US" sz="2000" dirty="0"/>
          </a:p>
        </p:txBody>
      </p:sp>
      <p:pic>
        <p:nvPicPr>
          <p:cNvPr id="5" name="Picture 4">
            <a:extLst>
              <a:ext uri="{FF2B5EF4-FFF2-40B4-BE49-F238E27FC236}">
                <a16:creationId xmlns:a16="http://schemas.microsoft.com/office/drawing/2014/main" id="{1FB6DCCB-9AAB-44A8-824D-775F6A242D2B}"/>
              </a:ext>
            </a:extLst>
          </p:cNvPr>
          <p:cNvPicPr>
            <a:picLocks noChangeAspect="1"/>
          </p:cNvPicPr>
          <p:nvPr/>
        </p:nvPicPr>
        <p:blipFill rotWithShape="1">
          <a:blip r:embed="rId2"/>
          <a:srcRect l="17233" t="54082" r="42395" b="26372"/>
          <a:stretch/>
        </p:blipFill>
        <p:spPr>
          <a:xfrm>
            <a:off x="2592924" y="1905000"/>
            <a:ext cx="8267511" cy="2151434"/>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75792"/>
          </a:xfrm>
        </p:spPr>
        <p:txBody>
          <a:bodyPr/>
          <a:lstStyle/>
          <a:p>
            <a:r>
              <a:rPr lang="en-US" dirty="0" err="1"/>
              <a:t>Klikkaa</a:t>
            </a:r>
            <a:r>
              <a:rPr lang="en-US" dirty="0"/>
              <a:t> </a:t>
            </a:r>
            <a:r>
              <a:rPr lang="en-US" dirty="0" err="1"/>
              <a:t>Lähetä</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fi-FI" dirty="0"/>
              <a:t>Jos olet täyttänyt lomakkeen kokonaan ilman pakollista valintaa, sinut ohjataan vahvistussivulle</a:t>
            </a:r>
            <a:endParaRPr lang="en-US" dirty="0"/>
          </a:p>
          <a:p>
            <a:r>
              <a:rPr lang="fi-FI" dirty="0"/>
              <a:t>Jos missasit valinnan, sinua pyydetään täyttämään kenttä tai tekemään valinta.</a:t>
            </a:r>
            <a:r>
              <a:rPr lang="en-US" dirty="0"/>
              <a:t>  </a:t>
            </a:r>
          </a:p>
        </p:txBody>
      </p:sp>
      <p:pic>
        <p:nvPicPr>
          <p:cNvPr id="7" name="Picture 6">
            <a:extLst>
              <a:ext uri="{FF2B5EF4-FFF2-40B4-BE49-F238E27FC236}">
                <a16:creationId xmlns:a16="http://schemas.microsoft.com/office/drawing/2014/main" id="{7468E75D-E065-4838-AAFB-AB7481F68134}"/>
              </a:ext>
            </a:extLst>
          </p:cNvPr>
          <p:cNvPicPr>
            <a:picLocks noChangeAspect="1"/>
          </p:cNvPicPr>
          <p:nvPr/>
        </p:nvPicPr>
        <p:blipFill rotWithShape="1">
          <a:blip r:embed="rId2"/>
          <a:srcRect l="17154" t="74715" r="73112" b="18011"/>
          <a:stretch/>
        </p:blipFill>
        <p:spPr>
          <a:xfrm>
            <a:off x="2589212" y="1399901"/>
            <a:ext cx="2545276" cy="1022285"/>
          </a:xfrm>
          <a:prstGeom prst="rect">
            <a:avLst/>
          </a:prstGeom>
        </p:spPr>
      </p:pic>
      <p:pic>
        <p:nvPicPr>
          <p:cNvPr id="8" name="Picture 7">
            <a:extLst>
              <a:ext uri="{FF2B5EF4-FFF2-40B4-BE49-F238E27FC236}">
                <a16:creationId xmlns:a16="http://schemas.microsoft.com/office/drawing/2014/main" id="{FA96E70C-50E1-4F0B-9CCF-9ACD6A4402D0}"/>
              </a:ext>
            </a:extLst>
          </p:cNvPr>
          <p:cNvPicPr>
            <a:picLocks noChangeAspect="1"/>
          </p:cNvPicPr>
          <p:nvPr/>
        </p:nvPicPr>
        <p:blipFill rotWithShape="1">
          <a:blip r:embed="rId3"/>
          <a:srcRect l="50000" t="53934" r="17660" b="31816"/>
          <a:stretch/>
        </p:blipFill>
        <p:spPr>
          <a:xfrm>
            <a:off x="3241574" y="4319641"/>
            <a:ext cx="6117413" cy="1448862"/>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6" y="143465"/>
            <a:ext cx="1726156" cy="395797"/>
          </a:xfrm>
        </p:spPr>
        <p:txBody>
          <a:bodyPr>
            <a:normAutofit fontScale="90000"/>
          </a:bodyPr>
          <a:lstStyle/>
          <a:p>
            <a:r>
              <a:rPr lang="en-US" sz="2000" dirty="0" err="1"/>
              <a:t>Vahvistussivu</a:t>
            </a:r>
            <a:endParaRPr lang="en-US" sz="2000" dirty="0"/>
          </a:p>
        </p:txBody>
      </p:sp>
      <p:pic>
        <p:nvPicPr>
          <p:cNvPr id="4" name="Picture 3">
            <a:extLst>
              <a:ext uri="{FF2B5EF4-FFF2-40B4-BE49-F238E27FC236}">
                <a16:creationId xmlns:a16="http://schemas.microsoft.com/office/drawing/2014/main" id="{20256E8E-3B6F-4AB9-AB78-F239F1CF0D83}"/>
              </a:ext>
            </a:extLst>
          </p:cNvPr>
          <p:cNvPicPr>
            <a:picLocks noChangeAspect="1"/>
          </p:cNvPicPr>
          <p:nvPr/>
        </p:nvPicPr>
        <p:blipFill rotWithShape="1">
          <a:blip r:embed="rId2"/>
          <a:srcRect l="38377" t="12223" r="38644" b="1533"/>
          <a:stretch/>
        </p:blipFill>
        <p:spPr>
          <a:xfrm>
            <a:off x="4464996" y="143465"/>
            <a:ext cx="3200400" cy="6456363"/>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en-US" sz="3200" dirty="0" err="1"/>
              <a:t>Vahvistussivu</a:t>
            </a:r>
            <a:r>
              <a:rPr lang="en-US" sz="3200" dirty="0"/>
              <a:t> </a:t>
            </a:r>
            <a:r>
              <a:rPr lang="en-US" sz="3200" dirty="0" err="1"/>
              <a:t>jatkuu</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fi-FI" dirty="0"/>
              <a:t>Jos olet tyytyväinen valintoihin, klikkaa Vahvista ja lähetä pyyntö</a:t>
            </a:r>
            <a:endParaRPr lang="en-US" dirty="0"/>
          </a:p>
          <a:p>
            <a:r>
              <a:rPr lang="fi-FI" dirty="0"/>
              <a:t>Jos et, voit palata ja muokata</a:t>
            </a:r>
            <a:r>
              <a:rPr lang="en-US" dirty="0"/>
              <a:t>  </a:t>
            </a:r>
          </a:p>
        </p:txBody>
      </p:sp>
      <p:pic>
        <p:nvPicPr>
          <p:cNvPr id="6" name="Picture 5">
            <a:extLst>
              <a:ext uri="{FF2B5EF4-FFF2-40B4-BE49-F238E27FC236}">
                <a16:creationId xmlns:a16="http://schemas.microsoft.com/office/drawing/2014/main" id="{E909113A-D0A9-44F9-877D-945F98756148}"/>
              </a:ext>
            </a:extLst>
          </p:cNvPr>
          <p:cNvPicPr>
            <a:picLocks noChangeAspect="1"/>
          </p:cNvPicPr>
          <p:nvPr/>
        </p:nvPicPr>
        <p:blipFill rotWithShape="1">
          <a:blip r:embed="rId2"/>
          <a:srcRect l="26729" t="85552" r="48058" b="6284"/>
          <a:stretch/>
        </p:blipFill>
        <p:spPr>
          <a:xfrm>
            <a:off x="2476192" y="1089496"/>
            <a:ext cx="6483213" cy="1128409"/>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en-US" dirty="0" err="1"/>
              <a:t>Onnistunut</a:t>
            </a:r>
            <a:r>
              <a:rPr lang="en-US" dirty="0"/>
              <a:t> </a:t>
            </a:r>
            <a:r>
              <a:rPr lang="en-US" dirty="0" err="1"/>
              <a:t>lähetyssivu</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a:bodyPr>
          <a:lstStyle/>
          <a:p>
            <a:r>
              <a:rPr lang="fi-FI" dirty="0"/>
              <a:t>On äärimmäisen tärkeää, että lisäät gary@worldbibleplans.com turvallisten lähettäjien listallesi</a:t>
            </a:r>
            <a:endParaRPr lang="en-US" dirty="0"/>
          </a:p>
          <a:p>
            <a:pPr lvl="1"/>
            <a:r>
              <a:rPr lang="fi-FI" dirty="0"/>
              <a:t>Muuten liitteesi tai linkkisi saattaa päätyä roskapostikansioon</a:t>
            </a:r>
            <a:endParaRPr lang="en-US" dirty="0"/>
          </a:p>
          <a:p>
            <a:r>
              <a:rPr lang="fi-FI" dirty="0"/>
              <a:t>Pyynnön palautusaika on alle 24 tuntia, ellei lieventäviä olosuhteita ole</a:t>
            </a:r>
            <a:endParaRPr lang="en-US" dirty="0"/>
          </a:p>
          <a:p>
            <a:pPr lvl="1"/>
            <a:r>
              <a:rPr lang="fi-FI" dirty="0"/>
              <a:t>Jos et saa sähköpostia gary@worldbibleplans.com 24 tunnin kuluessa, tarkista roskapostikansio.</a:t>
            </a:r>
            <a:endParaRPr lang="en-US" dirty="0"/>
          </a:p>
          <a:p>
            <a:pPr lvl="2"/>
            <a:r>
              <a:rPr lang="fi-FI" dirty="0"/>
              <a:t>Jos et ole vieläkään saanut sähköpostia meiltä, lähetä meille viesti Yhteydenotto-sivultamme.</a:t>
            </a:r>
            <a:endParaRPr lang="en-US" dirty="0"/>
          </a:p>
        </p:txBody>
      </p:sp>
      <p:pic>
        <p:nvPicPr>
          <p:cNvPr id="5" name="Picture 4">
            <a:extLst>
              <a:ext uri="{FF2B5EF4-FFF2-40B4-BE49-F238E27FC236}">
                <a16:creationId xmlns:a16="http://schemas.microsoft.com/office/drawing/2014/main" id="{DF6DC056-E96E-4ED5-AA1F-A495C4B991D0}"/>
              </a:ext>
            </a:extLst>
          </p:cNvPr>
          <p:cNvPicPr>
            <a:picLocks noChangeAspect="1"/>
          </p:cNvPicPr>
          <p:nvPr/>
        </p:nvPicPr>
        <p:blipFill rotWithShape="1">
          <a:blip r:embed="rId2"/>
          <a:srcRect l="11191" t="28653" r="12994" b="52907"/>
          <a:stretch/>
        </p:blipFill>
        <p:spPr>
          <a:xfrm>
            <a:off x="2592925" y="1406769"/>
            <a:ext cx="7743256" cy="1939546"/>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fi-FI" sz="1800" dirty="0"/>
              <a:t>Tässä on pyyntölomake – Käymme sen läpi seuraavissa dioissa</a:t>
            </a:r>
            <a:endParaRPr lang="en-US" sz="2000" dirty="0"/>
          </a:p>
        </p:txBody>
      </p:sp>
      <p:pic>
        <p:nvPicPr>
          <p:cNvPr id="4" name="Picture 3">
            <a:extLst>
              <a:ext uri="{FF2B5EF4-FFF2-40B4-BE49-F238E27FC236}">
                <a16:creationId xmlns:a16="http://schemas.microsoft.com/office/drawing/2014/main" id="{142F0457-A1E3-4D16-B8A8-67A2ACEE9E0A}"/>
              </a:ext>
            </a:extLst>
          </p:cNvPr>
          <p:cNvPicPr>
            <a:picLocks noChangeAspect="1"/>
          </p:cNvPicPr>
          <p:nvPr/>
        </p:nvPicPr>
        <p:blipFill rotWithShape="1">
          <a:blip r:embed="rId2"/>
          <a:srcRect l="32872" t="23504" r="33298" b="4205"/>
          <a:stretch/>
        </p:blipFill>
        <p:spPr>
          <a:xfrm>
            <a:off x="3809999" y="535020"/>
            <a:ext cx="5301753" cy="6089516"/>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dirty="0" err="1"/>
              <a:t>Muodon</a:t>
            </a:r>
            <a:r>
              <a:rPr lang="en-US" sz="3200" dirty="0"/>
              <a:t> </a:t>
            </a:r>
            <a:r>
              <a:rPr lang="en-US" sz="3200" dirty="0" err="1"/>
              <a:t>mekaniikka</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fi-FI" dirty="0"/>
              <a:t>On tärkeää, että täytät lomakkeen vasemmalta oikealle ja ylhäältä alas</a:t>
            </a:r>
            <a:endParaRPr lang="en-US" u="sng" dirty="0"/>
          </a:p>
          <a:p>
            <a:pPr lvl="1"/>
            <a:r>
              <a:rPr lang="fi-FI" dirty="0"/>
              <a:t>Jos täytät lomakkeen osion ja teet muutoksen jo valitsemaasi kenttään, kaikki valinnat palautuvat oletustilaan ja menetät tekemäsi valinnat.</a:t>
            </a:r>
            <a:endParaRPr lang="en-US" dirty="0"/>
          </a:p>
          <a:p>
            <a:pPr lvl="2"/>
            <a:r>
              <a:rPr lang="fi-FI" dirty="0"/>
              <a:t>Esimerkiksi, jos valitset version ja täytät loput lomakkeesta ja palaat sitten vaihtamaan versiota, sinun täytyy täyttää kaikki seuraavat kentät uudelleen</a:t>
            </a:r>
            <a:endParaRPr lang="en-US" dirty="0"/>
          </a:p>
        </p:txBody>
      </p:sp>
      <p:pic>
        <p:nvPicPr>
          <p:cNvPr id="8" name="Picture 7">
            <a:extLst>
              <a:ext uri="{FF2B5EF4-FFF2-40B4-BE49-F238E27FC236}">
                <a16:creationId xmlns:a16="http://schemas.microsoft.com/office/drawing/2014/main" id="{E0BE214D-0C13-4F90-AA83-18441C94B673}"/>
              </a:ext>
            </a:extLst>
          </p:cNvPr>
          <p:cNvPicPr>
            <a:picLocks noChangeAspect="1"/>
          </p:cNvPicPr>
          <p:nvPr/>
        </p:nvPicPr>
        <p:blipFill rotWithShape="1">
          <a:blip r:embed="rId2"/>
          <a:srcRect l="3700" t="31489" r="6024" b="35745"/>
          <a:stretch/>
        </p:blipFill>
        <p:spPr>
          <a:xfrm>
            <a:off x="2592925" y="817122"/>
            <a:ext cx="8486478" cy="2908571"/>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dirty="0" err="1"/>
              <a:t>Muodon</a:t>
            </a:r>
            <a:r>
              <a:rPr lang="en-US" sz="3200" dirty="0"/>
              <a:t> </a:t>
            </a:r>
            <a:r>
              <a:rPr lang="en-US" sz="3200" dirty="0" err="1"/>
              <a:t>loogiset</a:t>
            </a:r>
            <a:r>
              <a:rPr lang="en-US" sz="3200" dirty="0"/>
              <a:t> </a:t>
            </a:r>
            <a:r>
              <a:rPr lang="en-US" sz="3200" dirty="0" err="1"/>
              <a:t>säännöt</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fi-FI" dirty="0"/>
              <a:t>Valinnoistasi riippuen tietyt vaihtoehdot eivät enää ole saatavilla</a:t>
            </a:r>
            <a:endParaRPr lang="en-US" dirty="0"/>
          </a:p>
          <a:p>
            <a:pPr lvl="1"/>
            <a:r>
              <a:rPr lang="en-US" dirty="0" err="1"/>
              <a:t>Joskus</a:t>
            </a:r>
            <a:r>
              <a:rPr lang="en-US" dirty="0"/>
              <a:t> </a:t>
            </a:r>
            <a:r>
              <a:rPr lang="en-US" dirty="0" err="1"/>
              <a:t>koko</a:t>
            </a:r>
            <a:r>
              <a:rPr lang="en-US" dirty="0"/>
              <a:t> </a:t>
            </a:r>
            <a:r>
              <a:rPr lang="en-US" dirty="0" err="1"/>
              <a:t>pudotusvalikko</a:t>
            </a:r>
            <a:endParaRPr lang="en-US" dirty="0"/>
          </a:p>
          <a:p>
            <a:pPr lvl="1"/>
            <a:r>
              <a:rPr lang="en-US" dirty="0" err="1"/>
              <a:t>Joskus</a:t>
            </a:r>
            <a:r>
              <a:rPr lang="en-US" dirty="0"/>
              <a:t> vain </a:t>
            </a:r>
            <a:r>
              <a:rPr lang="en-US" dirty="0" err="1"/>
              <a:t>valinnat</a:t>
            </a:r>
            <a:r>
              <a:rPr lang="en-US" dirty="0"/>
              <a:t> </a:t>
            </a:r>
            <a:r>
              <a:rPr lang="en-US" dirty="0" err="1"/>
              <a:t>pudotusvalikosta</a:t>
            </a:r>
            <a:endParaRPr lang="en-US" dirty="0"/>
          </a:p>
          <a:p>
            <a:pPr lvl="2"/>
            <a:r>
              <a:rPr lang="fi-FI" dirty="0"/>
              <a:t>Esimerkiksi: Jos valitset version, joka on tekijänoikeudella suojattu, emme voi tarjota pyhiä kirjoituksia, vaan ainoastaan oppaan.</a:t>
            </a:r>
            <a:endParaRPr lang="en-US" dirty="0"/>
          </a:p>
          <a:p>
            <a:pPr lvl="3"/>
            <a:r>
              <a:rPr lang="en-US" dirty="0"/>
              <a:t>Select Book </a:t>
            </a:r>
            <a:r>
              <a:rPr lang="en-US" dirty="0" err="1"/>
              <a:t>lukitaan</a:t>
            </a:r>
            <a:endParaRPr lang="en-US" dirty="0"/>
          </a:p>
          <a:p>
            <a:pPr lvl="3"/>
            <a:r>
              <a:rPr lang="en-US" dirty="0" err="1"/>
              <a:t>Sisällytä</a:t>
            </a:r>
            <a:r>
              <a:rPr lang="en-US" dirty="0"/>
              <a:t> </a:t>
            </a:r>
            <a:r>
              <a:rPr lang="en-US" dirty="0" err="1"/>
              <a:t>Raamatunkirjoitukset</a:t>
            </a:r>
            <a:r>
              <a:rPr lang="en-US" dirty="0"/>
              <a:t> </a:t>
            </a:r>
            <a:r>
              <a:rPr lang="en-US" dirty="0" err="1"/>
              <a:t>lukitaan</a:t>
            </a:r>
            <a:r>
              <a:rPr lang="en-US" dirty="0"/>
              <a:t> </a:t>
            </a:r>
          </a:p>
          <a:p>
            <a:pPr lvl="4"/>
            <a:r>
              <a:rPr lang="fi-FI" dirty="0"/>
              <a:t>Ei. Anna vain opas oletuksena</a:t>
            </a:r>
            <a:endParaRPr lang="en-US" dirty="0"/>
          </a:p>
          <a:p>
            <a:pPr lvl="3"/>
            <a:r>
              <a:rPr lang="en-US" dirty="0" err="1"/>
              <a:t>Sisällytä</a:t>
            </a:r>
            <a:r>
              <a:rPr lang="en-US" dirty="0"/>
              <a:t> </a:t>
            </a:r>
            <a:r>
              <a:rPr lang="en-US" dirty="0" err="1"/>
              <a:t>ristiviittaukset</a:t>
            </a:r>
            <a:r>
              <a:rPr lang="en-US" dirty="0"/>
              <a:t> </a:t>
            </a:r>
            <a:r>
              <a:rPr lang="en-US" dirty="0" err="1"/>
              <a:t>lukitaan</a:t>
            </a:r>
            <a:endParaRPr lang="en-US" dirty="0"/>
          </a:p>
          <a:p>
            <a:pPr lvl="3"/>
            <a:r>
              <a:rPr lang="en-US" dirty="0" err="1"/>
              <a:t>Valitse</a:t>
            </a:r>
            <a:r>
              <a:rPr lang="en-US" dirty="0"/>
              <a:t> </a:t>
            </a:r>
            <a:r>
              <a:rPr lang="en-US" dirty="0" err="1"/>
              <a:t>kappale</a:t>
            </a:r>
            <a:r>
              <a:rPr lang="en-US" dirty="0"/>
              <a:t>/</a:t>
            </a:r>
            <a:r>
              <a:rPr lang="en-US" dirty="0" err="1"/>
              <a:t>jae</a:t>
            </a:r>
            <a:r>
              <a:rPr lang="en-US" dirty="0"/>
              <a:t> </a:t>
            </a:r>
            <a:r>
              <a:rPr lang="en-US" dirty="0" err="1"/>
              <a:t>lukitaan</a:t>
            </a:r>
            <a:endParaRPr lang="en-US" dirty="0"/>
          </a:p>
          <a:p>
            <a:pPr lvl="3"/>
            <a:r>
              <a:rPr lang="en-US" dirty="0" err="1"/>
              <a:t>Valitse</a:t>
            </a:r>
            <a:r>
              <a:rPr lang="en-US" dirty="0"/>
              <a:t> e-</a:t>
            </a:r>
            <a:r>
              <a:rPr lang="en-US" dirty="0" err="1"/>
              <a:t>kirjan</a:t>
            </a:r>
            <a:r>
              <a:rPr lang="en-US" dirty="0"/>
              <a:t> </a:t>
            </a:r>
            <a:r>
              <a:rPr lang="en-US" dirty="0" err="1"/>
              <a:t>muoto</a:t>
            </a:r>
            <a:r>
              <a:rPr lang="en-US" dirty="0"/>
              <a:t> </a:t>
            </a:r>
            <a:r>
              <a:rPr lang="en-US" dirty="0" err="1"/>
              <a:t>lukitaan</a:t>
            </a:r>
            <a:endParaRPr lang="en-US" dirty="0"/>
          </a:p>
          <a:p>
            <a:pPr lvl="4"/>
            <a:r>
              <a:rPr lang="en-US" dirty="0"/>
              <a:t>PDF-</a:t>
            </a:r>
            <a:r>
              <a:rPr lang="en-US" dirty="0" err="1"/>
              <a:t>kaavio</a:t>
            </a:r>
            <a:r>
              <a:rPr lang="en-US" dirty="0"/>
              <a:t> </a:t>
            </a:r>
            <a:r>
              <a:rPr lang="en-US" dirty="0" err="1"/>
              <a:t>oletuksena</a:t>
            </a:r>
            <a:endParaRPr lang="en-US" dirty="0"/>
          </a:p>
          <a:p>
            <a:pPr lvl="3"/>
            <a:r>
              <a:rPr lang="fi-FI" dirty="0"/>
              <a:t>Valinnainen fontti jakeille, joissa Jeesus puhuu, lukitaan</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dirty="0" err="1"/>
              <a:t>Muodon</a:t>
            </a:r>
            <a:r>
              <a:rPr lang="en-US" sz="3200" dirty="0"/>
              <a:t> </a:t>
            </a:r>
            <a:r>
              <a:rPr lang="en-US" sz="3200" dirty="0" err="1"/>
              <a:t>loogiset</a:t>
            </a:r>
            <a:r>
              <a:rPr lang="en-US" sz="3200" dirty="0"/>
              <a:t> </a:t>
            </a:r>
            <a:r>
              <a:rPr lang="en-US" sz="3200" dirty="0" err="1"/>
              <a:t>säännöt</a:t>
            </a:r>
            <a:r>
              <a:rPr lang="en-US" sz="3200" dirty="0"/>
              <a:t> </a:t>
            </a:r>
            <a:r>
              <a:rPr lang="en-US" sz="3200" dirty="0" err="1"/>
              <a:t>jatkuivat</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a:bodyPr>
          <a:lstStyle/>
          <a:p>
            <a:r>
              <a:rPr lang="fi-FI" dirty="0"/>
              <a:t>Toinen esimerkki: Jos valitset teeman toisesta ryhmästä...</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575695"/>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fi-FI" dirty="0"/>
              <a:t>Luvun kestot pudotusvalikossa ovat harmaana eivätkä voi valita.</a:t>
            </a:r>
            <a:endParaRPr lang="en-US" dirty="0"/>
          </a:p>
          <a:p>
            <a:r>
              <a:rPr lang="en-US" dirty="0" err="1"/>
              <a:t>Kommentaari</a:t>
            </a:r>
            <a:r>
              <a:rPr lang="en-US" dirty="0"/>
              <a:t> </a:t>
            </a:r>
            <a:r>
              <a:rPr lang="en-US" dirty="0" err="1"/>
              <a:t>lukitaan</a:t>
            </a:r>
            <a:endParaRPr lang="en-US" dirty="0"/>
          </a:p>
        </p:txBody>
      </p:sp>
      <p:pic>
        <p:nvPicPr>
          <p:cNvPr id="7" name="Picture 6">
            <a:extLst>
              <a:ext uri="{FF2B5EF4-FFF2-40B4-BE49-F238E27FC236}">
                <a16:creationId xmlns:a16="http://schemas.microsoft.com/office/drawing/2014/main" id="{0588FF7A-CE29-47C9-9BE1-0CD083E1AAAC}"/>
              </a:ext>
            </a:extLst>
          </p:cNvPr>
          <p:cNvPicPr>
            <a:picLocks noChangeAspect="1"/>
          </p:cNvPicPr>
          <p:nvPr/>
        </p:nvPicPr>
        <p:blipFill rotWithShape="1">
          <a:blip r:embed="rId2"/>
          <a:srcRect t="9429" r="2243" b="15063"/>
          <a:stretch/>
        </p:blipFill>
        <p:spPr>
          <a:xfrm>
            <a:off x="1750879" y="1428540"/>
            <a:ext cx="5920133" cy="3931402"/>
          </a:xfrm>
          <a:prstGeom prst="rect">
            <a:avLst/>
          </a:prstGeom>
        </p:spPr>
      </p:pic>
      <p:pic>
        <p:nvPicPr>
          <p:cNvPr id="10" name="Picture 9">
            <a:extLst>
              <a:ext uri="{FF2B5EF4-FFF2-40B4-BE49-F238E27FC236}">
                <a16:creationId xmlns:a16="http://schemas.microsoft.com/office/drawing/2014/main" id="{BB36000E-3D23-4EDD-A51F-3D5B0FDC7E22}"/>
              </a:ext>
            </a:extLst>
          </p:cNvPr>
          <p:cNvPicPr>
            <a:picLocks noChangeAspect="1"/>
          </p:cNvPicPr>
          <p:nvPr/>
        </p:nvPicPr>
        <p:blipFill>
          <a:blip r:embed="rId3"/>
          <a:stretch>
            <a:fillRect/>
          </a:stretch>
        </p:blipFill>
        <p:spPr>
          <a:xfrm>
            <a:off x="8056311" y="1428541"/>
            <a:ext cx="2960761" cy="3931402"/>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dirty="0" err="1"/>
              <a:t>Muodon</a:t>
            </a:r>
            <a:r>
              <a:rPr lang="en-US" sz="3200" dirty="0"/>
              <a:t> </a:t>
            </a:r>
            <a:r>
              <a:rPr lang="en-US" sz="3200" dirty="0" err="1"/>
              <a:t>loogiset</a:t>
            </a:r>
            <a:r>
              <a:rPr lang="en-US" sz="3200" dirty="0"/>
              <a:t> </a:t>
            </a:r>
            <a:r>
              <a:rPr lang="en-US" sz="3200" dirty="0" err="1"/>
              <a:t>säännöt</a:t>
            </a:r>
            <a:r>
              <a:rPr lang="en-US" sz="3200" dirty="0"/>
              <a:t> </a:t>
            </a:r>
            <a:r>
              <a:rPr lang="en-US" sz="3200" dirty="0" err="1"/>
              <a:t>jatkuivat</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fi-FI" dirty="0"/>
              <a:t>Joskus useat valinnat ratkaisevat, onko toinen valinta lukittu</a:t>
            </a:r>
            <a:endParaRPr lang="en-US" dirty="0"/>
          </a:p>
          <a:p>
            <a:pPr lvl="1"/>
            <a:r>
              <a:rPr lang="en-US" dirty="0"/>
              <a:t>Jotta </a:t>
            </a:r>
            <a:r>
              <a:rPr lang="en-US" dirty="0" err="1"/>
              <a:t>kommentaari</a:t>
            </a:r>
            <a:r>
              <a:rPr lang="en-US" dirty="0"/>
              <a:t> </a:t>
            </a:r>
            <a:r>
              <a:rPr lang="en-US" dirty="0" err="1"/>
              <a:t>olisi</a:t>
            </a:r>
            <a:r>
              <a:rPr lang="en-US" dirty="0"/>
              <a:t> </a:t>
            </a:r>
            <a:r>
              <a:rPr lang="en-US" dirty="0" err="1"/>
              <a:t>valittavissa</a:t>
            </a:r>
            <a:r>
              <a:rPr lang="en-US" dirty="0"/>
              <a:t>:</a:t>
            </a:r>
          </a:p>
          <a:p>
            <a:pPr lvl="2"/>
            <a:r>
              <a:rPr lang="fi-FI" dirty="0"/>
              <a:t>Versiota ei voi suojata tekijänoikeudella</a:t>
            </a:r>
            <a:endParaRPr lang="en-US" dirty="0"/>
          </a:p>
          <a:p>
            <a:pPr lvl="2"/>
            <a:r>
              <a:rPr lang="fi-FI" dirty="0"/>
              <a:t>Teeman tulee olla ensimmäisessä teemaryhmässä</a:t>
            </a:r>
            <a:endParaRPr lang="en-US" dirty="0"/>
          </a:p>
          <a:p>
            <a:pPr lvl="2"/>
            <a:r>
              <a:rPr lang="fi-FI" dirty="0"/>
              <a:t>Keston on oltava luvun pituus</a:t>
            </a:r>
            <a:endParaRPr lang="en-US" dirty="0"/>
          </a:p>
          <a:p>
            <a:pPr lvl="2"/>
            <a:endParaRPr lang="en-US" dirty="0"/>
          </a:p>
          <a:p>
            <a:pPr lvl="1"/>
            <a:r>
              <a:rPr lang="fi-FI" dirty="0"/>
              <a:t>Jotta Select Paragraph tai Verse Format olisi valittavissa:</a:t>
            </a:r>
            <a:endParaRPr lang="en-US" dirty="0"/>
          </a:p>
          <a:p>
            <a:pPr lvl="2"/>
            <a:r>
              <a:rPr lang="fi-FI" dirty="0"/>
              <a:t>Versiota ei voi suojata tekijänoikeudella</a:t>
            </a:r>
            <a:endParaRPr lang="en-US" dirty="0"/>
          </a:p>
          <a:p>
            <a:pPr lvl="2"/>
            <a:r>
              <a:rPr lang="en-US" dirty="0" err="1"/>
              <a:t>Sisällytä</a:t>
            </a:r>
            <a:r>
              <a:rPr lang="en-US" dirty="0"/>
              <a:t> </a:t>
            </a:r>
            <a:r>
              <a:rPr lang="en-US" dirty="0" err="1"/>
              <a:t>Kirjoitukset</a:t>
            </a:r>
            <a:r>
              <a:rPr lang="en-US" dirty="0"/>
              <a:t> </a:t>
            </a:r>
            <a:r>
              <a:rPr lang="en-US" dirty="0" err="1"/>
              <a:t>Kyllä</a:t>
            </a:r>
            <a:endParaRPr lang="en-US" dirty="0"/>
          </a:p>
          <a:p>
            <a:pPr lvl="2"/>
            <a:r>
              <a:rPr lang="fi-FI" dirty="0"/>
              <a:t>Sisällytä ristiinviittaukset on ohitettava, muuten Ristiviittauksia ei saa valita</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1510</TotalTime>
  <Words>2279</Words>
  <Application>Microsoft Office PowerPoint</Application>
  <PresentationFormat>Widescreen</PresentationFormat>
  <Paragraphs>265</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worldbibleplans.com/languages/finnish/index.html</vt:lpstr>
      <vt:lpstr>PowerPoint Presentation</vt:lpstr>
      <vt:lpstr>Tervetuloa World Bible Plans -ohjelmaan</vt:lpstr>
      <vt:lpstr>Siirry e-kirjapyyntösivulle</vt:lpstr>
      <vt:lpstr>Tässä on pyyntölomake – Käymme sen läpi seuraavissa dioissa</vt:lpstr>
      <vt:lpstr>Muodon mekaniikka</vt:lpstr>
      <vt:lpstr>Muodon loogiset säännöt</vt:lpstr>
      <vt:lpstr>Muodon loogiset säännöt jatkuivat</vt:lpstr>
      <vt:lpstr>Muodon loogiset säännöt jatkuivat</vt:lpstr>
      <vt:lpstr>Kerro meille, kuka olet</vt:lpstr>
      <vt:lpstr>Valitse asuinmaasi pudotusvalikosta</vt:lpstr>
      <vt:lpstr>Syötä sähköpostiosoitteesi</vt:lpstr>
      <vt:lpstr>Valitse kielesi</vt:lpstr>
      <vt:lpstr>Kielivalintaasi liitetty versiolista täyttyy automaattisesti</vt:lpstr>
      <vt:lpstr>Tässä on esimerkki siitä, mitä saatat nähdä </vt:lpstr>
      <vt:lpstr>Hae listasta</vt:lpstr>
      <vt:lpstr>Tekijänoikeudella suojatut versiot   Jotkin lomakkeen kentät lukitaan, jos valitset tekijänoikeudella suojatun raamatunversion. Lain mukaan voimme tarjota oppaan vain tekijänoikeudella suojatuille versioille. Näet tekijänoikeusmerkin © version kuvauksen lopussa. </vt:lpstr>
      <vt:lpstr>Click in the radial button at the beginning of your choice</vt:lpstr>
      <vt:lpstr>Pudotusvalikko sulkeutuu ja lomake näyttää valitsemasi version</vt:lpstr>
      <vt:lpstr>Teemat </vt:lpstr>
      <vt:lpstr>Teemat jatkuvat </vt:lpstr>
      <vt:lpstr>Teemat jatkuvat </vt:lpstr>
      <vt:lpstr>Teemat jatkuvat </vt:lpstr>
      <vt:lpstr>Teemat jatkuvat </vt:lpstr>
      <vt:lpstr>Jos valitsit yhden kirjan Deep Dive -teeman, valitse kirja. Muuten tämä vaihtoehto lukitaan</vt:lpstr>
      <vt:lpstr>Sisällytä kirjoituksia</vt:lpstr>
      <vt:lpstr>Voit halutessasi lisätä ristiviittaukset</vt:lpstr>
      <vt:lpstr>Sisällytä ristiviittaus – lyhenteiden esimerkkejä</vt:lpstr>
      <vt:lpstr>Sisällytä ristiviittaus – Kokotekstiesimerkkejä</vt:lpstr>
      <vt:lpstr>Lukemisen kesto</vt:lpstr>
      <vt:lpstr>Valitse lukutaajuus</vt:lpstr>
      <vt:lpstr>Valikoituja lukemia päivässä</vt:lpstr>
      <vt:lpstr>Valitse kappale- tai säkeistömuoto</vt:lpstr>
      <vt:lpstr>Sisällytä kommentaari – Valitse luku luvulta kattava kommentaari, joka sisältyy suunnitelmaasi.</vt:lpstr>
      <vt:lpstr>Valitse päivän, päivämäärän tai molempien mukaan</vt:lpstr>
      <vt:lpstr>Klikkaa kalenteria valitaksesi lukemisen aloituspäivän. Jos valitsit Custom Duration, valitse lukemisen loppupäivä</vt:lpstr>
      <vt:lpstr>Valitse e-kirjan muoto</vt:lpstr>
      <vt:lpstr>Valinnainen fontti jakeille, joissa Jeesus puhuu</vt:lpstr>
      <vt:lpstr>Valinnainen: Valitse Ei, jos et halua saada WBP:ltä sähköposteja tulevaisuudessa</vt:lpstr>
      <vt:lpstr>Valinnainen: Syötä mahdolliset lisäpyynnöt tähän</vt:lpstr>
      <vt:lpstr>Kerrothan, miten kuulit meistä ja onko tämä ensimmäinen kerta kun luet Raamattua</vt:lpstr>
      <vt:lpstr>Klikkaa Lähetä</vt:lpstr>
      <vt:lpstr>Vahvistussivu</vt:lpstr>
      <vt:lpstr>Vahvistussivu jatkuu</vt:lpstr>
      <vt:lpstr>Onnistunut lähetyssivu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223</cp:revision>
  <dcterms:created xsi:type="dcterms:W3CDTF">2024-04-27T16:46:20Z</dcterms:created>
  <dcterms:modified xsi:type="dcterms:W3CDTF">2026-08-27T19:12:51Z</dcterms:modified>
</cp:coreProperties>
</file>