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9" r:id="rId3"/>
    <p:sldId id="257" r:id="rId4"/>
    <p:sldId id="293" r:id="rId5"/>
    <p:sldId id="259" r:id="rId6"/>
    <p:sldId id="260" r:id="rId7"/>
    <p:sldId id="277" r:id="rId8"/>
    <p:sldId id="276" r:id="rId9"/>
    <p:sldId id="261" r:id="rId10"/>
    <p:sldId id="262" r:id="rId11"/>
    <p:sldId id="263" r:id="rId12"/>
    <p:sldId id="287" r:id="rId13"/>
    <p:sldId id="264" r:id="rId14"/>
    <p:sldId id="285" r:id="rId15"/>
    <p:sldId id="265" r:id="rId16"/>
    <p:sldId id="266" r:id="rId17"/>
    <p:sldId id="294" r:id="rId18"/>
    <p:sldId id="295" r:id="rId19"/>
    <p:sldId id="296" r:id="rId20"/>
    <p:sldId id="267" r:id="rId21"/>
    <p:sldId id="297" r:id="rId22"/>
    <p:sldId id="290" r:id="rId23"/>
    <p:sldId id="281" r:id="rId24"/>
    <p:sldId id="268" r:id="rId25"/>
    <p:sldId id="280" r:id="rId26"/>
    <p:sldId id="269" r:id="rId27"/>
    <p:sldId id="291" r:id="rId28"/>
    <p:sldId id="283" r:id="rId29"/>
    <p:sldId id="275" r:id="rId30"/>
    <p:sldId id="271" r:id="rId31"/>
    <p:sldId id="292" r:id="rId32"/>
    <p:sldId id="288" r:id="rId33"/>
    <p:sldId id="289" r:id="rId34"/>
    <p:sldId id="286" r:id="rId35"/>
    <p:sldId id="27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1/24/2026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1/24/2026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1/24/2026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1/24/2026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rotestant.worldbibleplans.com/" TargetMode="External"/><Relationship Id="rId2" Type="http://schemas.openxmlformats.org/officeDocument/2006/relationships/hyperlink" Target="https://worldbibleplans.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icecreamapps.com/Ebook-Reade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p:txBody>
          <a:bodyPr>
            <a:normAutofit/>
          </a:bodyPr>
          <a:lstStyle/>
          <a:p>
            <a:r>
              <a:rPr lang="en-US" sz="3500" dirty="0"/>
              <a:t>worldbibleplans.com</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a:t>Step by Step Instructions</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en-US" dirty="0"/>
              <a:t>The version list associated with your language choice will auto populate</a:t>
            </a:r>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n-US" dirty="0"/>
              <a:t>The version list is alphabetical.  The description of the specific translation will tell you if the translation is:</a:t>
            </a:r>
          </a:p>
          <a:p>
            <a:pPr lvl="1"/>
            <a:r>
              <a:rPr lang="en-US" dirty="0"/>
              <a:t>Complete Bible without Apocrypha – 66 Books (The Old and New Testaments)</a:t>
            </a:r>
          </a:p>
          <a:p>
            <a:pPr lvl="1"/>
            <a:r>
              <a:rPr lang="en-US" dirty="0"/>
              <a:t>Complete Bible with ? Apocryphal Books (The Old and New Testaments with some Apocryphal Books. The “?” represents the number of books.</a:t>
            </a:r>
          </a:p>
          <a:p>
            <a:pPr lvl="1"/>
            <a:r>
              <a:rPr lang="en-US" dirty="0"/>
              <a:t>New Testament Only – The 27 books of the New Testament</a:t>
            </a:r>
          </a:p>
          <a:p>
            <a:pPr lvl="1"/>
            <a:r>
              <a:rPr lang="en-US" dirty="0"/>
              <a:t>New Testament with Other Books - The 27 books of the New Testament plus some number of Old Testament Books</a:t>
            </a:r>
          </a:p>
          <a:p>
            <a:pPr lvl="1"/>
            <a:r>
              <a:rPr lang="en-US" dirty="0"/>
              <a:t>Old Testament Only – The 39 books of the Old Testament</a:t>
            </a:r>
          </a:p>
          <a:p>
            <a:pPr lvl="1"/>
            <a:r>
              <a:rPr lang="en-US" dirty="0"/>
              <a:t>Missing “?” Book(s) – Some translations are missing books.  The “?” represents the number of books missing</a:t>
            </a:r>
          </a:p>
          <a:p>
            <a:pPr lvl="1"/>
            <a:r>
              <a:rPr lang="en-US" dirty="0"/>
              <a:t>“?” Books – Some translation have a limited number of books.  The “?” represents the number of books in the translation</a:t>
            </a:r>
          </a:p>
        </p:txBody>
      </p:sp>
    </p:spTree>
    <p:extLst>
      <p:ext uri="{BB962C8B-B14F-4D97-AF65-F5344CB8AC3E}">
        <p14:creationId xmlns:p14="http://schemas.microsoft.com/office/powerpoint/2010/main" val="495871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2380C8-4A15-43D7-91B5-4350D564837D}"/>
              </a:ext>
            </a:extLst>
          </p:cNvPr>
          <p:cNvPicPr>
            <a:picLocks noChangeAspect="1"/>
          </p:cNvPicPr>
          <p:nvPr/>
        </p:nvPicPr>
        <p:blipFill rotWithShape="1">
          <a:blip r:embed="rId2"/>
          <a:srcRect l="16286" t="36747" r="38643" b="252"/>
          <a:stretch/>
        </p:blipFill>
        <p:spPr>
          <a:xfrm>
            <a:off x="2691691" y="1398458"/>
            <a:ext cx="6164927" cy="466769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1280890"/>
          </a:xfrm>
        </p:spPr>
        <p:txBody>
          <a:bodyPr/>
          <a:lstStyle/>
          <a:p>
            <a:r>
              <a:rPr lang="en-US" dirty="0"/>
              <a:t>This is a modified example of what you might see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The (IC </a:t>
            </a:r>
            <a:r>
              <a:rPr lang="en-US" dirty="0" err="1"/>
              <a:t>xxxx</a:t>
            </a:r>
            <a:r>
              <a:rPr lang="en-US" dirty="0"/>
              <a:t>) is an internal code we use in processing your request</a:t>
            </a:r>
          </a:p>
        </p:txBody>
      </p:sp>
      <p:sp>
        <p:nvSpPr>
          <p:cNvPr id="19" name="Oval 18">
            <a:extLst>
              <a:ext uri="{FF2B5EF4-FFF2-40B4-BE49-F238E27FC236}">
                <a16:creationId xmlns:a16="http://schemas.microsoft.com/office/drawing/2014/main" id="{115A895D-D10A-431D-968C-6E546B515E52}"/>
              </a:ext>
            </a:extLst>
          </p:cNvPr>
          <p:cNvSpPr/>
          <p:nvPr/>
        </p:nvSpPr>
        <p:spPr>
          <a:xfrm>
            <a:off x="7092639"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44888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Search within the List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831346" y="2272937"/>
            <a:ext cx="860345" cy="93723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a:t>Copyrighted Versions</a:t>
            </a:r>
            <a:r>
              <a:rPr lang="en-US" sz="1200" dirty="0"/>
              <a:t> </a:t>
            </a:r>
            <a:br>
              <a:rPr lang="en-US" sz="1200" dirty="0"/>
            </a:br>
            <a:br>
              <a:rPr lang="en-US" sz="1200" dirty="0"/>
            </a:br>
            <a:r>
              <a:rPr lang="en-US" sz="1600" b="1" i="0" dirty="0">
                <a:solidFill>
                  <a:srgbClr val="2F4858"/>
                </a:solidFill>
                <a:effectLst/>
                <a:latin typeface="Philosopher"/>
              </a:rPr>
              <a:t>Some fields on the form will be locked if you choose a copyrighted Bible version. By law, we can only provide a guide for copyrighted versions.  You will see the copyright symbol "©" at the end of the version description.</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3579233"/>
            <a:ext cx="8915400" cy="3196046"/>
          </a:xfrm>
        </p:spPr>
        <p:txBody>
          <a:bodyPr>
            <a:normAutofit lnSpcReduction="10000"/>
          </a:bodyPr>
          <a:lstStyle/>
          <a:p>
            <a:r>
              <a:rPr lang="en-US" dirty="0">
                <a:cs typeface="Times New Roman" panose="02020603050405020304" pitchFamily="18" charset="0"/>
              </a:rPr>
              <a:t>By law, we are not permitted to provide the scriptural text for Bible versions under a current copyright.  Any version that is under a current copyright will have the symbol “</a:t>
            </a:r>
            <a:r>
              <a:rPr lang="en-US" b="0" i="0" dirty="0">
                <a:solidFill>
                  <a:srgbClr val="040C28"/>
                </a:solidFill>
                <a:effectLst/>
                <a:cs typeface="Times New Roman" panose="02020603050405020304" pitchFamily="18" charset="0"/>
              </a:rPr>
              <a:t>©” </a:t>
            </a:r>
            <a:r>
              <a:rPr lang="en-US" dirty="0">
                <a:cs typeface="Times New Roman" panose="02020603050405020304" pitchFamily="18" charset="0"/>
              </a:rPr>
              <a:t>at the end.  For these versions, we can only provide a guide.</a:t>
            </a:r>
          </a:p>
          <a:p>
            <a:r>
              <a:rPr lang="en-US" dirty="0">
                <a:cs typeface="Times New Roman" panose="02020603050405020304" pitchFamily="18" charset="0"/>
              </a:rPr>
              <a:t> If you choose a version under copyright</a:t>
            </a:r>
          </a:p>
          <a:p>
            <a:pPr lvl="1"/>
            <a:r>
              <a:rPr lang="en-US" dirty="0">
                <a:cs typeface="Times New Roman" panose="02020603050405020304" pitchFamily="18" charset="0"/>
              </a:rPr>
              <a:t>Include Scriptures will default to “No” and the field will be locked</a:t>
            </a:r>
          </a:p>
          <a:p>
            <a:pPr lvl="1"/>
            <a:r>
              <a:rPr lang="en-US" dirty="0">
                <a:cs typeface="Times New Roman" panose="02020603050405020304" pitchFamily="18" charset="0"/>
              </a:rPr>
              <a:t>Select Format will be locked</a:t>
            </a:r>
          </a:p>
          <a:p>
            <a:pPr lvl="1"/>
            <a:r>
              <a:rPr lang="en-US" dirty="0">
                <a:cs typeface="Times New Roman" panose="02020603050405020304" pitchFamily="18" charset="0"/>
              </a:rPr>
              <a:t>Select eBook Format will default to “PDF Chart” and the field will be locked</a:t>
            </a:r>
          </a:p>
          <a:p>
            <a:pPr lvl="2"/>
            <a:r>
              <a:rPr lang="en-US" dirty="0">
                <a:cs typeface="Times New Roman" panose="02020603050405020304" pitchFamily="18" charset="0"/>
              </a:rPr>
              <a:t> Unless you also choose a commentary</a:t>
            </a:r>
          </a:p>
          <a:p>
            <a:pPr lvl="1"/>
            <a:r>
              <a:rPr lang="en-US" dirty="0">
                <a:cs typeface="Times New Roman" panose="02020603050405020304" pitchFamily="18" charset="0"/>
              </a:rPr>
              <a:t>Red Letter Verses will be locked</a:t>
            </a:r>
          </a:p>
          <a:p>
            <a:pPr lvl="1"/>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84C743-561D-4E23-BBB5-6926CC626177}"/>
              </a:ext>
            </a:extLst>
          </p:cNvPr>
          <p:cNvPicPr>
            <a:picLocks noChangeAspect="1"/>
          </p:cNvPicPr>
          <p:nvPr/>
        </p:nvPicPr>
        <p:blipFill rotWithShape="1">
          <a:blip r:embed="rId2"/>
          <a:srcRect l="16786" t="63718" r="41071" b="13257"/>
          <a:stretch/>
        </p:blipFill>
        <p:spPr>
          <a:xfrm>
            <a:off x="2589212" y="1791781"/>
            <a:ext cx="7246381" cy="2144486"/>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n-US" dirty="0"/>
              <a:t>Click in the radial button at the beginning of your choice</a:t>
            </a:r>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a:t>In this example, I have chosen the “American King James Version (AKJV) (1999) (Complete Bible) (IC 0507)</a:t>
            </a:r>
          </a:p>
          <a:p>
            <a:pPr lvl="1"/>
            <a:r>
              <a:rPr lang="en-US" dirty="0"/>
              <a:t>Note: You can only make one choice per request.  If you want multiple versions, you must submit multiple requests</a:t>
            </a:r>
          </a:p>
        </p:txBody>
      </p:sp>
      <p:sp>
        <p:nvSpPr>
          <p:cNvPr id="6" name="Oval 5">
            <a:extLst>
              <a:ext uri="{FF2B5EF4-FFF2-40B4-BE49-F238E27FC236}">
                <a16:creationId xmlns:a16="http://schemas.microsoft.com/office/drawing/2014/main" id="{9444016B-CCCB-43A4-BAB1-2104D9D09C45}"/>
              </a:ext>
            </a:extLst>
          </p:cNvPr>
          <p:cNvSpPr/>
          <p:nvPr/>
        </p:nvSpPr>
        <p:spPr>
          <a:xfrm>
            <a:off x="2517589" y="2464641"/>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004457" y="2955708"/>
            <a:ext cx="435029" cy="12098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en-US" sz="1800" dirty="0"/>
              <a:t>The dropdown list will close and the form will show the version you chose</a:t>
            </a:r>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9"/>
            <a:ext cx="8915400" cy="708292"/>
          </a:xfrm>
        </p:spPr>
        <p:txBody>
          <a:bodyPr>
            <a:normAutofit/>
          </a:bodyPr>
          <a:lstStyle/>
          <a:p>
            <a:r>
              <a:rPr lang="en-US" dirty="0"/>
              <a:t>You can change your selection by clicking on the “Back to Versions” button</a:t>
            </a:r>
          </a:p>
        </p:txBody>
      </p:sp>
      <p:pic>
        <p:nvPicPr>
          <p:cNvPr id="7" name="Picture 6">
            <a:extLst>
              <a:ext uri="{FF2B5EF4-FFF2-40B4-BE49-F238E27FC236}">
                <a16:creationId xmlns:a16="http://schemas.microsoft.com/office/drawing/2014/main" id="{643625C3-F7E0-48C5-8FDC-F43D65813ED0}"/>
              </a:ext>
            </a:extLst>
          </p:cNvPr>
          <p:cNvPicPr>
            <a:picLocks noChangeAspect="1"/>
          </p:cNvPicPr>
          <p:nvPr/>
        </p:nvPicPr>
        <p:blipFill rotWithShape="1">
          <a:blip r:embed="rId2"/>
          <a:srcRect l="16857" t="52775" r="31286" b="33220"/>
          <a:stretch/>
        </p:blipFill>
        <p:spPr>
          <a:xfrm>
            <a:off x="2020384" y="1094499"/>
            <a:ext cx="9686646" cy="1417079"/>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624110"/>
            <a:ext cx="8911687" cy="1492557"/>
          </a:xfrm>
        </p:spPr>
        <p:txBody>
          <a:bodyPr>
            <a:normAutofit/>
          </a:bodyPr>
          <a:lstStyle/>
          <a:p>
            <a:r>
              <a:rPr lang="en-US" dirty="0"/>
              <a:t>Click on the “Include scriptures” drop down</a:t>
            </a:r>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4445000"/>
            <a:ext cx="8915400" cy="1839226"/>
          </a:xfrm>
        </p:spPr>
        <p:txBody>
          <a:bodyPr>
            <a:normAutofit fontScale="92500" lnSpcReduction="20000"/>
          </a:bodyPr>
          <a:lstStyle/>
          <a:p>
            <a:r>
              <a:rPr lang="en-US" dirty="0"/>
              <a:t>This option is to choose between</a:t>
            </a:r>
          </a:p>
          <a:p>
            <a:pPr lvl="1"/>
            <a:r>
              <a:rPr lang="en-US" dirty="0"/>
              <a:t>Yes.  Provide Scriptures – Include the scriptures in your reading plan (Copyright Dependent)</a:t>
            </a:r>
          </a:p>
          <a:p>
            <a:pPr lvl="1"/>
            <a:r>
              <a:rPr lang="en-US" dirty="0"/>
              <a:t>No. Provide a Guide Only – Do not include the scriptures</a:t>
            </a:r>
          </a:p>
          <a:p>
            <a:pPr lvl="2"/>
            <a:r>
              <a:rPr lang="en-US" dirty="0"/>
              <a:t>This option </a:t>
            </a:r>
            <a:r>
              <a:rPr lang="en-US" u="sng" dirty="0"/>
              <a:t>only</a:t>
            </a:r>
            <a:r>
              <a:rPr lang="en-US" dirty="0"/>
              <a:t> includes the daily headings (available in pdf chart format)</a:t>
            </a:r>
          </a:p>
          <a:p>
            <a:pPr lvl="2"/>
            <a:r>
              <a:rPr lang="en-US" dirty="0"/>
              <a:t>This option is for those who wish to use their own hard copy Bible or for Bible versions under a current copyright</a:t>
            </a:r>
          </a:p>
        </p:txBody>
      </p:sp>
      <p:pic>
        <p:nvPicPr>
          <p:cNvPr id="5" name="Picture 4">
            <a:extLst>
              <a:ext uri="{FF2B5EF4-FFF2-40B4-BE49-F238E27FC236}">
                <a16:creationId xmlns:a16="http://schemas.microsoft.com/office/drawing/2014/main" id="{7E56C9E3-9609-47AE-B8C9-1203B55C9144}"/>
              </a:ext>
            </a:extLst>
          </p:cNvPr>
          <p:cNvPicPr>
            <a:picLocks noChangeAspect="1"/>
          </p:cNvPicPr>
          <p:nvPr/>
        </p:nvPicPr>
        <p:blipFill rotWithShape="1">
          <a:blip r:embed="rId2"/>
          <a:srcRect l="50572" t="41989" r="17857" b="36780"/>
          <a:stretch/>
        </p:blipFill>
        <p:spPr>
          <a:xfrm>
            <a:off x="2664823" y="1802674"/>
            <a:ext cx="6548846" cy="2385440"/>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60A884-CE32-472E-AB63-658A66EEEEC7}"/>
              </a:ext>
            </a:extLst>
          </p:cNvPr>
          <p:cNvPicPr>
            <a:picLocks noChangeAspect="1"/>
          </p:cNvPicPr>
          <p:nvPr/>
        </p:nvPicPr>
        <p:blipFill rotWithShape="1">
          <a:blip r:embed="rId2"/>
          <a:srcRect l="57260" t="30513" r="22404" b="8974"/>
          <a:stretch/>
        </p:blipFill>
        <p:spPr>
          <a:xfrm>
            <a:off x="4510723" y="716279"/>
            <a:ext cx="2161554" cy="361792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rmAutofit/>
          </a:bodyPr>
          <a:lstStyle/>
          <a:p>
            <a:r>
              <a:rPr lang="en-US" sz="2000" dirty="0"/>
              <a:t>Select the “Reading Duration” drop down and click on your selection</a:t>
            </a:r>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4498330"/>
            <a:ext cx="10713303" cy="2144866"/>
          </a:xfrm>
        </p:spPr>
        <p:txBody>
          <a:bodyPr>
            <a:normAutofit fontScale="85000" lnSpcReduction="20000"/>
          </a:bodyPr>
          <a:lstStyle/>
          <a:p>
            <a:r>
              <a:rPr lang="en-US" dirty="0"/>
              <a:t>Choose from as little as 30 days  or as long as 3 years.</a:t>
            </a:r>
          </a:p>
          <a:p>
            <a:r>
              <a:rPr lang="en-US" dirty="0"/>
              <a:t>Or Choose from 1-6 chapters per day</a:t>
            </a:r>
          </a:p>
          <a:p>
            <a:pPr lvl="1"/>
            <a:r>
              <a:rPr lang="en-US" dirty="0"/>
              <a:t>1-6 Chapter durations are only available for “linear” themes (</a:t>
            </a:r>
            <a:r>
              <a:rPr lang="en-US" sz="1600" dirty="0"/>
              <a:t>1 Book Deep Dive, Straight (Genesis to Revelation), Old Testament Only, New Testament Only, Psalms &amp; Proverbs, Apostles &amp; Paul, Old Testament Major and Minor Prophets, and Torah)</a:t>
            </a:r>
            <a:endParaRPr lang="en-US" dirty="0"/>
          </a:p>
          <a:p>
            <a:pPr lvl="1"/>
            <a:r>
              <a:rPr lang="en-US" dirty="0"/>
              <a:t>The duration for chapters is dependent on the translation you choose</a:t>
            </a:r>
          </a:p>
          <a:p>
            <a:pPr lvl="1"/>
            <a:r>
              <a:rPr lang="en-US" b="1" dirty="0"/>
              <a:t>Commentaries are only available with chapter durations (including 1 Year by Chapter)</a:t>
            </a:r>
          </a:p>
          <a:p>
            <a:r>
              <a:rPr lang="en-US" dirty="0"/>
              <a:t>Or create a custom duration by entering the start and finish dates below</a:t>
            </a:r>
          </a:p>
        </p:txBody>
      </p:sp>
      <p:sp>
        <p:nvSpPr>
          <p:cNvPr id="7" name="Content Placeholder 2">
            <a:extLst>
              <a:ext uri="{FF2B5EF4-FFF2-40B4-BE49-F238E27FC236}">
                <a16:creationId xmlns:a16="http://schemas.microsoft.com/office/drawing/2014/main" id="{B1A529FC-F2FC-41CF-B518-73D944388CFB}"/>
              </a:ext>
            </a:extLst>
          </p:cNvPr>
          <p:cNvSpPr txBox="1">
            <a:spLocks/>
          </p:cNvSpPr>
          <p:nvPr/>
        </p:nvSpPr>
        <p:spPr>
          <a:xfrm>
            <a:off x="397975" y="3486417"/>
            <a:ext cx="3629244" cy="101191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1600" dirty="0"/>
              <a:t>Choose Custom if you want to set the start and finish date further down the form</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a:off x="3332285" y="4145737"/>
            <a:ext cx="1178437" cy="10974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3" name="Content Placeholder 2">
            <a:extLst>
              <a:ext uri="{FF2B5EF4-FFF2-40B4-BE49-F238E27FC236}">
                <a16:creationId xmlns:a16="http://schemas.microsoft.com/office/drawing/2014/main" id="{109E1035-DF97-4963-8780-D5EB99C7B5B0}"/>
              </a:ext>
            </a:extLst>
          </p:cNvPr>
          <p:cNvSpPr txBox="1">
            <a:spLocks/>
          </p:cNvSpPr>
          <p:nvPr/>
        </p:nvSpPr>
        <p:spPr>
          <a:xfrm>
            <a:off x="7760068" y="3322287"/>
            <a:ext cx="3629244" cy="101191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sz="1600" dirty="0"/>
              <a:t>Choose 1 Year by Chapter Themes for Old/New and New/Old by Chapter Themes</a:t>
            </a:r>
          </a:p>
        </p:txBody>
      </p:sp>
      <p:cxnSp>
        <p:nvCxnSpPr>
          <p:cNvPr id="14" name="Straight Arrow Connector 13">
            <a:extLst>
              <a:ext uri="{FF2B5EF4-FFF2-40B4-BE49-F238E27FC236}">
                <a16:creationId xmlns:a16="http://schemas.microsoft.com/office/drawing/2014/main" id="{A5FCBC57-5442-44B1-9743-FC67009B7ED7}"/>
              </a:ext>
            </a:extLst>
          </p:cNvPr>
          <p:cNvCxnSpPr>
            <a:cxnSpLocks/>
          </p:cNvCxnSpPr>
          <p:nvPr/>
        </p:nvCxnSpPr>
        <p:spPr>
          <a:xfrm flipH="1">
            <a:off x="5733938" y="3830209"/>
            <a:ext cx="2161554" cy="22304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fontScale="90000"/>
          </a:bodyPr>
          <a:lstStyle/>
          <a:p>
            <a:r>
              <a:rPr lang="en-US" sz="2000" dirty="0"/>
              <a:t>Optionally select the “Include Cross References?” drop-down and select</a:t>
            </a:r>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85000" lnSpcReduction="20000"/>
          </a:bodyPr>
          <a:lstStyle/>
          <a:p>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Choose between abbreviations and scriptural cross references</a:t>
            </a:r>
          </a:p>
          <a:p>
            <a:pPr lvl="1"/>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For full verse text, WBP offers New Testament references for Old Testament verses and vice versa.</a:t>
            </a:r>
          </a:p>
          <a:p>
            <a:pPr lvl="1"/>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For abbreviations, WBP offers all cross-references or New Testament references for Old Testament verses and vice versa.</a:t>
            </a:r>
          </a:p>
          <a:p>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Cross references are </a:t>
            </a:r>
            <a:r>
              <a:rPr kumimoji="0" lang="en-US" altLang="en-US" b="1" i="0" u="none" strike="noStrike" cap="none" normalizeH="0" baseline="0" dirty="0">
                <a:ln>
                  <a:noFill/>
                </a:ln>
                <a:solidFill>
                  <a:srgbClr val="676768"/>
                </a:solidFill>
                <a:effectLst/>
                <a:latin typeface="Poppins" panose="00000500000000000000" pitchFamily="2" charset="0"/>
                <a:cs typeface="Poppins" panose="00000500000000000000" pitchFamily="2" charset="0"/>
              </a:rPr>
              <a:t>not</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available for copyrighted versions.</a:t>
            </a:r>
          </a:p>
          <a:p>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Your plan must include scriptures.</a:t>
            </a:r>
          </a:p>
          <a:p>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Only works with the </a:t>
            </a:r>
            <a:r>
              <a:rPr kumimoji="0" lang="en-US" altLang="en-US" b="0" i="0" u="sng" strike="noStrike" cap="none" normalizeH="0" baseline="0" dirty="0">
                <a:ln>
                  <a:noFill/>
                </a:ln>
                <a:solidFill>
                  <a:srgbClr val="676768"/>
                </a:solidFill>
                <a:effectLst/>
                <a:latin typeface="Poppins" panose="00000500000000000000" pitchFamily="2" charset="0"/>
                <a:cs typeface="Poppins" panose="00000500000000000000" pitchFamily="2" charset="0"/>
              </a:rPr>
              <a:t>verse</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 format.</a:t>
            </a:r>
            <a:r>
              <a:rPr kumimoji="0" lang="en-US" altLang="en-US" sz="1050" b="0" i="0" u="none" strike="noStrike" cap="none" normalizeH="0" baseline="0" dirty="0">
                <a:ln>
                  <a:noFill/>
                </a:ln>
                <a:solidFill>
                  <a:schemeClr val="tx1"/>
                </a:solidFill>
                <a:effectLst/>
              </a:rPr>
              <a:t> </a:t>
            </a:r>
            <a:endParaRPr kumimoji="0" lang="en-US" altLang="en-US" sz="28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en-US" sz="1100" dirty="0"/>
              <a:t>Google AI - A bible cross-reference is a note that directs a reader to another verse or passage in the Bible with a related theme, word, or idea, helping to connect different parts of scripture and enhance understanding. These references link related concepts, prophecies, and events, allowing one passage to shed light on another.  </a:t>
            </a:r>
          </a:p>
          <a:p>
            <a:endParaRPr lang="en-US" sz="1100" dirty="0"/>
          </a:p>
        </p:txBody>
      </p:sp>
      <p:pic>
        <p:nvPicPr>
          <p:cNvPr id="5" name="Picture 4">
            <a:extLst>
              <a:ext uri="{FF2B5EF4-FFF2-40B4-BE49-F238E27FC236}">
                <a16:creationId xmlns:a16="http://schemas.microsoft.com/office/drawing/2014/main" id="{639B3B76-A573-4FD1-8B8D-F2EC71D46C87}"/>
              </a:ext>
            </a:extLst>
          </p:cNvPr>
          <p:cNvPicPr>
            <a:picLocks noChangeAspect="1"/>
          </p:cNvPicPr>
          <p:nvPr/>
        </p:nvPicPr>
        <p:blipFill rotWithShape="1">
          <a:blip r:embed="rId2"/>
          <a:srcRect l="39415" t="31816" r="40479" b="24543"/>
          <a:stretch/>
        </p:blipFill>
        <p:spPr>
          <a:xfrm>
            <a:off x="2976664" y="690664"/>
            <a:ext cx="2451370" cy="2859932"/>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dirty="0"/>
              <a:t>Include Cross Reference?” Examples</a:t>
            </a:r>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845035"/>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a:t>Example 2 – Abbreviation for opposite Testament only.  In this example, there are only Old Testament references</a:t>
            </a:r>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792480"/>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a:t>Example 1 – All Abbreviations.  In this example, there are Old Testament and New Testament references</a:t>
            </a:r>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1576868"/>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1580703"/>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3288323" y="214805"/>
            <a:ext cx="5644662" cy="577675"/>
          </a:xfrm>
        </p:spPr>
        <p:txBody>
          <a:bodyPr>
            <a:normAutofit/>
          </a:bodyPr>
          <a:lstStyle/>
          <a:p>
            <a:r>
              <a:rPr lang="en-US" sz="2000" dirty="0"/>
              <a:t>Include Cross Reference?” Examples</a:t>
            </a:r>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845035"/>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a:t>Example 4 – Full verse cross references.  In this example, there are only Old Testament references in </a:t>
            </a:r>
            <a:r>
              <a:rPr lang="en-US" sz="1200" u="sng" dirty="0"/>
              <a:t>verse</a:t>
            </a:r>
            <a:r>
              <a:rPr lang="en-US" sz="1200" dirty="0"/>
              <a:t> format</a:t>
            </a:r>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792480"/>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a:t>Example 3 – Full verse cross references.  In this example, there are only Old Testament references in </a:t>
            </a:r>
            <a:r>
              <a:rPr lang="en-US" sz="1200" u="sng" dirty="0"/>
              <a:t>paragraph</a:t>
            </a:r>
            <a:r>
              <a:rPr lang="en-US" sz="1200" dirty="0"/>
              <a:t> format</a:t>
            </a:r>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1576869"/>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1629424"/>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As a Christian, have you ever read through the entire Bible?</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Was it Beneficial to your life?</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Why Not?  Would a simple reading plan have helped add benefit?</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Did you use a reading plan?</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Do you think it’s important as a Christian to read the entire Bible</a:t>
            </a: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What’s stopping you from reading the entire Bible?</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It takes too much time?</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Why Not?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It’s too daunting?  It’s a large difficult book to read?</a:t>
            </a: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has </a:t>
            </a:r>
            <a:r>
              <a:rPr lang="en-US" sz="1200" u="sng" dirty="0">
                <a:solidFill>
                  <a:schemeClr val="tx1"/>
                </a:solidFill>
              </a:rPr>
              <a:t>FREE</a:t>
            </a:r>
            <a:r>
              <a:rPr lang="en-US" sz="1200" dirty="0">
                <a:solidFill>
                  <a:schemeClr val="tx1"/>
                </a:solidFill>
              </a:rPr>
              <a:t> Bible reading plans that support any time commitment from 5 minutes to 60 minutes per day or any number of days per week.</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provides </a:t>
            </a:r>
            <a:r>
              <a:rPr lang="en-US" sz="1200" u="sng" dirty="0">
                <a:solidFill>
                  <a:schemeClr val="tx1"/>
                </a:solidFill>
              </a:rPr>
              <a:t>FREE</a:t>
            </a:r>
            <a:r>
              <a:rPr lang="en-US" sz="1200" dirty="0">
                <a:solidFill>
                  <a:schemeClr val="tx1"/>
                </a:solidFill>
              </a:rPr>
              <a:t> plans in easy to read translations.  Even the biggest tasks become doable when broken down into small, easy to manage steps.</a:t>
            </a: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Did the reading plan make the task more manageable?</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Would a custom crafted reading plan have made the task more manageable?</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At WBP, we believe reading the Bible adds tremendous benefit to all our lives.</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What plan did you use?  WBP has a huge variety to choose from.</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Try a </a:t>
            </a:r>
            <a:r>
              <a:rPr lang="en-US" sz="1200" u="sng" dirty="0">
                <a:solidFill>
                  <a:schemeClr val="tx1"/>
                </a:solidFill>
              </a:rPr>
              <a:t>FREE</a:t>
            </a:r>
            <a:r>
              <a:rPr lang="en-US" sz="1200" dirty="0">
                <a:solidFill>
                  <a:schemeClr val="tx1"/>
                </a:solidFill>
              </a:rPr>
              <a:t> plan at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provides </a:t>
            </a:r>
            <a:r>
              <a:rPr lang="en-US" sz="1200" u="sng" dirty="0">
                <a:solidFill>
                  <a:schemeClr val="tx1"/>
                </a:solidFill>
              </a:rPr>
              <a:t>FREE</a:t>
            </a:r>
            <a:r>
              <a:rPr lang="en-US" sz="1200" dirty="0">
                <a:solidFill>
                  <a:schemeClr val="tx1"/>
                </a:solidFill>
              </a:rPr>
              <a:t> plans with multiple themes such as Chronological, M’Cheyne, etc. to add some variety</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It’s too boring?  </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If you have tried and failed to read the Bible, visit us at </a:t>
            </a:r>
            <a:r>
              <a:rPr lang="en-US" sz="1200" dirty="0">
                <a:solidFill>
                  <a:schemeClr val="tx1"/>
                </a:solidFill>
                <a:hlinkClick r:id="rId2"/>
              </a:rPr>
              <a:t>https://worldbibleplans.com</a:t>
            </a:r>
            <a:r>
              <a:rPr lang="en-US" sz="1200" dirty="0">
                <a:solidFill>
                  <a:schemeClr val="tx1"/>
                </a:solidFill>
                <a:hlinkClick r:id="rId3"/>
              </a:rPr>
              <a:t> </a:t>
            </a:r>
            <a:r>
              <a:rPr lang="en-US" sz="1200" dirty="0">
                <a:solidFill>
                  <a:schemeClr val="tx1"/>
                </a:solidFill>
              </a:rPr>
              <a:t>and craft a </a:t>
            </a:r>
            <a:r>
              <a:rPr lang="en-US" sz="1200" u="sng" dirty="0">
                <a:solidFill>
                  <a:schemeClr val="tx1"/>
                </a:solidFill>
              </a:rPr>
              <a:t>FREE</a:t>
            </a:r>
            <a:r>
              <a:rPr lang="en-US" sz="1200" dirty="0">
                <a:solidFill>
                  <a:schemeClr val="tx1"/>
                </a:solidFill>
              </a:rPr>
              <a:t> custom Bible reading plan.  Select from a variety of languages, translations, time commitments, themes, and ebook formats.  It’s this simple.  Craft a plan, WBP creates it, and in less than 1 day you get a link to download your custom </a:t>
            </a:r>
            <a:r>
              <a:rPr lang="en-US" sz="1200" u="sng" dirty="0">
                <a:solidFill>
                  <a:schemeClr val="tx1"/>
                </a:solidFill>
              </a:rPr>
              <a:t>FREE</a:t>
            </a:r>
            <a:r>
              <a:rPr lang="en-US" sz="1200" dirty="0">
                <a:solidFill>
                  <a:schemeClr val="tx1"/>
                </a:solidFill>
              </a:rPr>
              <a:t> crafted Bible Reading Plan with or without scriptures.  Did we mention everything is </a:t>
            </a:r>
            <a:r>
              <a:rPr lang="en-US" sz="1200" u="sng" dirty="0">
                <a:solidFill>
                  <a:schemeClr val="tx1"/>
                </a:solidFill>
              </a:rPr>
              <a:t>FREE</a:t>
            </a:r>
            <a:r>
              <a:rPr lang="en-US" sz="1200" dirty="0">
                <a:solidFill>
                  <a:schemeClr val="tx1"/>
                </a:solidFill>
              </a:rPr>
              <a:t>! </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Plans including scriptures are too expensive?</a:t>
            </a: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896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103513"/>
            <a:ext cx="8911687" cy="686218"/>
          </a:xfrm>
        </p:spPr>
        <p:txBody>
          <a:bodyPr>
            <a:normAutofit fontScale="90000"/>
          </a:bodyPr>
          <a:lstStyle/>
          <a:p>
            <a:r>
              <a:rPr lang="en-US" sz="2000" dirty="0"/>
              <a:t>There are compatibility issues with some themes, durations, and frequencies.  Use this matrix as a guide</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040315"/>
            <a:ext cx="8915400" cy="686218"/>
          </a:xfrm>
        </p:spPr>
        <p:txBody>
          <a:bodyPr>
            <a:normAutofit lnSpcReduction="10000"/>
          </a:bodyPr>
          <a:lstStyle/>
          <a:p>
            <a:r>
              <a:rPr lang="en-US" sz="1800" dirty="0"/>
              <a:t>Certain themes hav</a:t>
            </a:r>
            <a:r>
              <a:rPr lang="en-US" dirty="0"/>
              <a:t>e specific restrictions</a:t>
            </a:r>
          </a:p>
          <a:p>
            <a:pPr lvl="1"/>
            <a:r>
              <a:rPr lang="en-US" dirty="0"/>
              <a:t>For example, the 10x5 theme must have a 1-year duration and a daily frequency</a:t>
            </a:r>
          </a:p>
        </p:txBody>
      </p:sp>
      <p:pic>
        <p:nvPicPr>
          <p:cNvPr id="6" name="Picture 5">
            <a:extLst>
              <a:ext uri="{FF2B5EF4-FFF2-40B4-BE49-F238E27FC236}">
                <a16:creationId xmlns:a16="http://schemas.microsoft.com/office/drawing/2014/main" id="{43DCD152-659C-46A6-BC46-A3A663C2AE3A}"/>
              </a:ext>
            </a:extLst>
          </p:cNvPr>
          <p:cNvPicPr>
            <a:picLocks noChangeAspect="1"/>
          </p:cNvPicPr>
          <p:nvPr/>
        </p:nvPicPr>
        <p:blipFill rotWithShape="1">
          <a:blip r:embed="rId2"/>
          <a:srcRect l="7091" t="23974" r="31372" b="11923"/>
          <a:stretch/>
        </p:blipFill>
        <p:spPr>
          <a:xfrm>
            <a:off x="2092568" y="789731"/>
            <a:ext cx="6277709" cy="5145661"/>
          </a:xfrm>
          <a:prstGeom prst="rect">
            <a:avLst/>
          </a:prstGeom>
        </p:spPr>
      </p:pic>
    </p:spTree>
    <p:extLst>
      <p:ext uri="{BB962C8B-B14F-4D97-AF65-F5344CB8AC3E}">
        <p14:creationId xmlns:p14="http://schemas.microsoft.com/office/powerpoint/2010/main" val="368223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39"/>
            <a:ext cx="8911687" cy="517101"/>
          </a:xfrm>
        </p:spPr>
        <p:txBody>
          <a:bodyPr>
            <a:normAutofit fontScale="90000"/>
          </a:bodyPr>
          <a:lstStyle/>
          <a:p>
            <a:r>
              <a:rPr lang="en-US" sz="2000" dirty="0"/>
              <a:t>Click on the “Select Theme” dropdown and make your selection</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078583"/>
            <a:ext cx="8915400" cy="647950"/>
          </a:xfrm>
        </p:spPr>
        <p:txBody>
          <a:bodyPr>
            <a:normAutofit fontScale="92500" lnSpcReduction="20000"/>
          </a:bodyPr>
          <a:lstStyle/>
          <a:p>
            <a:r>
              <a:rPr lang="en-US" sz="1800" dirty="0"/>
              <a:t>If you chose a time duration (3 month, 3 year, etc.), all themes are available</a:t>
            </a:r>
            <a:endParaRPr lang="en-US" dirty="0"/>
          </a:p>
          <a:p>
            <a:r>
              <a:rPr lang="en-US" dirty="0"/>
              <a:t>Choose from 29 different themes (partial list in screen print)</a:t>
            </a:r>
          </a:p>
        </p:txBody>
      </p:sp>
      <p:pic>
        <p:nvPicPr>
          <p:cNvPr id="5" name="Picture 4">
            <a:extLst>
              <a:ext uri="{FF2B5EF4-FFF2-40B4-BE49-F238E27FC236}">
                <a16:creationId xmlns:a16="http://schemas.microsoft.com/office/drawing/2014/main" id="{F47AB302-87B4-4CD5-8D0B-721BDCFD32D5}"/>
              </a:ext>
            </a:extLst>
          </p:cNvPr>
          <p:cNvPicPr>
            <a:picLocks noChangeAspect="1"/>
          </p:cNvPicPr>
          <p:nvPr/>
        </p:nvPicPr>
        <p:blipFill rotWithShape="1">
          <a:blip r:embed="rId2"/>
          <a:srcRect l="18317" t="29472" r="31923" b="5590"/>
          <a:stretch/>
        </p:blipFill>
        <p:spPr>
          <a:xfrm>
            <a:off x="2118945" y="720969"/>
            <a:ext cx="7244931" cy="5081953"/>
          </a:xfrm>
          <a:prstGeom prst="rect">
            <a:avLst/>
          </a:prstGeom>
        </p:spPr>
      </p:pic>
    </p:spTree>
    <p:extLst>
      <p:ext uri="{BB962C8B-B14F-4D97-AF65-F5344CB8AC3E}">
        <p14:creationId xmlns:p14="http://schemas.microsoft.com/office/powerpoint/2010/main" val="2842472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169637"/>
            <a:ext cx="8911687" cy="644404"/>
          </a:xfrm>
        </p:spPr>
        <p:txBody>
          <a:bodyPr>
            <a:normAutofit fontScale="90000"/>
          </a:bodyPr>
          <a:lstStyle/>
          <a:p>
            <a:r>
              <a:rPr lang="en-US" sz="2000" dirty="0"/>
              <a:t>If you chose a “Chapter” duration (including the 1 Year by Chapter), the grayed out themes are </a:t>
            </a:r>
            <a:r>
              <a:rPr lang="en-US" sz="2000" u="sng" dirty="0"/>
              <a:t>unavailable</a:t>
            </a:r>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171263"/>
            <a:ext cx="8915400" cy="517101"/>
          </a:xfrm>
        </p:spPr>
        <p:txBody>
          <a:bodyPr/>
          <a:lstStyle/>
          <a:p>
            <a:r>
              <a:rPr lang="en-US" dirty="0"/>
              <a:t>Choose from 11 different themes (Screen Print Incomplete)</a:t>
            </a:r>
          </a:p>
        </p:txBody>
      </p:sp>
      <p:pic>
        <p:nvPicPr>
          <p:cNvPr id="6" name="Picture 5">
            <a:extLst>
              <a:ext uri="{FF2B5EF4-FFF2-40B4-BE49-F238E27FC236}">
                <a16:creationId xmlns:a16="http://schemas.microsoft.com/office/drawing/2014/main" id="{A63EE998-8F08-4477-B8DC-A2B5F2B7418C}"/>
              </a:ext>
            </a:extLst>
          </p:cNvPr>
          <p:cNvPicPr>
            <a:picLocks noChangeAspect="1"/>
          </p:cNvPicPr>
          <p:nvPr/>
        </p:nvPicPr>
        <p:blipFill rotWithShape="1">
          <a:blip r:embed="rId2"/>
          <a:srcRect l="18101" t="29337" r="31995" b="5860"/>
          <a:stretch/>
        </p:blipFill>
        <p:spPr>
          <a:xfrm>
            <a:off x="2018760" y="852849"/>
            <a:ext cx="7419543" cy="5178670"/>
          </a:xfrm>
          <a:prstGeom prst="rect">
            <a:avLst/>
          </a:prstGeom>
        </p:spPr>
      </p:pic>
    </p:spTree>
    <p:extLst>
      <p:ext uri="{BB962C8B-B14F-4D97-AF65-F5344CB8AC3E}">
        <p14:creationId xmlns:p14="http://schemas.microsoft.com/office/powerpoint/2010/main" val="1643049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sz="2200" dirty="0"/>
              <a:t>If you chose the “1 Book Deep Dive” theme, select a book.  Otherwise, this option will be locked</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317715"/>
          </a:xfrm>
        </p:spPr>
        <p:txBody>
          <a:bodyPr>
            <a:normAutofit lnSpcReduction="10000"/>
          </a:bodyPr>
          <a:lstStyle/>
          <a:p>
            <a:r>
              <a:rPr lang="en-US" dirty="0"/>
              <a:t>Only one book can be chosen</a:t>
            </a:r>
          </a:p>
          <a:p>
            <a:r>
              <a:rPr lang="en-US" dirty="0"/>
              <a:t>Available books are dependent on your version</a:t>
            </a:r>
          </a:p>
          <a:p>
            <a:pPr lvl="1"/>
            <a:r>
              <a:rPr lang="en-US" dirty="0"/>
              <a:t>For example, if you choose a version that is the New Testament Only, you can’t choose “Genesis”</a:t>
            </a:r>
          </a:p>
        </p:txBody>
      </p:sp>
      <p:pic>
        <p:nvPicPr>
          <p:cNvPr id="6" name="Picture 5">
            <a:extLst>
              <a:ext uri="{FF2B5EF4-FFF2-40B4-BE49-F238E27FC236}">
                <a16:creationId xmlns:a16="http://schemas.microsoft.com/office/drawing/2014/main" id="{A9E589CF-3689-4957-8B10-3CE9654195D8}"/>
              </a:ext>
            </a:extLst>
          </p:cNvPr>
          <p:cNvPicPr>
            <a:picLocks noChangeAspect="1"/>
          </p:cNvPicPr>
          <p:nvPr/>
        </p:nvPicPr>
        <p:blipFill rotWithShape="1">
          <a:blip r:embed="rId2"/>
          <a:srcRect l="17429" t="21680" r="51428" b="22408"/>
          <a:stretch/>
        </p:blipFill>
        <p:spPr>
          <a:xfrm>
            <a:off x="2589211" y="1010194"/>
            <a:ext cx="4119319" cy="4005943"/>
          </a:xfrm>
          <a:prstGeom prst="rect">
            <a:avLst/>
          </a:prstGeom>
        </p:spPr>
      </p:pic>
    </p:spTree>
    <p:extLst>
      <p:ext uri="{BB962C8B-B14F-4D97-AF65-F5344CB8AC3E}">
        <p14:creationId xmlns:p14="http://schemas.microsoft.com/office/powerpoint/2010/main" val="3950321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p:txBody>
          <a:bodyPr>
            <a:normAutofit fontScale="90000"/>
          </a:bodyPr>
          <a:lstStyle/>
          <a:p>
            <a:r>
              <a:rPr lang="en-US" dirty="0"/>
              <a:t>Click on the “Select Reading Frequency” dropdown and make your selection</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a:t>Choose from:</a:t>
            </a:r>
          </a:p>
          <a:p>
            <a:pPr lvl="1"/>
            <a:r>
              <a:rPr lang="en-US" dirty="0"/>
              <a:t>Every Day</a:t>
            </a:r>
          </a:p>
          <a:p>
            <a:pPr lvl="1"/>
            <a:r>
              <a:rPr lang="en-US" dirty="0"/>
              <a:t>Every Other Day</a:t>
            </a:r>
          </a:p>
          <a:p>
            <a:pPr lvl="1"/>
            <a:r>
              <a:rPr lang="en-US" dirty="0"/>
              <a:t>1-6 Days per Week</a:t>
            </a:r>
          </a:p>
        </p:txBody>
      </p:sp>
      <p:pic>
        <p:nvPicPr>
          <p:cNvPr id="5" name="Picture 4">
            <a:extLst>
              <a:ext uri="{FF2B5EF4-FFF2-40B4-BE49-F238E27FC236}">
                <a16:creationId xmlns:a16="http://schemas.microsoft.com/office/drawing/2014/main" id="{7B7C5BB8-1B85-4EE4-BF93-943577796607}"/>
              </a:ext>
            </a:extLst>
          </p:cNvPr>
          <p:cNvPicPr>
            <a:picLocks noChangeAspect="1"/>
          </p:cNvPicPr>
          <p:nvPr/>
        </p:nvPicPr>
        <p:blipFill rotWithShape="1">
          <a:blip r:embed="rId2"/>
          <a:srcRect l="50000" t="21945" r="17357" b="39945"/>
          <a:stretch/>
        </p:blipFill>
        <p:spPr>
          <a:xfrm>
            <a:off x="2656114" y="1724296"/>
            <a:ext cx="4695570" cy="2969411"/>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p:txBody>
          <a:bodyPr>
            <a:normAutofit/>
          </a:bodyPr>
          <a:lstStyle/>
          <a:p>
            <a:r>
              <a:rPr lang="en-US" dirty="0"/>
              <a:t>Click on the “Select Readings per Day” dropdown and make your selection</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a:t>Choose from:</a:t>
            </a:r>
          </a:p>
          <a:p>
            <a:pPr lvl="1"/>
            <a:r>
              <a:rPr lang="en-US" dirty="0"/>
              <a:t>Once per Day (a.m. </a:t>
            </a:r>
            <a:r>
              <a:rPr lang="en-US" u="sng" dirty="0"/>
              <a:t>or</a:t>
            </a:r>
            <a:r>
              <a:rPr lang="en-US" dirty="0"/>
              <a:t> p.m.)</a:t>
            </a:r>
          </a:p>
          <a:p>
            <a:pPr lvl="1"/>
            <a:r>
              <a:rPr lang="en-US" dirty="0"/>
              <a:t>Twice per Day (a.m. </a:t>
            </a:r>
            <a:r>
              <a:rPr lang="en-US" u="sng" dirty="0"/>
              <a:t>and</a:t>
            </a:r>
            <a:r>
              <a:rPr lang="en-US" dirty="0"/>
              <a:t> p.m.)</a:t>
            </a:r>
          </a:p>
        </p:txBody>
      </p:sp>
      <p:pic>
        <p:nvPicPr>
          <p:cNvPr id="6" name="Picture 5">
            <a:extLst>
              <a:ext uri="{FF2B5EF4-FFF2-40B4-BE49-F238E27FC236}">
                <a16:creationId xmlns:a16="http://schemas.microsoft.com/office/drawing/2014/main" id="{A3543C0C-7B49-45FB-9FAE-D7EB542539E5}"/>
              </a:ext>
            </a:extLst>
          </p:cNvPr>
          <p:cNvPicPr>
            <a:picLocks noChangeAspect="1"/>
          </p:cNvPicPr>
          <p:nvPr/>
        </p:nvPicPr>
        <p:blipFill rotWithShape="1">
          <a:blip r:embed="rId2"/>
          <a:srcRect l="17214" t="30849" r="51072" b="49755"/>
          <a:stretch/>
        </p:blipFill>
        <p:spPr>
          <a:xfrm>
            <a:off x="2229395" y="1904999"/>
            <a:ext cx="7893107" cy="2614749"/>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1280890"/>
          </a:xfrm>
        </p:spPr>
        <p:txBody>
          <a:bodyPr>
            <a:normAutofit/>
          </a:bodyPr>
          <a:lstStyle/>
          <a:p>
            <a:r>
              <a:rPr lang="en-US" sz="3000" dirty="0"/>
              <a:t>Click on the “Select Paragraph or Verse Format” dropdown and make your selection</a:t>
            </a:r>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581109"/>
            <a:ext cx="3007255" cy="420729"/>
          </a:xfrm>
        </p:spPr>
        <p:txBody>
          <a:bodyPr/>
          <a:lstStyle/>
          <a:p>
            <a:r>
              <a:rPr lang="en-US" dirty="0"/>
              <a:t>Paragraph Example</a:t>
            </a:r>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539164"/>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Verse Example</a:t>
            </a:r>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4001838"/>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4043784"/>
            <a:ext cx="4961720" cy="2641018"/>
          </a:xfrm>
          <a:prstGeom prst="rect">
            <a:avLst/>
          </a:prstGeom>
        </p:spPr>
      </p:pic>
      <p:pic>
        <p:nvPicPr>
          <p:cNvPr id="9" name="Picture 8">
            <a:extLst>
              <a:ext uri="{FF2B5EF4-FFF2-40B4-BE49-F238E27FC236}">
                <a16:creationId xmlns:a16="http://schemas.microsoft.com/office/drawing/2014/main" id="{3909D30F-AF89-41F6-96AB-4428ACE2F66E}"/>
              </a:ext>
            </a:extLst>
          </p:cNvPr>
          <p:cNvPicPr>
            <a:picLocks noChangeAspect="1"/>
          </p:cNvPicPr>
          <p:nvPr/>
        </p:nvPicPr>
        <p:blipFill rotWithShape="1">
          <a:blip r:embed="rId4"/>
          <a:srcRect l="50000" t="30648" r="17857" b="48967"/>
          <a:stretch/>
        </p:blipFill>
        <p:spPr>
          <a:xfrm>
            <a:off x="2592925" y="1297576"/>
            <a:ext cx="5883978" cy="2021260"/>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1280890"/>
          </a:xfrm>
        </p:spPr>
        <p:txBody>
          <a:bodyPr>
            <a:noAutofit/>
          </a:bodyPr>
          <a:lstStyle/>
          <a:p>
            <a:r>
              <a:rPr lang="en-US" sz="2800" dirty="0"/>
              <a:t>Click on “Include Commentary?” Select a chapter by chapter commentary included with your plan.</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5811037"/>
            <a:ext cx="8391298" cy="830997"/>
          </a:xfrm>
          <a:prstGeom prst="rect">
            <a:avLst/>
          </a:prstGeom>
          <a:noFill/>
        </p:spPr>
        <p:txBody>
          <a:bodyPr wrap="square">
            <a:spAutoFit/>
          </a:bodyPr>
          <a:lstStyle/>
          <a:p>
            <a:r>
              <a:rPr lang="en-US" sz="1200" dirty="0"/>
              <a:t>Chapter by chapter commentaries are only available using the "chapter" durations and with the following themes:  1 Book Deep Dive, Straight (Genesis to Revelation), Old Testament Only, New Testament Only, Psalms &amp; Proverbs, Apostles &amp; Paul, Old Testament Major and Minor Prophets, and Torah.  They are currently available in English, Spanish, French, Italian,  Portuguese, Russian, and more.</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8"/>
            <a:ext cx="8915400" cy="830996"/>
          </a:xfrm>
        </p:spPr>
        <p:txBody>
          <a:bodyPr>
            <a:normAutofit/>
          </a:bodyPr>
          <a:lstStyle/>
          <a:p>
            <a:r>
              <a:rPr lang="en-US" dirty="0"/>
              <a:t>Select from 155 commentaries in 15 languages</a:t>
            </a:r>
          </a:p>
          <a:p>
            <a:pPr lvl="1"/>
            <a:r>
              <a:rPr lang="en-US" dirty="0"/>
              <a:t>This is optional.  If you don’t wish a commentary, leave as “None”</a:t>
            </a:r>
          </a:p>
        </p:txBody>
      </p:sp>
    </p:spTree>
    <p:extLst>
      <p:ext uri="{BB962C8B-B14F-4D97-AF65-F5344CB8AC3E}">
        <p14:creationId xmlns:p14="http://schemas.microsoft.com/office/powerpoint/2010/main" val="1175416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p:txBody>
          <a:bodyPr>
            <a:normAutofit fontScale="90000"/>
          </a:bodyPr>
          <a:lstStyle/>
          <a:p>
            <a:r>
              <a:rPr lang="en-US" sz="3600" dirty="0"/>
              <a:t>Click on the “Select By Day, Date, or Both:” dropdown and make your selection</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587667"/>
            <a:ext cx="8915400" cy="1829108"/>
          </a:xfrm>
        </p:spPr>
        <p:txBody>
          <a:bodyPr/>
          <a:lstStyle/>
          <a:p>
            <a:r>
              <a:rPr lang="en-US" dirty="0"/>
              <a:t>By Day – Example – Day 1, Day 2, etc.</a:t>
            </a:r>
          </a:p>
          <a:p>
            <a:r>
              <a:rPr lang="en-US" dirty="0"/>
              <a:t>By Date – Example – January 1, January 2, </a:t>
            </a:r>
            <a:r>
              <a:rPr lang="en-US" dirty="0" err="1"/>
              <a:t>etc</a:t>
            </a:r>
            <a:endParaRPr lang="en-US" dirty="0"/>
          </a:p>
          <a:p>
            <a:r>
              <a:rPr lang="en-US" dirty="0"/>
              <a:t>By Day and Date – The header will show both with the </a:t>
            </a:r>
            <a:r>
              <a:rPr lang="en-US" u="sng" dirty="0"/>
              <a:t>Day</a:t>
            </a:r>
            <a:r>
              <a:rPr lang="en-US" dirty="0"/>
              <a:t> first</a:t>
            </a:r>
          </a:p>
          <a:p>
            <a:r>
              <a:rPr lang="en-US" dirty="0"/>
              <a:t>By Date and Day - The header will show both with the </a:t>
            </a:r>
            <a:r>
              <a:rPr lang="en-US" u="sng" dirty="0"/>
              <a:t>Date</a:t>
            </a:r>
            <a:r>
              <a:rPr lang="en-US" dirty="0"/>
              <a:t> first</a:t>
            </a:r>
          </a:p>
        </p:txBody>
      </p:sp>
      <p:pic>
        <p:nvPicPr>
          <p:cNvPr id="5" name="Picture 4">
            <a:extLst>
              <a:ext uri="{FF2B5EF4-FFF2-40B4-BE49-F238E27FC236}">
                <a16:creationId xmlns:a16="http://schemas.microsoft.com/office/drawing/2014/main" id="{7B0B34FE-9B74-44ED-A0DA-0D84B21AB633}"/>
              </a:ext>
            </a:extLst>
          </p:cNvPr>
          <p:cNvPicPr>
            <a:picLocks noChangeAspect="1"/>
          </p:cNvPicPr>
          <p:nvPr/>
        </p:nvPicPr>
        <p:blipFill rotWithShape="1">
          <a:blip r:embed="rId2"/>
          <a:srcRect l="50000" t="40801" r="18000" b="32166"/>
          <a:stretch/>
        </p:blipFill>
        <p:spPr>
          <a:xfrm>
            <a:off x="2743201" y="1785257"/>
            <a:ext cx="5747657" cy="263006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1280890"/>
          </a:xfrm>
        </p:spPr>
        <p:txBody>
          <a:bodyPr>
            <a:noAutofit/>
          </a:bodyPr>
          <a:lstStyle/>
          <a:p>
            <a:r>
              <a:rPr lang="en-US" sz="2800" dirty="0"/>
              <a:t>Click on the calendar to choose a reading start date.  If you chose “Custom Duration,” choose a reading end date</a:t>
            </a:r>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1628499" y="5810056"/>
            <a:ext cx="4049489" cy="619255"/>
          </a:xfrm>
        </p:spPr>
        <p:txBody>
          <a:bodyPr>
            <a:normAutofit fontScale="92500"/>
          </a:bodyPr>
          <a:lstStyle/>
          <a:p>
            <a:r>
              <a:rPr lang="en-US" dirty="0"/>
              <a:t>Skip this step if you chose to read “By Day” in the previous step</a:t>
            </a:r>
          </a:p>
        </p:txBody>
      </p:sp>
      <p:pic>
        <p:nvPicPr>
          <p:cNvPr id="6" name="Picture 5">
            <a:extLst>
              <a:ext uri="{FF2B5EF4-FFF2-40B4-BE49-F238E27FC236}">
                <a16:creationId xmlns:a16="http://schemas.microsoft.com/office/drawing/2014/main" id="{90366906-1004-403D-94FC-CD6F12699E2A}"/>
              </a:ext>
            </a:extLst>
          </p:cNvPr>
          <p:cNvPicPr>
            <a:picLocks noChangeAspect="1"/>
          </p:cNvPicPr>
          <p:nvPr/>
        </p:nvPicPr>
        <p:blipFill rotWithShape="1">
          <a:blip r:embed="rId2"/>
          <a:srcRect l="38500" t="43572" r="40000" b="47051"/>
          <a:stretch/>
        </p:blipFill>
        <p:spPr>
          <a:xfrm>
            <a:off x="1619264" y="1904999"/>
            <a:ext cx="4506538" cy="1064631"/>
          </a:xfrm>
          <a:prstGeom prst="rect">
            <a:avLst/>
          </a:prstGeom>
        </p:spPr>
      </p:pic>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3"/>
          <a:srcRect l="39642" t="51220" r="48786" b="21879"/>
          <a:stretch/>
        </p:blipFill>
        <p:spPr>
          <a:xfrm>
            <a:off x="1628500" y="2969631"/>
            <a:ext cx="2090058" cy="2631925"/>
          </a:xfrm>
          <a:prstGeom prst="rect">
            <a:avLst/>
          </a:prstGeom>
        </p:spPr>
      </p:pic>
      <p:pic>
        <p:nvPicPr>
          <p:cNvPr id="10" name="Picture 9">
            <a:extLst>
              <a:ext uri="{FF2B5EF4-FFF2-40B4-BE49-F238E27FC236}">
                <a16:creationId xmlns:a16="http://schemas.microsoft.com/office/drawing/2014/main" id="{CA2BF9F9-ACE3-4850-B804-FF2D3224BDBC}"/>
              </a:ext>
            </a:extLst>
          </p:cNvPr>
          <p:cNvPicPr>
            <a:picLocks noChangeAspect="1"/>
          </p:cNvPicPr>
          <p:nvPr/>
        </p:nvPicPr>
        <p:blipFill rotWithShape="1">
          <a:blip r:embed="rId2"/>
          <a:srcRect l="60786" t="42648" r="18429" b="47975"/>
          <a:stretch/>
        </p:blipFill>
        <p:spPr>
          <a:xfrm>
            <a:off x="6296310" y="1861454"/>
            <a:ext cx="3964760" cy="968829"/>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4"/>
          <a:srcRect l="61571" t="51616" r="27314" b="21747"/>
          <a:stretch/>
        </p:blipFill>
        <p:spPr>
          <a:xfrm>
            <a:off x="6296310" y="2908664"/>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810056"/>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Only enter a value if you chose “Custom Duration.”</a:t>
            </a:r>
          </a:p>
        </p:txBody>
      </p:sp>
    </p:spTree>
    <p:extLst>
      <p:ext uri="{BB962C8B-B14F-4D97-AF65-F5344CB8AC3E}">
        <p14:creationId xmlns:p14="http://schemas.microsoft.com/office/powerpoint/2010/main" val="225282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a:t>Welcome to World Bible Plans</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en-US" dirty="0"/>
              <a:t>Simple to follow step by step instructions to craft your custom Bible Reading Plan in slide format.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1280890"/>
          </a:xfrm>
        </p:spPr>
        <p:txBody>
          <a:bodyPr>
            <a:normAutofit/>
          </a:bodyPr>
          <a:lstStyle/>
          <a:p>
            <a:r>
              <a:rPr lang="en-US" sz="3600" dirty="0"/>
              <a:t>Click on the “Select eBook Format” dropdown and make your selection</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979332"/>
            <a:ext cx="9614266" cy="2396068"/>
          </a:xfrm>
        </p:spPr>
        <p:txBody>
          <a:bodyPr>
            <a:normAutofit fontScale="85000" lnSpcReduction="20000"/>
          </a:bodyPr>
          <a:lstStyle/>
          <a:p>
            <a:r>
              <a:rPr lang="en-US" dirty="0"/>
              <a:t>Your choice is dependent on whatever eReader you wish to use.  </a:t>
            </a:r>
          </a:p>
          <a:p>
            <a:pPr lvl="1"/>
            <a:r>
              <a:rPr lang="en-US" dirty="0"/>
              <a:t>PDF – A universal format used by web browsers and other e-Readers</a:t>
            </a:r>
          </a:p>
          <a:p>
            <a:pPr lvl="1"/>
            <a:r>
              <a:rPr lang="en-US" dirty="0"/>
              <a:t>PDF Chart – Both 4 &amp; 8 column - This is reserved specifically for the guide selection</a:t>
            </a:r>
          </a:p>
          <a:p>
            <a:pPr lvl="1"/>
            <a:r>
              <a:rPr lang="en-US" dirty="0"/>
              <a:t>EPUB – This selection is used in the Barnes and Noble Nook App and most other e-readers apps</a:t>
            </a:r>
          </a:p>
          <a:p>
            <a:pPr marL="0" indent="0">
              <a:buNone/>
            </a:pPr>
            <a:r>
              <a:rPr lang="en-US" dirty="0"/>
              <a:t>You can only choose one of these.  If you wish to have your reading plan in another format, you can make another request or let us know in the “</a:t>
            </a:r>
            <a:r>
              <a:rPr lang="en-US" b="1" i="0" dirty="0">
                <a:solidFill>
                  <a:srgbClr val="000000"/>
                </a:solidFill>
                <a:effectLst/>
                <a:latin typeface="Poppins" panose="00000500000000000000" pitchFamily="2" charset="0"/>
              </a:rPr>
              <a:t>Enter Any Additional Requests Here” </a:t>
            </a:r>
            <a:r>
              <a:rPr lang="en-US" dirty="0"/>
              <a:t>text box and we will try to accommodate.</a:t>
            </a:r>
          </a:p>
          <a:p>
            <a:pPr marL="0" indent="0">
              <a:buNone/>
            </a:pPr>
            <a:r>
              <a:rPr lang="en-US" dirty="0"/>
              <a:t>For PC use, we recommend the EPUB format, which is supported by the free Ice Cream Reader available at </a:t>
            </a:r>
            <a:r>
              <a:rPr lang="en-US" dirty="0">
                <a:solidFill>
                  <a:srgbClr val="0070C0"/>
                </a:solidFill>
                <a:hlinkClick r:id="rId2">
                  <a:extLst>
                    <a:ext uri="{A12FA001-AC4F-418D-AE19-62706E023703}">
                      <ahyp:hlinkClr xmlns:ahyp="http://schemas.microsoft.com/office/drawing/2018/hyperlinkcolor" val="tx"/>
                    </a:ext>
                  </a:extLst>
                </a:hlinkClick>
              </a:rPr>
              <a:t>Free EPUB Reader for Windows - </a:t>
            </a:r>
            <a:r>
              <a:rPr lang="en-US" dirty="0" err="1">
                <a:solidFill>
                  <a:srgbClr val="0070C0"/>
                </a:solidFill>
                <a:hlinkClick r:id="rId2">
                  <a:extLst>
                    <a:ext uri="{A12FA001-AC4F-418D-AE19-62706E023703}">
                      <ahyp:hlinkClr xmlns:ahyp="http://schemas.microsoft.com/office/drawing/2018/hyperlinkcolor" val="tx"/>
                    </a:ext>
                  </a:extLst>
                </a:hlinkClick>
              </a:rPr>
              <a:t>Icecream</a:t>
            </a:r>
            <a:r>
              <a:rPr lang="en-US" dirty="0">
                <a:solidFill>
                  <a:srgbClr val="0070C0"/>
                </a:solidFill>
                <a:hlinkClick r:id="rId2">
                  <a:extLst>
                    <a:ext uri="{A12FA001-AC4F-418D-AE19-62706E023703}">
                      <ahyp:hlinkClr xmlns:ahyp="http://schemas.microsoft.com/office/drawing/2018/hyperlinkcolor" val="tx"/>
                    </a:ext>
                  </a:extLst>
                </a:hlinkClick>
              </a:rPr>
              <a:t> Apps</a:t>
            </a:r>
            <a:r>
              <a:rPr lang="en-US" dirty="0">
                <a:solidFill>
                  <a:srgbClr val="0070C0"/>
                </a:solidFill>
              </a:rPr>
              <a:t>.</a:t>
            </a:r>
            <a:r>
              <a:rPr lang="en-US" dirty="0"/>
              <a:t>  </a:t>
            </a:r>
          </a:p>
        </p:txBody>
      </p:sp>
      <p:pic>
        <p:nvPicPr>
          <p:cNvPr id="5" name="Picture 4">
            <a:extLst>
              <a:ext uri="{FF2B5EF4-FFF2-40B4-BE49-F238E27FC236}">
                <a16:creationId xmlns:a16="http://schemas.microsoft.com/office/drawing/2014/main" id="{E088623C-CE76-47A7-A9CC-9F934C5E39C0}"/>
              </a:ext>
            </a:extLst>
          </p:cNvPr>
          <p:cNvPicPr>
            <a:picLocks noChangeAspect="1"/>
          </p:cNvPicPr>
          <p:nvPr/>
        </p:nvPicPr>
        <p:blipFill rotWithShape="1">
          <a:blip r:embed="rId3"/>
          <a:srcRect l="12654" t="34231" r="51249" b="44102"/>
          <a:stretch/>
        </p:blipFill>
        <p:spPr>
          <a:xfrm>
            <a:off x="1987062" y="1583534"/>
            <a:ext cx="5768101" cy="2065273"/>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1124611"/>
          </a:xfrm>
        </p:spPr>
        <p:txBody>
          <a:bodyPr>
            <a:normAutofit/>
          </a:bodyPr>
          <a:lstStyle/>
          <a:p>
            <a:r>
              <a:rPr lang="en-US" sz="2800" dirty="0"/>
              <a:t>Click on the “Optional Font for verses where Jesus speaks” dropdown and make your selection</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510564"/>
            <a:ext cx="8915400" cy="1402555"/>
          </a:xfrm>
        </p:spPr>
        <p:txBody>
          <a:bodyPr>
            <a:normAutofit lnSpcReduction="10000"/>
          </a:bodyPr>
          <a:lstStyle/>
          <a:p>
            <a:r>
              <a:rPr lang="en-US" dirty="0"/>
              <a:t>The entire verse, where Jesus speaks, can optionally be in a red or bold, italic font.</a:t>
            </a:r>
          </a:p>
          <a:p>
            <a:pPr lvl="1"/>
            <a:r>
              <a:rPr lang="en-US" dirty="0"/>
              <a:t>Select “No” to use the default font</a:t>
            </a:r>
          </a:p>
          <a:p>
            <a:r>
              <a:rPr lang="en-US" dirty="0"/>
              <a:t>This option only applies if you “Include Scriptures”</a:t>
            </a:r>
          </a:p>
        </p:txBody>
      </p:sp>
      <p:pic>
        <p:nvPicPr>
          <p:cNvPr id="5" name="Picture 4">
            <a:extLst>
              <a:ext uri="{FF2B5EF4-FFF2-40B4-BE49-F238E27FC236}">
                <a16:creationId xmlns:a16="http://schemas.microsoft.com/office/drawing/2014/main" id="{2A0DC349-61E1-4A81-9A66-0D1884D49B38}"/>
              </a:ext>
            </a:extLst>
          </p:cNvPr>
          <p:cNvPicPr>
            <a:picLocks noChangeAspect="1"/>
          </p:cNvPicPr>
          <p:nvPr/>
        </p:nvPicPr>
        <p:blipFill rotWithShape="1">
          <a:blip r:embed="rId2"/>
          <a:srcRect l="50000" t="46868" r="18072" b="28868"/>
          <a:stretch/>
        </p:blipFill>
        <p:spPr>
          <a:xfrm>
            <a:off x="2734491" y="1669857"/>
            <a:ext cx="6309832" cy="2597339"/>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en-US" sz="3600" dirty="0"/>
              <a:t>Optional: Select “No” if you wish to not receive emails from WBP</a:t>
            </a:r>
            <a:endParaRPr lang="en-US" dirty="0"/>
          </a:p>
        </p:txBody>
      </p:sp>
      <p:pic>
        <p:nvPicPr>
          <p:cNvPr id="5" name="Picture 4">
            <a:extLst>
              <a:ext uri="{FF2B5EF4-FFF2-40B4-BE49-F238E27FC236}">
                <a16:creationId xmlns:a16="http://schemas.microsoft.com/office/drawing/2014/main" id="{64BD3DC3-A966-4419-BFC4-19DD5A82FFC3}"/>
              </a:ext>
            </a:extLst>
          </p:cNvPr>
          <p:cNvPicPr>
            <a:picLocks noChangeAspect="1"/>
          </p:cNvPicPr>
          <p:nvPr/>
        </p:nvPicPr>
        <p:blipFill rotWithShape="1">
          <a:blip r:embed="rId2"/>
          <a:srcRect l="17143" t="62033" r="51072" b="16341"/>
          <a:stretch/>
        </p:blipFill>
        <p:spPr>
          <a:xfrm>
            <a:off x="2682240" y="1820090"/>
            <a:ext cx="8790342" cy="3239590"/>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sz="3600" dirty="0"/>
              <a:t>Optional: Enter any additional requests </a:t>
            </a:r>
            <a:r>
              <a:rPr lang="en-US" dirty="0"/>
              <a:t>here</a:t>
            </a:r>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4114800"/>
            <a:ext cx="8915400" cy="1796422"/>
          </a:xfrm>
        </p:spPr>
        <p:txBody>
          <a:bodyPr>
            <a:normAutofit fontScale="77500" lnSpcReduction="20000"/>
          </a:bodyPr>
          <a:lstStyle/>
          <a:p>
            <a:r>
              <a:rPr lang="en-US" dirty="0"/>
              <a:t>You can make any additional request in the free form text box.  </a:t>
            </a:r>
          </a:p>
          <a:p>
            <a:r>
              <a:rPr lang="en-US" dirty="0"/>
              <a:t>For example, you may want your reading plan in multiple formats or a different format other than what is listed.  We will accommodate any request if we can. </a:t>
            </a:r>
          </a:p>
          <a:p>
            <a:r>
              <a:rPr lang="en-US" dirty="0"/>
              <a:t>You may want to </a:t>
            </a:r>
            <a:r>
              <a:rPr lang="en-US" u="sng" dirty="0"/>
              <a:t>mix and match</a:t>
            </a:r>
            <a:r>
              <a:rPr lang="en-US" dirty="0"/>
              <a:t>.  Select the Old Testament from one version and the New Testament from another for example.</a:t>
            </a:r>
          </a:p>
          <a:p>
            <a:pPr lvl="1"/>
            <a:r>
              <a:rPr lang="en-US" dirty="0"/>
              <a:t>This can be done via the additional request or send us a note from our Contact Us page</a:t>
            </a:r>
          </a:p>
          <a:p>
            <a:pPr lvl="1"/>
            <a:r>
              <a:rPr lang="en-US" dirty="0"/>
              <a:t>This type of request will take a bit longer to process on our end </a:t>
            </a:r>
          </a:p>
        </p:txBody>
      </p:sp>
      <p:pic>
        <p:nvPicPr>
          <p:cNvPr id="6" name="Picture 5">
            <a:extLst>
              <a:ext uri="{FF2B5EF4-FFF2-40B4-BE49-F238E27FC236}">
                <a16:creationId xmlns:a16="http://schemas.microsoft.com/office/drawing/2014/main" id="{DC7C08C0-5D5B-425E-A8B2-7B3235072832}"/>
              </a:ext>
            </a:extLst>
          </p:cNvPr>
          <p:cNvPicPr>
            <a:picLocks noChangeAspect="1"/>
          </p:cNvPicPr>
          <p:nvPr/>
        </p:nvPicPr>
        <p:blipFill rotWithShape="1">
          <a:blip r:embed="rId2"/>
          <a:srcRect l="50000" t="62561" r="17643" b="25571"/>
          <a:stretch/>
        </p:blipFill>
        <p:spPr>
          <a:xfrm>
            <a:off x="2589212" y="1834240"/>
            <a:ext cx="8026943" cy="159476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sz="3600" dirty="0"/>
              <a:t>Please let us know how you heard about us</a:t>
            </a:r>
            <a:endParaRPr lang="en-US" dirty="0"/>
          </a:p>
        </p:txBody>
      </p:sp>
      <p:pic>
        <p:nvPicPr>
          <p:cNvPr id="5" name="Picture 4">
            <a:extLst>
              <a:ext uri="{FF2B5EF4-FFF2-40B4-BE49-F238E27FC236}">
                <a16:creationId xmlns:a16="http://schemas.microsoft.com/office/drawing/2014/main" id="{5D24AEAE-A2C8-4014-A346-7A9C804F6277}"/>
              </a:ext>
            </a:extLst>
          </p:cNvPr>
          <p:cNvPicPr>
            <a:picLocks noChangeAspect="1"/>
          </p:cNvPicPr>
          <p:nvPr/>
        </p:nvPicPr>
        <p:blipFill rotWithShape="1">
          <a:blip r:embed="rId2"/>
          <a:srcRect l="16928" t="52143" r="56572" b="38494"/>
          <a:stretch/>
        </p:blipFill>
        <p:spPr>
          <a:xfrm>
            <a:off x="2664823" y="1974672"/>
            <a:ext cx="7292230" cy="1395549"/>
          </a:xfrm>
          <a:prstGeom prst="rect">
            <a:avLst/>
          </a:prstGeom>
        </p:spPr>
      </p:pic>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t>This information will help us reach as many people as possible</a:t>
            </a:r>
          </a:p>
        </p:txBody>
      </p:sp>
    </p:spTree>
    <p:extLst>
      <p:ext uri="{BB962C8B-B14F-4D97-AF65-F5344CB8AC3E}">
        <p14:creationId xmlns:p14="http://schemas.microsoft.com/office/powerpoint/2010/main" val="2774123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p:txBody>
          <a:bodyPr/>
          <a:lstStyle/>
          <a:p>
            <a:r>
              <a:rPr lang="en-US" dirty="0"/>
              <a:t>Finally, click submit</a:t>
            </a:r>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3843866"/>
            <a:ext cx="8915400" cy="2067355"/>
          </a:xfrm>
        </p:spPr>
        <p:txBody>
          <a:bodyPr>
            <a:normAutofit/>
          </a:bodyPr>
          <a:lstStyle/>
          <a:p>
            <a:r>
              <a:rPr lang="en-US" dirty="0"/>
              <a:t>Once you submit your request, WBP will receive and process your request, and email a download link to your WBP reading plan on our Google Drive</a:t>
            </a:r>
          </a:p>
          <a:p>
            <a:pPr lvl="1"/>
            <a:r>
              <a:rPr lang="en-US" dirty="0"/>
              <a:t>If the file is small enough, we will email it to you.  If not, we will post it and provide a link.</a:t>
            </a:r>
          </a:p>
          <a:p>
            <a:pPr lvl="1"/>
            <a:r>
              <a:rPr lang="en-US" dirty="0"/>
              <a:t>Please allow for up to 24 hours to receive your download link.  We are a very small operation.  Rarely, processing may take more than 24 hours.</a:t>
            </a:r>
          </a:p>
        </p:txBody>
      </p:sp>
      <p:pic>
        <p:nvPicPr>
          <p:cNvPr id="6" name="Picture 5">
            <a:extLst>
              <a:ext uri="{FF2B5EF4-FFF2-40B4-BE49-F238E27FC236}">
                <a16:creationId xmlns:a16="http://schemas.microsoft.com/office/drawing/2014/main" id="{3A9E9510-7B87-4B29-AD59-062808ECD07C}"/>
              </a:ext>
            </a:extLst>
          </p:cNvPr>
          <p:cNvPicPr>
            <a:picLocks noChangeAspect="1"/>
          </p:cNvPicPr>
          <p:nvPr/>
        </p:nvPicPr>
        <p:blipFill rotWithShape="1">
          <a:blip r:embed="rId2"/>
          <a:srcRect l="16928" t="61900" r="72154" b="28619"/>
          <a:stretch/>
        </p:blipFill>
        <p:spPr>
          <a:xfrm>
            <a:off x="2589212" y="1399902"/>
            <a:ext cx="3004457" cy="1412967"/>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en-US" dirty="0"/>
              <a:t>Navigate to the </a:t>
            </a:r>
            <a:r>
              <a:rPr lang="en-US"/>
              <a:t>“eBook </a:t>
            </a:r>
            <a:r>
              <a:rPr lang="en-US" dirty="0"/>
              <a:t>Request” page</a:t>
            </a:r>
          </a:p>
        </p:txBody>
      </p:sp>
      <p:pic>
        <p:nvPicPr>
          <p:cNvPr id="4" name="Picture 3">
            <a:extLst>
              <a:ext uri="{FF2B5EF4-FFF2-40B4-BE49-F238E27FC236}">
                <a16:creationId xmlns:a16="http://schemas.microsoft.com/office/drawing/2014/main" id="{ACD4A415-92D7-4524-85D2-6F386D3838BE}"/>
              </a:ext>
            </a:extLst>
          </p:cNvPr>
          <p:cNvPicPr>
            <a:picLocks noChangeAspect="1"/>
          </p:cNvPicPr>
          <p:nvPr/>
        </p:nvPicPr>
        <p:blipFill rotWithShape="1">
          <a:blip r:embed="rId2"/>
          <a:srcRect l="14279" t="11493" r="15409" b="61941"/>
          <a:stretch/>
        </p:blipFill>
        <p:spPr>
          <a:xfrm>
            <a:off x="1156998" y="1732084"/>
            <a:ext cx="10347615" cy="2101362"/>
          </a:xfrm>
          <a:prstGeom prst="rect">
            <a:avLst/>
          </a:prstGeom>
        </p:spPr>
      </p:pic>
      <p:sp>
        <p:nvSpPr>
          <p:cNvPr id="8" name="Oval 7">
            <a:extLst>
              <a:ext uri="{FF2B5EF4-FFF2-40B4-BE49-F238E27FC236}">
                <a16:creationId xmlns:a16="http://schemas.microsoft.com/office/drawing/2014/main" id="{38D18B98-7141-46B5-929E-5842F180E65C}"/>
              </a:ext>
            </a:extLst>
          </p:cNvPr>
          <p:cNvSpPr/>
          <p:nvPr/>
        </p:nvSpPr>
        <p:spPr>
          <a:xfrm>
            <a:off x="6422781"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200544"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en-US" sz="2000" dirty="0"/>
              <a:t>This is the Request Form – We will break it down in the following slides</a:t>
            </a:r>
          </a:p>
        </p:txBody>
      </p:sp>
      <p:pic>
        <p:nvPicPr>
          <p:cNvPr id="4" name="Picture 3">
            <a:extLst>
              <a:ext uri="{FF2B5EF4-FFF2-40B4-BE49-F238E27FC236}">
                <a16:creationId xmlns:a16="http://schemas.microsoft.com/office/drawing/2014/main" id="{78E27643-D4E5-43B3-BC6C-1C153D1FF58D}"/>
              </a:ext>
            </a:extLst>
          </p:cNvPr>
          <p:cNvPicPr>
            <a:picLocks noChangeAspect="1"/>
          </p:cNvPicPr>
          <p:nvPr/>
        </p:nvPicPr>
        <p:blipFill rotWithShape="1">
          <a:blip r:embed="rId2"/>
          <a:srcRect l="33101" t="18470" r="33437" b="15116"/>
          <a:stretch/>
        </p:blipFill>
        <p:spPr>
          <a:xfrm>
            <a:off x="3508130" y="644429"/>
            <a:ext cx="5503986" cy="5871708"/>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a:t>Tell us who you are</a:t>
            </a:r>
          </a:p>
        </p:txBody>
      </p:sp>
      <p:pic>
        <p:nvPicPr>
          <p:cNvPr id="5" name="Picture 4">
            <a:extLst>
              <a:ext uri="{FF2B5EF4-FFF2-40B4-BE49-F238E27FC236}">
                <a16:creationId xmlns:a16="http://schemas.microsoft.com/office/drawing/2014/main" id="{07A88440-B841-4CCD-8FE5-9E6891B80C0D}"/>
              </a:ext>
            </a:extLst>
          </p:cNvPr>
          <p:cNvPicPr>
            <a:picLocks noChangeAspect="1"/>
          </p:cNvPicPr>
          <p:nvPr/>
        </p:nvPicPr>
        <p:blipFill rotWithShape="1">
          <a:blip r:embed="rId2"/>
          <a:srcRect l="15715" t="59263" r="16071" b="28736"/>
          <a:stretch/>
        </p:blipFill>
        <p:spPr>
          <a:xfrm>
            <a:off x="1175655" y="1706877"/>
            <a:ext cx="10053137" cy="957943"/>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en-US" sz="2700" i="1" dirty="0"/>
              <a:t>Select your Country of Residence from the drop down list</a:t>
            </a:r>
            <a:endParaRPr lang="en-US" sz="3200" i="1" dirty="0"/>
          </a:p>
        </p:txBody>
      </p:sp>
      <p:pic>
        <p:nvPicPr>
          <p:cNvPr id="7" name="Picture 6">
            <a:extLst>
              <a:ext uri="{FF2B5EF4-FFF2-40B4-BE49-F238E27FC236}">
                <a16:creationId xmlns:a16="http://schemas.microsoft.com/office/drawing/2014/main" id="{87C6F33C-3EEC-4E22-99BC-ACAAF199270C}"/>
              </a:ext>
            </a:extLst>
          </p:cNvPr>
          <p:cNvPicPr>
            <a:picLocks noChangeAspect="1"/>
          </p:cNvPicPr>
          <p:nvPr/>
        </p:nvPicPr>
        <p:blipFill rotWithShape="1">
          <a:blip r:embed="rId2"/>
          <a:srcRect l="17308" t="30546" r="50601" b="18873"/>
          <a:stretch/>
        </p:blipFill>
        <p:spPr>
          <a:xfrm>
            <a:off x="3548358" y="2083276"/>
            <a:ext cx="4048196" cy="3429597"/>
          </a:xfrm>
          <a:prstGeom prst="rect">
            <a:avLst/>
          </a:prstGeom>
        </p:spPr>
      </p:pic>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3015762" y="790001"/>
            <a:ext cx="7362095" cy="5760409"/>
          </a:xfrm>
        </p:spPr>
        <p:txBody>
          <a:bodyPr>
            <a:normAutofit lnSpcReduction="10000"/>
          </a:bodyPr>
          <a:lstStyle/>
          <a:p>
            <a:r>
              <a:rPr lang="en-US" dirty="0"/>
              <a:t>Click on the drop down to see the country of residence list</a:t>
            </a:r>
          </a:p>
          <a:p>
            <a:pPr lvl="1"/>
            <a:r>
              <a:rPr lang="en-US" dirty="0"/>
              <a:t>Scroll to your country of residence choice or</a:t>
            </a:r>
          </a:p>
          <a:p>
            <a:pPr lvl="1"/>
            <a:r>
              <a:rPr lang="en-US" dirty="0"/>
              <a:t>Start typing to more quickly get to your country of residence choice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Click on your country of residence choice</a:t>
            </a:r>
          </a:p>
          <a:p>
            <a:pPr lvl="2"/>
            <a:r>
              <a:rPr lang="en-US" dirty="0"/>
              <a:t>“United States of America” in this example</a:t>
            </a:r>
          </a:p>
        </p:txBody>
      </p:sp>
    </p:spTree>
    <p:extLst>
      <p:ext uri="{BB962C8B-B14F-4D97-AF65-F5344CB8AC3E}">
        <p14:creationId xmlns:p14="http://schemas.microsoft.com/office/powerpoint/2010/main" val="1351129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a:t>Enter your Email Address</a:t>
            </a:r>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en-US" dirty="0"/>
              <a:t>We need your email address to send you a link to download your custom crafted Bible reading  plan.  Unless you ask us not to when you submit your request, WBP will send occasional emails with updates, new translations, and new plans</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We will never share your email address with anyone for any reason</a:t>
            </a:r>
          </a:p>
        </p:txBody>
      </p:sp>
      <p:pic>
        <p:nvPicPr>
          <p:cNvPr id="6" name="Picture 5">
            <a:extLst>
              <a:ext uri="{FF2B5EF4-FFF2-40B4-BE49-F238E27FC236}">
                <a16:creationId xmlns:a16="http://schemas.microsoft.com/office/drawing/2014/main" id="{0151C4C1-5E1F-479D-A1F9-3A5F1AB99BEB}"/>
              </a:ext>
            </a:extLst>
          </p:cNvPr>
          <p:cNvPicPr>
            <a:picLocks noChangeAspect="1"/>
          </p:cNvPicPr>
          <p:nvPr/>
        </p:nvPicPr>
        <p:blipFill rotWithShape="1">
          <a:blip r:embed="rId2"/>
          <a:srcRect l="50000" t="32759" r="17929" b="57338"/>
          <a:stretch/>
        </p:blipFill>
        <p:spPr>
          <a:xfrm>
            <a:off x="2751900" y="2619049"/>
            <a:ext cx="8447561" cy="141302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624110"/>
            <a:ext cx="8911687" cy="823690"/>
          </a:xfrm>
        </p:spPr>
        <p:txBody>
          <a:bodyPr/>
          <a:lstStyle/>
          <a:p>
            <a:r>
              <a:rPr lang="en-US" dirty="0"/>
              <a:t>Select Your Language</a:t>
            </a:r>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2589212" y="1405462"/>
            <a:ext cx="8915400" cy="5046137"/>
          </a:xfrm>
        </p:spPr>
        <p:txBody>
          <a:bodyPr>
            <a:normAutofit fontScale="92500" lnSpcReduction="10000"/>
          </a:bodyPr>
          <a:lstStyle/>
          <a:p>
            <a:r>
              <a:rPr lang="en-US" dirty="0"/>
              <a:t>Click on the drop down to see the language list</a:t>
            </a:r>
          </a:p>
          <a:p>
            <a:pPr lvl="1"/>
            <a:r>
              <a:rPr lang="en-US" dirty="0"/>
              <a:t>Scroll to your language choice or</a:t>
            </a:r>
          </a:p>
          <a:p>
            <a:pPr lvl="1"/>
            <a:r>
              <a:rPr lang="en-US" dirty="0"/>
              <a:t>Start typing to more quickly get to your language choice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Click on your language choice</a:t>
            </a:r>
          </a:p>
          <a:p>
            <a:pPr lvl="2"/>
            <a:r>
              <a:rPr lang="en-US" dirty="0"/>
              <a:t>“English” in this example</a:t>
            </a:r>
          </a:p>
        </p:txBody>
      </p:sp>
      <p:pic>
        <p:nvPicPr>
          <p:cNvPr id="6" name="Picture 5">
            <a:extLst>
              <a:ext uri="{FF2B5EF4-FFF2-40B4-BE49-F238E27FC236}">
                <a16:creationId xmlns:a16="http://schemas.microsoft.com/office/drawing/2014/main" id="{566BF9C1-62AD-4A42-8558-831B52DA0807}"/>
              </a:ext>
            </a:extLst>
          </p:cNvPr>
          <p:cNvPicPr>
            <a:picLocks noChangeAspect="1"/>
          </p:cNvPicPr>
          <p:nvPr/>
        </p:nvPicPr>
        <p:blipFill rotWithShape="1">
          <a:blip r:embed="rId2"/>
          <a:srcRect l="17214" t="43044" r="51714" b="13704"/>
          <a:stretch/>
        </p:blipFill>
        <p:spPr>
          <a:xfrm>
            <a:off x="2899955" y="2429690"/>
            <a:ext cx="4188822" cy="3158469"/>
          </a:xfrm>
          <a:prstGeom prst="rect">
            <a:avLst/>
          </a:prstGeom>
        </p:spPr>
      </p:pic>
      <p:pic>
        <p:nvPicPr>
          <p:cNvPr id="5" name="Picture 4">
            <a:extLst>
              <a:ext uri="{FF2B5EF4-FFF2-40B4-BE49-F238E27FC236}">
                <a16:creationId xmlns:a16="http://schemas.microsoft.com/office/drawing/2014/main" id="{262E96B6-B5DD-4222-88B7-EA0E04E14511}"/>
              </a:ext>
            </a:extLst>
          </p:cNvPr>
          <p:cNvPicPr>
            <a:picLocks noChangeAspect="1"/>
          </p:cNvPicPr>
          <p:nvPr/>
        </p:nvPicPr>
        <p:blipFill rotWithShape="1">
          <a:blip r:embed="rId3"/>
          <a:srcRect l="16773" t="40742" r="48870" b="16246"/>
          <a:stretch/>
        </p:blipFill>
        <p:spPr>
          <a:xfrm>
            <a:off x="2899954" y="2769578"/>
            <a:ext cx="4188823" cy="2818581"/>
          </a:xfrm>
          <a:prstGeom prst="rect">
            <a:avLst/>
          </a:prstGeom>
        </p:spPr>
      </p:pic>
      <p:sp>
        <p:nvSpPr>
          <p:cNvPr id="9" name="Oval 8">
            <a:extLst>
              <a:ext uri="{FF2B5EF4-FFF2-40B4-BE49-F238E27FC236}">
                <a16:creationId xmlns:a16="http://schemas.microsoft.com/office/drawing/2014/main" id="{E767AE4D-5125-4834-8708-0DF437012666}"/>
              </a:ext>
            </a:extLst>
          </p:cNvPr>
          <p:cNvSpPr/>
          <p:nvPr/>
        </p:nvSpPr>
        <p:spPr>
          <a:xfrm>
            <a:off x="2814921" y="4576880"/>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10125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1152</TotalTime>
  <Words>2368</Words>
  <Application>Microsoft Office PowerPoint</Application>
  <PresentationFormat>Widescreen</PresentationFormat>
  <Paragraphs>192</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Century Gothic</vt:lpstr>
      <vt:lpstr>Philosopher</vt:lpstr>
      <vt:lpstr>Poppins</vt:lpstr>
      <vt:lpstr>Wingdings 3</vt:lpstr>
      <vt:lpstr>Wisp</vt:lpstr>
      <vt:lpstr>worldbibleplans.com</vt:lpstr>
      <vt:lpstr>PowerPoint Presentation</vt:lpstr>
      <vt:lpstr>Welcome to World Bible Plans</vt:lpstr>
      <vt:lpstr>Navigate to the “eBook Request” page</vt:lpstr>
      <vt:lpstr>This is the Request Form – We will break it down in the following slides</vt:lpstr>
      <vt:lpstr>Tell us who you are</vt:lpstr>
      <vt:lpstr>Select your Country of Residence from the drop down list</vt:lpstr>
      <vt:lpstr>Enter your Email Address</vt:lpstr>
      <vt:lpstr>Select Your Language</vt:lpstr>
      <vt:lpstr>The version list associated with your language choice will auto populate</vt:lpstr>
      <vt:lpstr>This is a modified example of what you might see </vt:lpstr>
      <vt:lpstr>Copyrighted Versions   Some fields on the form will be locked if you choose a copyrighted Bible version. By law, we can only provide a guide for copyrighted versions.  You will see the copyright symbol "©" at the end of the version description. </vt:lpstr>
      <vt:lpstr>Click in the radial button at the beginning of your choice</vt:lpstr>
      <vt:lpstr>The dropdown list will close and the form will show the version you chose</vt:lpstr>
      <vt:lpstr>Click on the “Include scriptures” drop down</vt:lpstr>
      <vt:lpstr>Select the “Reading Duration” drop down and click on your selection</vt:lpstr>
      <vt:lpstr>Optionally select the “Include Cross References?” drop-down and select</vt:lpstr>
      <vt:lpstr>Include Cross Reference?” Examples</vt:lpstr>
      <vt:lpstr>Include Cross Reference?” Examples</vt:lpstr>
      <vt:lpstr>There are compatibility issues with some themes, durations, and frequencies.  Use this matrix as a guide </vt:lpstr>
      <vt:lpstr>Click on the “Select Theme” dropdown and make your selection </vt:lpstr>
      <vt:lpstr>If you chose a “Chapter” duration (including the 1 Year by Chapter), the grayed out themes are unavailable</vt:lpstr>
      <vt:lpstr>If you chose the “1 Book Deep Dive” theme, select a book.  Otherwise, this option will be locked</vt:lpstr>
      <vt:lpstr>Click on the “Select Reading Frequency” dropdown and make your selection</vt:lpstr>
      <vt:lpstr>Click on the “Select Readings per Day” dropdown and make your selection</vt:lpstr>
      <vt:lpstr>Click on the “Select Paragraph or Verse Format” dropdown and make your selection</vt:lpstr>
      <vt:lpstr>Click on “Include Commentary?” Select a chapter by chapter commentary included with your plan.</vt:lpstr>
      <vt:lpstr>Click on the “Select By Day, Date, or Both:” dropdown and make your selection</vt:lpstr>
      <vt:lpstr>Click on the calendar to choose a reading start date.  If you chose “Custom Duration,” choose a reading end date</vt:lpstr>
      <vt:lpstr>Click on the “Select eBook Format” dropdown and make your selection</vt:lpstr>
      <vt:lpstr>Click on the “Optional Font for verses where Jesus speaks” dropdown and make your selection</vt:lpstr>
      <vt:lpstr>Optional: Select “No” if you wish to not receive emails from WBP</vt:lpstr>
      <vt:lpstr>Optional: Enter any additional requests here</vt:lpstr>
      <vt:lpstr>Please let us know how you heard about us</vt:lpstr>
      <vt:lpstr>Finally, click submit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freedaily.worldbibleplans.com</dc:title>
  <dc:creator>WBP</dc:creator>
  <cp:lastModifiedBy>World BP</cp:lastModifiedBy>
  <cp:revision>159</cp:revision>
  <dcterms:created xsi:type="dcterms:W3CDTF">2024-04-27T16:46:20Z</dcterms:created>
  <dcterms:modified xsi:type="dcterms:W3CDTF">2026-01-24T17:24:43Z</dcterms:modified>
</cp:coreProperties>
</file>