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8/27/2026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8/27/2026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8/27/2026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8/27/2026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914400"/>
          </a:xfrm>
        </p:spPr>
        <p:txBody>
          <a:bodyPr>
            <a:noAutofit/>
          </a:bodyPr>
          <a:lstStyle/>
          <a:p>
            <a:r>
              <a:rPr lang="en-US" sz="2800" dirty="0"/>
              <a:t>worldbibleplans.com/languages/</a:t>
            </a:r>
            <a:r>
              <a:rPr lang="en-US" sz="2800" dirty="0" err="1"/>
              <a:t>dutch</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Stapsgewijze</a:t>
            </a:r>
            <a:r>
              <a:rPr lang="en-US" sz="2400" dirty="0"/>
              <a:t> </a:t>
            </a:r>
            <a:r>
              <a:rPr lang="en-US" sz="2400" dirty="0" err="1"/>
              <a:t>instructies</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nl-NL" sz="3200" dirty="0"/>
              <a:t>Vertel ons wie je bent</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Deze</a:t>
            </a:r>
            <a:r>
              <a:rPr lang="en-US" dirty="0"/>
              <a:t> </a:t>
            </a:r>
            <a:r>
              <a:rPr lang="en-US" dirty="0" err="1"/>
              <a:t>vakgebieden</a:t>
            </a:r>
            <a:r>
              <a:rPr lang="en-US" dirty="0"/>
              <a:t> </a:t>
            </a:r>
            <a:r>
              <a:rPr lang="en-US" dirty="0" err="1"/>
              <a:t>zijn</a:t>
            </a:r>
            <a:r>
              <a:rPr lang="en-US" dirty="0"/>
              <a:t> </a:t>
            </a:r>
            <a:r>
              <a:rPr lang="en-US" dirty="0" err="1"/>
              <a:t>verplicht</a:t>
            </a:r>
            <a:endParaRPr lang="en-US" dirty="0"/>
          </a:p>
          <a:p>
            <a:pPr lvl="1"/>
            <a:r>
              <a:rPr lang="nl-NL" dirty="0"/>
              <a:t>Elk verplicht veld dat niet wordt ingevuld of geselecteerd, veroorzaakt een fout bij het indienen en je moet het veld invullen</a:t>
            </a:r>
            <a:endParaRPr lang="en-US" dirty="0"/>
          </a:p>
        </p:txBody>
      </p:sp>
      <p:pic>
        <p:nvPicPr>
          <p:cNvPr id="7" name="Picture 6">
            <a:extLst>
              <a:ext uri="{FF2B5EF4-FFF2-40B4-BE49-F238E27FC236}">
                <a16:creationId xmlns:a16="http://schemas.microsoft.com/office/drawing/2014/main" id="{DE9ED388-D474-4B0C-BE3F-BFD4BE93BFD1}"/>
              </a:ext>
            </a:extLst>
          </p:cNvPr>
          <p:cNvPicPr>
            <a:picLocks noChangeAspect="1"/>
          </p:cNvPicPr>
          <p:nvPr/>
        </p:nvPicPr>
        <p:blipFill rotWithShape="1">
          <a:blip r:embed="rId2"/>
          <a:srcRect l="16611" t="44890" r="18298" b="44433"/>
          <a:stretch/>
        </p:blipFill>
        <p:spPr>
          <a:xfrm>
            <a:off x="1305975" y="1635426"/>
            <a:ext cx="10198637" cy="899125"/>
          </a:xfrm>
          <a:prstGeom prst="rect">
            <a:avLst/>
          </a:prstGeom>
        </p:spPr>
      </p:pic>
      <p:pic>
        <p:nvPicPr>
          <p:cNvPr id="9" name="Picture 8">
            <a:extLst>
              <a:ext uri="{FF2B5EF4-FFF2-40B4-BE49-F238E27FC236}">
                <a16:creationId xmlns:a16="http://schemas.microsoft.com/office/drawing/2014/main" id="{299BEE8D-B7A2-4106-AADF-965095905B90}"/>
              </a:ext>
            </a:extLst>
          </p:cNvPr>
          <p:cNvPicPr>
            <a:picLocks noChangeAspect="1"/>
          </p:cNvPicPr>
          <p:nvPr/>
        </p:nvPicPr>
        <p:blipFill rotWithShape="1">
          <a:blip r:embed="rId3"/>
          <a:srcRect l="50000" t="63649" r="17819" b="20980"/>
          <a:stretch/>
        </p:blipFill>
        <p:spPr>
          <a:xfrm>
            <a:off x="3255524" y="4391139"/>
            <a:ext cx="6476925" cy="1662870"/>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nl-NL" sz="2700" i="1" dirty="0"/>
              <a:t>Selecteer uw woonland uit de keuzelijst</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nl-NL" dirty="0"/>
              <a:t>Klik op het land van verblijf dat je kiest</a:t>
            </a:r>
            <a:endParaRPr lang="en-US" dirty="0"/>
          </a:p>
          <a:p>
            <a:pPr lvl="2"/>
            <a:r>
              <a:rPr lang="en-US" dirty="0"/>
              <a:t>Nederland in </a:t>
            </a:r>
            <a:r>
              <a:rPr lang="en-US" dirty="0" err="1"/>
              <a:t>dit</a:t>
            </a:r>
            <a:r>
              <a:rPr lang="en-US" dirty="0"/>
              <a:t> </a:t>
            </a:r>
            <a:r>
              <a:rPr lang="en-US" dirty="0" err="1"/>
              <a:t>voorbeeld</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Klik op het keuzemenu om de lijst met woonland te zien</a:t>
            </a:r>
            <a:endParaRPr lang="en-US" dirty="0"/>
          </a:p>
          <a:p>
            <a:pPr lvl="1"/>
            <a:r>
              <a:rPr lang="nl-NL" dirty="0"/>
              <a:t>Scroll naar het land van woonadres of</a:t>
            </a:r>
            <a:endParaRPr lang="en-US" dirty="0"/>
          </a:p>
          <a:p>
            <a:pPr lvl="1"/>
            <a:r>
              <a:rPr lang="nl-NL" dirty="0"/>
              <a:t>Begin met typen om sneller bij het land van woonadres te komen</a:t>
            </a:r>
            <a:endParaRPr lang="en-US" dirty="0"/>
          </a:p>
        </p:txBody>
      </p:sp>
      <p:pic>
        <p:nvPicPr>
          <p:cNvPr id="4" name="Picture 3">
            <a:extLst>
              <a:ext uri="{FF2B5EF4-FFF2-40B4-BE49-F238E27FC236}">
                <a16:creationId xmlns:a16="http://schemas.microsoft.com/office/drawing/2014/main" id="{B3A37F25-8D05-442F-9149-BD55F61D19D6}"/>
              </a:ext>
            </a:extLst>
          </p:cNvPr>
          <p:cNvPicPr>
            <a:picLocks noChangeAspect="1"/>
          </p:cNvPicPr>
          <p:nvPr/>
        </p:nvPicPr>
        <p:blipFill rotWithShape="1">
          <a:blip r:embed="rId2"/>
          <a:srcRect l="17473" t="26027" r="51410" b="26769"/>
          <a:stretch/>
        </p:blipFill>
        <p:spPr>
          <a:xfrm>
            <a:off x="2592924" y="2227633"/>
            <a:ext cx="4265075" cy="3477677"/>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n-US" sz="3200" dirty="0" err="1"/>
              <a:t>Voer</a:t>
            </a:r>
            <a:r>
              <a:rPr lang="en-US" sz="3200" dirty="0"/>
              <a:t> je e-</a:t>
            </a:r>
            <a:r>
              <a:rPr lang="en-US" sz="3200" dirty="0" err="1"/>
              <a:t>mailadres</a:t>
            </a:r>
            <a:r>
              <a:rPr lang="en-US" sz="3200" dirty="0"/>
              <a:t> in</a:t>
            </a:r>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nl-NL" dirty="0"/>
              <a:t>We hebben uw e-mailadres nodig om u een leesplan te sturen of een link om uw op maat gemaakte Bijbelleesplan te downloaden. Tenzij u ons vraagt dat niet te doen wanneer u uw verzoek indient, zal WBP af en toe e-mails sturen met updates, nieuwe vertalingen en nieuwe plannen</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266545" y="5772149"/>
            <a:ext cx="9238067"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We zullen uw e-mailadres om welke reden dan ook nooit met iemand delen</a:t>
            </a:r>
            <a:endParaRPr lang="en-US" dirty="0"/>
          </a:p>
        </p:txBody>
      </p:sp>
      <p:pic>
        <p:nvPicPr>
          <p:cNvPr id="4" name="Picture 3">
            <a:extLst>
              <a:ext uri="{FF2B5EF4-FFF2-40B4-BE49-F238E27FC236}">
                <a16:creationId xmlns:a16="http://schemas.microsoft.com/office/drawing/2014/main" id="{5F0EFDE4-FEC0-4222-A8E6-151AA4FC6DF3}"/>
              </a:ext>
            </a:extLst>
          </p:cNvPr>
          <p:cNvPicPr>
            <a:picLocks noChangeAspect="1"/>
          </p:cNvPicPr>
          <p:nvPr/>
        </p:nvPicPr>
        <p:blipFill rotWithShape="1">
          <a:blip r:embed="rId2"/>
          <a:srcRect l="50000" t="35825" r="17421" b="54275"/>
          <a:stretch/>
        </p:blipFill>
        <p:spPr>
          <a:xfrm>
            <a:off x="2589212" y="2932889"/>
            <a:ext cx="8606276" cy="1405647"/>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Kies</a:t>
            </a:r>
            <a:r>
              <a:rPr lang="en-US" dirty="0"/>
              <a:t> je taal</a:t>
            </a:r>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624518" y="5597521"/>
            <a:ext cx="9880093" cy="1178169"/>
          </a:xfrm>
        </p:spPr>
        <p:txBody>
          <a:bodyPr>
            <a:normAutofit/>
          </a:bodyPr>
          <a:lstStyle/>
          <a:p>
            <a:pPr lvl="1"/>
            <a:r>
              <a:rPr lang="en-US" dirty="0" err="1"/>
              <a:t>Klik</a:t>
            </a:r>
            <a:r>
              <a:rPr lang="en-US" dirty="0"/>
              <a:t> op je </a:t>
            </a:r>
            <a:r>
              <a:rPr lang="en-US" dirty="0" err="1"/>
              <a:t>taalkeuze</a:t>
            </a:r>
            <a:endParaRPr lang="en-US" dirty="0"/>
          </a:p>
          <a:p>
            <a:pPr lvl="2"/>
            <a:r>
              <a:rPr lang="en-US" dirty="0" err="1"/>
              <a:t>Nederlands</a:t>
            </a:r>
            <a:r>
              <a:rPr lang="en-US" dirty="0"/>
              <a:t> in </a:t>
            </a:r>
            <a:r>
              <a:rPr lang="en-US" dirty="0" err="1"/>
              <a:t>dit</a:t>
            </a:r>
            <a:r>
              <a:rPr lang="en-US" dirty="0"/>
              <a:t> </a:t>
            </a:r>
            <a:r>
              <a:rPr lang="en-US" dirty="0" err="1"/>
              <a:t>voorbeeld</a:t>
            </a:r>
            <a:endParaRPr lang="en-US" dirty="0"/>
          </a:p>
          <a:p>
            <a:pPr marL="0" indent="0">
              <a:buNone/>
            </a:pPr>
            <a:r>
              <a:rPr lang="nl-NL" dirty="0"/>
              <a:t>De taal die je kiest bepaalt de lijst met bijbelversies waaruit je kunt kiezen</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92134" y="3599181"/>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Klik op het keuzemenu om de talenlijst te zien</a:t>
            </a:r>
            <a:endParaRPr lang="en-US" dirty="0"/>
          </a:p>
          <a:p>
            <a:pPr lvl="1"/>
            <a:r>
              <a:rPr lang="nl-NL" dirty="0"/>
              <a:t>Scroll naar je taalkeuze of</a:t>
            </a:r>
            <a:endParaRPr lang="en-US" dirty="0"/>
          </a:p>
          <a:p>
            <a:pPr lvl="1"/>
            <a:r>
              <a:rPr lang="nl-NL" dirty="0"/>
              <a:t>Begin met typen om sneller bij je taalkeuze te komen</a:t>
            </a:r>
            <a:endParaRPr lang="en-US" dirty="0"/>
          </a:p>
        </p:txBody>
      </p:sp>
      <p:pic>
        <p:nvPicPr>
          <p:cNvPr id="5" name="Picture 4">
            <a:extLst>
              <a:ext uri="{FF2B5EF4-FFF2-40B4-BE49-F238E27FC236}">
                <a16:creationId xmlns:a16="http://schemas.microsoft.com/office/drawing/2014/main" id="{096B04E4-E1B1-4EC5-A74D-B2BEA45EF34D}"/>
              </a:ext>
            </a:extLst>
          </p:cNvPr>
          <p:cNvPicPr>
            <a:picLocks noChangeAspect="1"/>
          </p:cNvPicPr>
          <p:nvPr/>
        </p:nvPicPr>
        <p:blipFill rotWithShape="1">
          <a:blip r:embed="rId2"/>
          <a:srcRect l="17713" t="27066" r="56117" b="19940"/>
          <a:stretch/>
        </p:blipFill>
        <p:spPr>
          <a:xfrm>
            <a:off x="2149813" y="2061760"/>
            <a:ext cx="3190673" cy="3472775"/>
          </a:xfrm>
          <a:prstGeom prst="rect">
            <a:avLst/>
          </a:prstGeom>
        </p:spPr>
      </p:pic>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nl-NL" dirty="0"/>
              <a:t>De versielijst die bij je taalkeuze hoort, wordt automatisch ingevuld</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nl-NL" dirty="0"/>
              <a:t>De versielijst is alfabetisch binnen de door u gekozen taal. De beschrijving van de specifieke vertaling geeft aan of de vertaling het volgende is:</a:t>
            </a:r>
            <a:endParaRPr lang="en-US" dirty="0"/>
          </a:p>
          <a:p>
            <a:pPr lvl="1"/>
            <a:r>
              <a:rPr lang="nl-NL" dirty="0"/>
              <a:t>Complete Bijbel – 66 boeken (Het Oude en Nieuwe Testament)</a:t>
            </a:r>
            <a:endParaRPr lang="en-US" dirty="0"/>
          </a:p>
          <a:p>
            <a:pPr lvl="1"/>
            <a:r>
              <a:rPr lang="nl-NL" dirty="0"/>
              <a:t>Volledige Bijbel met x Apocriefe Boeken (Het Oude en Nieuwe Testament met enkele apocriefe boeken). De x staat voor het aantal boeken.</a:t>
            </a:r>
            <a:endParaRPr lang="en-US" dirty="0"/>
          </a:p>
          <a:p>
            <a:pPr lvl="1"/>
            <a:r>
              <a:rPr lang="nl-NL" dirty="0"/>
              <a:t>Alleen Nieuw Testament – De 27 boeken van het Nieuwe Testament</a:t>
            </a:r>
            <a:endParaRPr lang="en-US" dirty="0"/>
          </a:p>
          <a:p>
            <a:pPr lvl="1"/>
            <a:r>
              <a:rPr lang="nl-NL" dirty="0"/>
              <a:t>Nieuwe Testament met andere boeken - De 27 boeken van het Nieuwe Testament plus een aantal boeken uit het Oude Testament</a:t>
            </a:r>
            <a:endParaRPr lang="en-US" dirty="0"/>
          </a:p>
          <a:p>
            <a:pPr lvl="1"/>
            <a:r>
              <a:rPr lang="nl-NL" dirty="0"/>
              <a:t>Alleen Oude Testament – De 39 boeken van het Oude Testament</a:t>
            </a:r>
            <a:endParaRPr lang="en-US" dirty="0"/>
          </a:p>
          <a:p>
            <a:pPr lvl="1"/>
            <a:r>
              <a:rPr lang="nl-NL" dirty="0"/>
              <a:t>Ontbrekend x boek(en) – Sommige vertalingen zijn ontbrekende boeken. De x staat voor het aantal ontbrekende boeken</a:t>
            </a:r>
            <a:endParaRPr lang="en-US" dirty="0"/>
          </a:p>
          <a:p>
            <a:pPr lvl="1"/>
            <a:r>
              <a:rPr lang="nl-NL" dirty="0"/>
              <a:t>x Boeken – Sommige vertalingen hebben een beperkt aantal boeken. De x staat voor het aantal boeken in de vertaling</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53072C-71F1-4859-9D38-9C33DF4E1B5F}"/>
              </a:ext>
            </a:extLst>
          </p:cNvPr>
          <p:cNvPicPr>
            <a:picLocks noChangeAspect="1"/>
          </p:cNvPicPr>
          <p:nvPr/>
        </p:nvPicPr>
        <p:blipFill rotWithShape="1">
          <a:blip r:embed="rId2"/>
          <a:srcRect l="16731" t="27512" r="26875" b="19792"/>
          <a:stretch/>
        </p:blipFill>
        <p:spPr>
          <a:xfrm>
            <a:off x="2237366" y="992848"/>
            <a:ext cx="9295322" cy="466865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887167" y="246605"/>
            <a:ext cx="9617446" cy="875241"/>
          </a:xfrm>
        </p:spPr>
        <p:txBody>
          <a:bodyPr>
            <a:normAutofit fontScale="90000"/>
          </a:bodyPr>
          <a:lstStyle/>
          <a:p>
            <a:r>
              <a:rPr lang="nl-NL" dirty="0"/>
              <a:t>Dit is een voorbeeld van wat je zou kunnen zien</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nl-NL" dirty="0"/>
              <a:t>De (IC xxxx) is een interne code die we gebruiken bij het verwerken van uw verzoek</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296927"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340859" y="44888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36660" y="1916607"/>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Zoek binnen de Lijst om de keuzes te verfijnen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84443" y="2662050"/>
            <a:ext cx="658609" cy="3535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066D96-767E-44E6-B3A0-BD184D6E92C7}"/>
              </a:ext>
            </a:extLst>
          </p:cNvPr>
          <p:cNvPicPr>
            <a:picLocks noChangeAspect="1"/>
          </p:cNvPicPr>
          <p:nvPr/>
        </p:nvPicPr>
        <p:blipFill rotWithShape="1">
          <a:blip r:embed="rId2"/>
          <a:srcRect l="16731" t="30183" r="26906" b="22167"/>
          <a:stretch/>
        </p:blipFill>
        <p:spPr>
          <a:xfrm>
            <a:off x="2177139" y="1022977"/>
            <a:ext cx="9479594" cy="430752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Zoeken</a:t>
            </a:r>
            <a:r>
              <a:rPr lang="en-US" dirty="0"/>
              <a:t> </a:t>
            </a:r>
            <a:r>
              <a:rPr lang="en-US" dirty="0" err="1"/>
              <a:t>binnen</a:t>
            </a:r>
            <a:r>
              <a:rPr lang="en-US" dirty="0"/>
              <a:t> de </a:t>
            </a:r>
            <a:r>
              <a:rPr lang="en-US" dirty="0" err="1"/>
              <a:t>Lijst</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1937826" y="162477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Zoek binnen de Lijst om de keuzes te verfijnen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789889" y="2370216"/>
            <a:ext cx="454329" cy="533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nl-NL" dirty="0"/>
              <a:t>In dit voorbeeld heb ik binnen de lijst gezocht naar</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168418"/>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Auteursrechtelijk</a:t>
            </a:r>
            <a:r>
              <a:rPr lang="en-US" sz="3200" dirty="0"/>
              <a:t> </a:t>
            </a:r>
            <a:r>
              <a:rPr lang="en-US" sz="3200" dirty="0" err="1"/>
              <a:t>Beschermde</a:t>
            </a:r>
            <a:r>
              <a:rPr lang="en-US" sz="3200" dirty="0"/>
              <a:t> </a:t>
            </a:r>
            <a:r>
              <a:rPr lang="en-US" sz="3200" dirty="0" err="1"/>
              <a:t>Versies</a:t>
            </a:r>
            <a:br>
              <a:rPr lang="en-US" sz="1200" dirty="0"/>
            </a:br>
            <a:br>
              <a:rPr lang="en-US" sz="1200" dirty="0"/>
            </a:br>
            <a:r>
              <a:rPr lang="nl-NL" sz="1600" b="1" dirty="0">
                <a:solidFill>
                  <a:srgbClr val="2F4858"/>
                </a:solidFill>
                <a:latin typeface="Philosopher"/>
              </a:rPr>
              <a:t>Sommige velden op het formulier worden vergrendeld als je kiest voor een auteursrechtelijk beschermde Bijbelversie. Volgens de wet mogen we alleen een gids bieden voor auteursrechtelijk beschermde versies. Je ziet het copyright-symbool © aan het einde van de versiebeschrijving.</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nl-NL" dirty="0">
                <a:cs typeface="Times New Roman" panose="02020603050405020304" pitchFamily="18" charset="0"/>
              </a:rPr>
              <a:t>Volgens de wet mogen we de schrifttekst voor bijbelversies onder een huidig auteursrecht niet verstrekken. Elke versie die onder een huidig auteursrecht valt, zal het symbool © aan het einde hebben. Voor deze versies kunnen we alleen een gids geven.</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49966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408B55-DBD2-4422-873F-9A177E76DAEA}"/>
              </a:ext>
            </a:extLst>
          </p:cNvPr>
          <p:cNvPicPr>
            <a:picLocks noChangeAspect="1"/>
          </p:cNvPicPr>
          <p:nvPr/>
        </p:nvPicPr>
        <p:blipFill rotWithShape="1">
          <a:blip r:embed="rId2"/>
          <a:srcRect l="16731" t="46696" r="27046" b="19792"/>
          <a:stretch/>
        </p:blipFill>
        <p:spPr>
          <a:xfrm>
            <a:off x="2081721" y="1636888"/>
            <a:ext cx="9267246" cy="2969100"/>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1926077" y="467348"/>
            <a:ext cx="9578535" cy="1280890"/>
          </a:xfrm>
        </p:spPr>
        <p:txBody>
          <a:bodyPr/>
          <a:lstStyle/>
          <a:p>
            <a:r>
              <a:rPr lang="nl-NL" dirty="0"/>
              <a:t>Klik op de radiale knop aan het begin van je keuze</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1926077" y="4819998"/>
            <a:ext cx="8915400" cy="1534166"/>
          </a:xfrm>
        </p:spPr>
        <p:txBody>
          <a:bodyPr>
            <a:normAutofit/>
          </a:bodyPr>
          <a:lstStyle/>
          <a:p>
            <a:r>
              <a:rPr lang="nl-NL" dirty="0"/>
              <a:t>In dit voorbeeld heb ik gekozen voor de</a:t>
            </a:r>
            <a:r>
              <a:rPr lang="en-US" dirty="0"/>
              <a:t> Dutch Bible (NBG) (1951) (Complete Bible) </a:t>
            </a:r>
            <a:r>
              <a:rPr lang="en-US" dirty="0" err="1"/>
              <a:t>Vertaling</a:t>
            </a:r>
            <a:r>
              <a:rPr lang="en-US" dirty="0"/>
              <a:t> (IC 0562) ©</a:t>
            </a:r>
          </a:p>
          <a:p>
            <a:pPr lvl="1"/>
            <a:r>
              <a:rPr lang="nl-NL" dirty="0"/>
              <a:t>Let op: je kunt maar één keuze per verzoek maken. Als je meerdere versies wilt, moet je meerdere verzoeken indienen</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132629" y="2639745"/>
            <a:ext cx="435029" cy="3558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508339" y="3052989"/>
            <a:ext cx="682333" cy="176700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nl-NL" sz="1800" dirty="0"/>
              <a:t>De dropdownlijst sluit en het formulier toont de versie die je hebt gekozen</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nl-NL" dirty="0"/>
              <a:t>Je kunt je selectie wijzigen door te klikken op Terug naar Versies</a:t>
            </a:r>
            <a:endParaRPr lang="en-US" dirty="0"/>
          </a:p>
          <a:p>
            <a:pPr lvl="1"/>
            <a:r>
              <a:rPr lang="nl-NL" dirty="0"/>
              <a:t>Als je dit doet nadat je de rest van het formulier hebt ingevuld, moet je het formulier opnieuw invullen</a:t>
            </a:r>
            <a:endParaRPr lang="en-US" dirty="0"/>
          </a:p>
        </p:txBody>
      </p:sp>
      <p:pic>
        <p:nvPicPr>
          <p:cNvPr id="5" name="Picture 4">
            <a:extLst>
              <a:ext uri="{FF2B5EF4-FFF2-40B4-BE49-F238E27FC236}">
                <a16:creationId xmlns:a16="http://schemas.microsoft.com/office/drawing/2014/main" id="{569B5AC2-7D30-4F64-91DF-47B2EB539AD4}"/>
              </a:ext>
            </a:extLst>
          </p:cNvPr>
          <p:cNvPicPr>
            <a:picLocks noChangeAspect="1"/>
          </p:cNvPicPr>
          <p:nvPr/>
        </p:nvPicPr>
        <p:blipFill rotWithShape="1">
          <a:blip r:embed="rId2"/>
          <a:srcRect l="16835" t="35676" r="45904" b="50000"/>
          <a:stretch/>
        </p:blipFill>
        <p:spPr>
          <a:xfrm>
            <a:off x="2349733" y="1230612"/>
            <a:ext cx="7799086" cy="1611590"/>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Heb je als christen ooit de hele Bijbel gelezen?</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Was het gunstig voor je leven?</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9480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Waarom niet?  Zou een eenvoudig leesplan extra voordelen hebben toegevoegd?</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50047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Heb je een leesplan gebruikt?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Vind je het belangrijk als christen om de hele Bijbel te lezen?</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Wat weerhoudt je ervan om de hele Bijbel te lezen?</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Het kost te veel tijd?</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52070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Waarom</a:t>
            </a:r>
            <a:r>
              <a:rPr lang="en-US" sz="1200" dirty="0">
                <a:solidFill>
                  <a:schemeClr val="tx1"/>
                </a:solidFill>
              </a:rPr>
              <a:t> </a:t>
            </a:r>
            <a:r>
              <a:rPr lang="en-US" sz="1200" dirty="0" err="1">
                <a:solidFill>
                  <a:schemeClr val="tx1"/>
                </a:solidFill>
              </a:rPr>
              <a:t>niet</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Is het te ontmoedigend?  Het is een groot, moeilijk boek om te lezen?</a:t>
            </a:r>
            <a:endParaRPr lang="en-US" sz="11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WBP heeft GRATIS Bijbelleesplannen die elke tijdsinvestering ondersteunen, van 5 tot 60 minuten per dag of een willekeurig aantal dagen per week.</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WBP biedt GRATIS abonnementen aan in gemakkelijk leesbare vertalingen.  Zelfs de grootste taken worden uitvoerbaar wanneer ze worden opgedeeld in kleine, gemakkelijk te beheren stappen.</a:t>
            </a:r>
            <a:endParaRPr lang="en-US" sz="11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Maakte het leesplan de taak beter te doen?</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Zou een op maat gemaakt leesplan de taak beter beheersbaar hebben gemaakt?</a:t>
            </a:r>
            <a:endParaRPr lang="en-US" sz="11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085241" y="2622932"/>
            <a:ext cx="54935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Bij WBP geloven we dat het lezen van de Bijbel enorm veel waarde toevoegt aan ons ieders leven.</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Welk plan heb je gebruikt?  WBP heeft een enorme keuze om uit te kiezen.</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Probeer een GRATIS abonnement bij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53345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WBP biedt GRATIS abonnementen met meerdere thema's zoals Chronological, M'Cheyne, enzovoort, om wat variatie te bieden</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Is het </a:t>
            </a:r>
            <a:r>
              <a:rPr lang="en-US" sz="1200" dirty="0" err="1">
                <a:solidFill>
                  <a:schemeClr val="tx1"/>
                </a:solidFill>
              </a:rPr>
              <a:t>te</a:t>
            </a:r>
            <a:r>
              <a:rPr lang="en-US" sz="1200" dirty="0">
                <a:solidFill>
                  <a:schemeClr val="tx1"/>
                </a:solidFill>
              </a:rPr>
              <a:t> </a:t>
            </a:r>
            <a:r>
              <a:rPr lang="en-US" sz="1200" dirty="0" err="1">
                <a:solidFill>
                  <a:schemeClr val="tx1"/>
                </a:solidFill>
              </a:rPr>
              <a:t>saai</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Als je hebt geprobeerd en gefaald hebt om de Bijbel te lezen, bezoek ons dan op </a:t>
            </a:r>
            <a:r>
              <a:rPr lang="nl-NL" sz="1100" u="sng" dirty="0">
                <a:solidFill>
                  <a:srgbClr val="0070C0"/>
                </a:solidFill>
              </a:rPr>
              <a:t>https://worldbibleplans.com/languages/dutch/index.html</a:t>
            </a:r>
            <a:r>
              <a:rPr lang="nl-NL" sz="1100" dirty="0">
                <a:solidFill>
                  <a:schemeClr val="tx1"/>
                </a:solidFill>
              </a:rPr>
              <a:t> en stel een GRATIS op maat gemaakte Bijbelleesplan samen.  Kies uit verschillende talen, vertalingen, tijdsinvesteringen, thema's en ebookformaten.  Het is zo simpel.  Maak een plan, WBP maakt het, en binnen minder dan 1 dag krijg je een link om je GRATIS op maat gemaakte Bijbelleesplan te downloaden, met of zonder geschriften.  Hebben we al gezegd dat alles GRATIS is!</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52750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Nee</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Plannen met geschriften zijn te duur?</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1306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Thema's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nl-NL" sz="2400" dirty="0"/>
              <a:t>Thema's bieden verschillende manieren om de Schrift te lezen</a:t>
            </a:r>
            <a:endParaRPr lang="en-US" sz="2400" dirty="0"/>
          </a:p>
          <a:p>
            <a:pPr lvl="1"/>
            <a:r>
              <a:rPr lang="nl-NL" sz="2200" dirty="0"/>
              <a:t>Sommige thema's geven een leesvolgorde</a:t>
            </a:r>
            <a:endParaRPr lang="en-US" sz="2200" dirty="0"/>
          </a:p>
          <a:p>
            <a:pPr lvl="2"/>
            <a:r>
              <a:rPr lang="en-US" sz="2000" dirty="0" err="1"/>
              <a:t>Recht</a:t>
            </a:r>
            <a:r>
              <a:rPr lang="en-US" sz="2000" dirty="0"/>
              <a:t> (Genesis tot </a:t>
            </a:r>
            <a:r>
              <a:rPr lang="en-US" sz="2000" dirty="0" err="1"/>
              <a:t>Openbaring</a:t>
            </a:r>
            <a:r>
              <a:rPr lang="en-US" sz="2000" dirty="0"/>
              <a:t>)</a:t>
            </a:r>
          </a:p>
          <a:p>
            <a:pPr lvl="2"/>
            <a:r>
              <a:rPr lang="en-US" sz="2000" dirty="0" err="1"/>
              <a:t>Chronologische</a:t>
            </a:r>
            <a:r>
              <a:rPr lang="en-US" sz="2000" dirty="0"/>
              <a:t> </a:t>
            </a:r>
            <a:r>
              <a:rPr lang="en-US" sz="2000" dirty="0" err="1"/>
              <a:t>volgorde</a:t>
            </a:r>
            <a:endParaRPr lang="en-US" sz="1800" dirty="0"/>
          </a:p>
          <a:p>
            <a:pPr lvl="1"/>
            <a:r>
              <a:rPr lang="nl-NL" sz="2200" dirty="0"/>
              <a:t>Andere thema's houden je gefocust op één idee of presenteren de Schriften op een betekenisvolle manier</a:t>
            </a:r>
            <a:endParaRPr lang="en-US" sz="2200" dirty="0"/>
          </a:p>
          <a:p>
            <a:pPr lvl="2"/>
            <a:r>
              <a:rPr lang="en-US" sz="2000" dirty="0"/>
              <a:t>Genre-</a:t>
            </a:r>
            <a:r>
              <a:rPr lang="en-US" sz="2000" dirty="0" err="1"/>
              <a:t>gebaseerd</a:t>
            </a:r>
            <a:endParaRPr lang="en-US" sz="2000" dirty="0"/>
          </a:p>
          <a:p>
            <a:pPr lvl="2"/>
            <a:r>
              <a:rPr lang="en-US" sz="2000" dirty="0"/>
              <a:t>M'Cheyne</a:t>
            </a:r>
          </a:p>
          <a:p>
            <a:pPr lvl="1"/>
            <a:r>
              <a:rPr lang="nl-NL" sz="2200" dirty="0"/>
              <a:t>Sommige thema's laten je je richten op één boek of een selectie boeken</a:t>
            </a:r>
            <a:endParaRPr lang="en-US" sz="2200" dirty="0"/>
          </a:p>
          <a:p>
            <a:pPr lvl="2"/>
            <a:r>
              <a:rPr lang="nl-NL" sz="2000" dirty="0"/>
              <a:t>1 Boek Diepgaande Duik
Apostelen &amp; Paulus</a:t>
            </a:r>
            <a:endParaRPr lang="en-US" sz="2000" dirty="0"/>
          </a:p>
          <a:p>
            <a:pPr lvl="2"/>
            <a:endParaRPr lang="en-US" sz="2000" dirty="0"/>
          </a:p>
          <a:p>
            <a:pPr marL="0" indent="0">
              <a:buNone/>
            </a:pPr>
            <a:r>
              <a:rPr lang="nl-NL" sz="2400" dirty="0"/>
              <a:t>Alle thema's worden in detail uitgelegd op de pagina Leesplannen, die via het menu toegankelijk is</a:t>
            </a:r>
            <a:endParaRPr lang="en-US" sz="2400" dirty="0"/>
          </a:p>
          <a:p>
            <a:pPr marL="0" indent="0">
              <a:buNone/>
            </a:pPr>
            <a:endParaRPr lang="en-US" sz="2400" dirty="0"/>
          </a:p>
          <a:p>
            <a:pPr marL="0" indent="0">
              <a:buNone/>
            </a:pPr>
            <a:r>
              <a:rPr lang="nl-NL" sz="2400" dirty="0"/>
              <a:t>Ontdek het thema dat het beste bij jou past</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Thema's </a:t>
            </a:r>
            <a:r>
              <a:rPr lang="en-US" dirty="0" err="1"/>
              <a:t>Voortgezet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nl-NL" dirty="0"/>
              <a:t>Thema's zijn verdeeld in vier groepen op basis van flexibiliteit in duur (duur van het lezen) en frequentie (hoeveel dagen per week je leest).</a:t>
            </a:r>
            <a:endParaRPr lang="en-US" dirty="0"/>
          </a:p>
          <a:p>
            <a:pPr lvl="1"/>
            <a:r>
              <a:rPr lang="nl-NL" dirty="0"/>
              <a:t>Groep 1 - Voor deze eerste groep kun je kiezen voor Tijd (30 dagen, 12 maanden, enz.) of 1-6 hoofdstukken per dag voor leesdagen</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110898" y="6193527"/>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b="1" dirty="0"/>
              <a:t>Commentaren zijn alleen beschikbaar voor deze groep thema's en alleen als je een hoofdstukduur kiest.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5BAF4E32-6299-4552-BD97-CA7A6B58D125}"/>
              </a:ext>
            </a:extLst>
          </p:cNvPr>
          <p:cNvPicPr>
            <a:picLocks noChangeAspect="1"/>
          </p:cNvPicPr>
          <p:nvPr/>
        </p:nvPicPr>
        <p:blipFill rotWithShape="1">
          <a:blip r:embed="rId2"/>
          <a:srcRect t="8430" r="42507" b="16914"/>
          <a:stretch/>
        </p:blipFill>
        <p:spPr>
          <a:xfrm>
            <a:off x="2286000" y="2437903"/>
            <a:ext cx="4280170" cy="3632157"/>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Thema's </a:t>
            </a:r>
            <a:r>
              <a:rPr lang="en-US" dirty="0" err="1"/>
              <a:t>Voortgezet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78869"/>
          </a:xfrm>
        </p:spPr>
        <p:txBody>
          <a:bodyPr>
            <a:normAutofit/>
          </a:bodyPr>
          <a:lstStyle/>
          <a:p>
            <a:r>
              <a:rPr lang="nl-NL" dirty="0"/>
              <a:t>Groep 2 - Voor de tweede groep zijn alleen Tijd (30 dagen, 12 maanden, enz.) toegestaan.</a:t>
            </a:r>
            <a:endParaRPr lang="en-US" dirty="0"/>
          </a:p>
          <a:p>
            <a:pPr lvl="1"/>
            <a:r>
              <a:rPr lang="nl-NL" dirty="0"/>
              <a:t>De Chapter-duur wordt grijs gemaakt en niet selecteerbaar.</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b="1" dirty="0"/>
              <a:t>Commentaren zijn niet beschikbaar met deze groep</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E93906AA-C275-41F9-B359-50EC0EA63C14}"/>
              </a:ext>
            </a:extLst>
          </p:cNvPr>
          <p:cNvPicPr>
            <a:picLocks noChangeAspect="1"/>
          </p:cNvPicPr>
          <p:nvPr/>
        </p:nvPicPr>
        <p:blipFill rotWithShape="1">
          <a:blip r:embed="rId2"/>
          <a:srcRect t="11006" r="26983" b="10540"/>
          <a:stretch/>
        </p:blipFill>
        <p:spPr>
          <a:xfrm>
            <a:off x="2213546" y="2204284"/>
            <a:ext cx="5451850" cy="3793375"/>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Thema's </a:t>
            </a:r>
            <a:r>
              <a:rPr lang="en-US" dirty="0" err="1"/>
              <a:t>Voortgezet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nl-NL" dirty="0"/>
              <a:t>Groep 3 - Voor de derde groep zijn er slechts 1-6 hoofdstukduur beschikbaar.</a:t>
            </a:r>
            <a:endParaRPr lang="en-US" dirty="0"/>
          </a:p>
          <a:p>
            <a:pPr lvl="1"/>
            <a:r>
              <a:rPr lang="nl-NL" dirty="0"/>
              <a:t>Tijdsduur worden grijs gemaakt en niet selecteerbaar.</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b="1" dirty="0"/>
              <a:t>Commentaren zijn niet beschikbaar met deze groep</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2ECF1789-36D1-4865-8864-A121AE4F2BF2}"/>
              </a:ext>
            </a:extLst>
          </p:cNvPr>
          <p:cNvPicPr>
            <a:picLocks noChangeAspect="1"/>
          </p:cNvPicPr>
          <p:nvPr/>
        </p:nvPicPr>
        <p:blipFill rotWithShape="1">
          <a:blip r:embed="rId2"/>
          <a:srcRect b="70727"/>
          <a:stretch/>
        </p:blipFill>
        <p:spPr>
          <a:xfrm>
            <a:off x="1270914" y="2038213"/>
            <a:ext cx="9650172" cy="184609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a:t>Thema's </a:t>
            </a:r>
            <a:r>
              <a:rPr lang="en-US" dirty="0" err="1"/>
              <a:t>Voortgezet</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20000"/>
          </a:bodyPr>
          <a:lstStyle/>
          <a:p>
            <a:r>
              <a:rPr lang="nl-NL" dirty="0"/>
              <a:t>Groep 4 - De vierde en laatste groep hebben vooraf vastgestelde duurheden en frequenties.</a:t>
            </a:r>
            <a:endParaRPr lang="en-US" dirty="0"/>
          </a:p>
          <a:p>
            <a:pPr lvl="1"/>
            <a:r>
              <a:rPr lang="nl-NL" dirty="0"/>
              <a:t>Deze thema's hebben een dagelijkse frequentie, tenzij anders vermeld.</a:t>
            </a:r>
            <a:endParaRPr lang="en-US" dirty="0"/>
          </a:p>
          <a:p>
            <a:pPr lvl="1"/>
            <a:r>
              <a:rPr lang="nl-NL" dirty="0"/>
              <a:t>Voor deze thema's worden de duur en frequentiekeuzes grijs gemaakt en niet selecteerbaar.</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406042"/>
            <a:ext cx="10034953" cy="30093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nl-NL" b="1" dirty="0">
                <a:solidFill>
                  <a:prstClr val="black">
                    <a:lumMod val="75000"/>
                    <a:lumOff val="25000"/>
                  </a:prstClr>
                </a:solidFill>
              </a:rPr>
              <a:t>Commentaren zijn niet beschikbaar met deze groep</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46910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dirty="0"/>
              <a:t>Dit is slechts een gedeeltelijke lijst</a:t>
            </a:r>
            <a:endParaRPr lang="en-US" dirty="0"/>
          </a:p>
        </p:txBody>
      </p:sp>
      <p:pic>
        <p:nvPicPr>
          <p:cNvPr id="7" name="Picture 6">
            <a:extLst>
              <a:ext uri="{FF2B5EF4-FFF2-40B4-BE49-F238E27FC236}">
                <a16:creationId xmlns:a16="http://schemas.microsoft.com/office/drawing/2014/main" id="{936E5B1D-D8AE-412D-B1C7-E8CA2633C235}"/>
              </a:ext>
            </a:extLst>
          </p:cNvPr>
          <p:cNvPicPr>
            <a:picLocks noChangeAspect="1"/>
          </p:cNvPicPr>
          <p:nvPr/>
        </p:nvPicPr>
        <p:blipFill rotWithShape="1">
          <a:blip r:embed="rId2"/>
          <a:srcRect t="13520" r="31318"/>
          <a:stretch/>
        </p:blipFill>
        <p:spPr>
          <a:xfrm>
            <a:off x="2470827" y="2149815"/>
            <a:ext cx="5009744" cy="4122268"/>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nl-NL" sz="2200" dirty="0"/>
              <a:t>Als je het 1 Book Deep Dive-thema hebt gekozen, kies dan een boek. Anders is deze optie vergrendeld</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nl-NL" dirty="0"/>
              <a:t>Er kan slechts één boek worden gekozen</a:t>
            </a:r>
            <a:endParaRPr lang="en-US" dirty="0"/>
          </a:p>
          <a:p>
            <a:r>
              <a:rPr lang="nl-NL" dirty="0"/>
              <a:t>Beschikbare boeken hangen af van jouw versie</a:t>
            </a:r>
            <a:endParaRPr lang="en-US" dirty="0"/>
          </a:p>
          <a:p>
            <a:pPr lvl="1"/>
            <a:r>
              <a:rPr lang="nl-NL" dirty="0"/>
              <a:t>Het scherm is niet slim genoeg om te weten welke boeken in elke versie beschikbaar zijn.</a:t>
            </a:r>
            <a:r>
              <a:rPr lang="en-US" dirty="0"/>
              <a:t>  </a:t>
            </a:r>
          </a:p>
          <a:p>
            <a:pPr lvl="1"/>
            <a:r>
              <a:rPr lang="nl-NL" dirty="0"/>
              <a:t>Het is aan jou om een boek te kiezen dat beschikbaar is in de versie die je kiest</a:t>
            </a:r>
            <a:endParaRPr lang="en-US" dirty="0"/>
          </a:p>
          <a:p>
            <a:pPr lvl="2"/>
            <a:r>
              <a:rPr lang="nl-NL" dirty="0"/>
              <a:t>Dus bijvoorbeeld, als je een versie kiest die alleen uit het Nieuwe Testament komt, kies dan hier niet Genesis</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nl-NL" dirty="0"/>
              <a:t>Apocriefe boeken zijn niet opgenomen in de lijst. Alleen Genesis tot Openbaring</a:t>
            </a:r>
            <a:endParaRPr lang="en-US" dirty="0"/>
          </a:p>
        </p:txBody>
      </p:sp>
      <p:pic>
        <p:nvPicPr>
          <p:cNvPr id="7" name="Picture 6">
            <a:extLst>
              <a:ext uri="{FF2B5EF4-FFF2-40B4-BE49-F238E27FC236}">
                <a16:creationId xmlns:a16="http://schemas.microsoft.com/office/drawing/2014/main" id="{97DA65F7-63F2-4518-BE35-DA09826072B8}"/>
              </a:ext>
            </a:extLst>
          </p:cNvPr>
          <p:cNvPicPr>
            <a:picLocks noChangeAspect="1"/>
          </p:cNvPicPr>
          <p:nvPr/>
        </p:nvPicPr>
        <p:blipFill rotWithShape="1">
          <a:blip r:embed="rId2"/>
          <a:srcRect l="50000" t="26323" r="18458" b="22724"/>
          <a:stretch/>
        </p:blipFill>
        <p:spPr>
          <a:xfrm>
            <a:off x="2589211" y="1046121"/>
            <a:ext cx="4553875" cy="3953896"/>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Voeg</a:t>
            </a:r>
            <a:r>
              <a:rPr lang="en-US" sz="3200" dirty="0"/>
              <a:t> de </a:t>
            </a:r>
            <a:r>
              <a:rPr lang="en-US" sz="3200" dirty="0" err="1"/>
              <a:t>Schriften</a:t>
            </a:r>
            <a:r>
              <a:rPr lang="en-US" sz="3200" dirty="0"/>
              <a:t> op</a:t>
            </a:r>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1887166" y="3429000"/>
            <a:ext cx="9617446" cy="2855226"/>
          </a:xfrm>
        </p:spPr>
        <p:txBody>
          <a:bodyPr>
            <a:normAutofit/>
          </a:bodyPr>
          <a:lstStyle/>
          <a:p>
            <a:r>
              <a:rPr lang="nl-NL" dirty="0"/>
              <a:t>Deze selectie is alleen beschikbaar voor niet-auteursrechtelijk beschermde versies</a:t>
            </a:r>
            <a:endParaRPr lang="en-US" dirty="0"/>
          </a:p>
          <a:p>
            <a:r>
              <a:rPr lang="en-US" dirty="0" err="1"/>
              <a:t>Kies</a:t>
            </a:r>
            <a:r>
              <a:rPr lang="en-US" dirty="0"/>
              <a:t> </a:t>
            </a:r>
            <a:r>
              <a:rPr lang="en-US" dirty="0" err="1"/>
              <a:t>tussen</a:t>
            </a:r>
            <a:endParaRPr lang="en-US" dirty="0"/>
          </a:p>
          <a:p>
            <a:pPr lvl="1"/>
            <a:r>
              <a:rPr lang="nl-NL" dirty="0"/>
              <a:t>Ja. Geef Schriftgedeelten – Neem de Schriften op in je leesplan</a:t>
            </a:r>
            <a:endParaRPr lang="en-US" dirty="0"/>
          </a:p>
          <a:p>
            <a:pPr lvl="1"/>
            <a:r>
              <a:rPr lang="nl-NL" dirty="0"/>
              <a:t>Nee. Geef alleen een gids – Voeg de schriften niet toe</a:t>
            </a:r>
            <a:endParaRPr lang="en-US" dirty="0"/>
          </a:p>
          <a:p>
            <a:pPr lvl="2"/>
            <a:r>
              <a:rPr lang="nl-NL" dirty="0"/>
              <a:t>Deze optie bevat alleen de dagelijkse koppen (beschikbaar in pdf-grafiekformaat)</a:t>
            </a:r>
            <a:endParaRPr lang="en-US" dirty="0"/>
          </a:p>
          <a:p>
            <a:pPr lvl="2"/>
            <a:r>
              <a:rPr lang="nl-NL" dirty="0"/>
              <a:t>Deze optie is bedoeld voor degenen die hun eigen papieren Bijbel willen gebruiken of voor Bijbelversies onder een geldig auteursrechtelijk gebied</a:t>
            </a:r>
            <a:endParaRPr lang="en-US" dirty="0"/>
          </a:p>
        </p:txBody>
      </p:sp>
      <p:pic>
        <p:nvPicPr>
          <p:cNvPr id="6" name="Picture 5">
            <a:extLst>
              <a:ext uri="{FF2B5EF4-FFF2-40B4-BE49-F238E27FC236}">
                <a16:creationId xmlns:a16="http://schemas.microsoft.com/office/drawing/2014/main" id="{EE39D148-55BC-449C-9A73-11A553953813}"/>
              </a:ext>
            </a:extLst>
          </p:cNvPr>
          <p:cNvPicPr>
            <a:picLocks noChangeAspect="1"/>
          </p:cNvPicPr>
          <p:nvPr/>
        </p:nvPicPr>
        <p:blipFill rotWithShape="1">
          <a:blip r:embed="rId2"/>
          <a:srcRect l="17554" t="36418" r="58670" b="44581"/>
          <a:stretch/>
        </p:blipFill>
        <p:spPr>
          <a:xfrm>
            <a:off x="2592925" y="844062"/>
            <a:ext cx="5100842" cy="2190968"/>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nl-NL" sz="2000" dirty="0"/>
              <a:t>Selecteer optioneel om kruisverwijzingen op te nemen</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nl-NL" altLang="en-US" dirty="0">
                <a:solidFill>
                  <a:srgbClr val="676768"/>
                </a:solidFill>
                <a:latin typeface="Poppins" panose="00000500000000000000" pitchFamily="2" charset="0"/>
                <a:cs typeface="Poppins" panose="00000500000000000000" pitchFamily="2" charset="0"/>
              </a:rPr>
              <a:t>Kies tussen afkortingen en schriftuurlijke kruisverwijzingen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nl-NL" altLang="en-US" dirty="0">
                <a:solidFill>
                  <a:srgbClr val="676768"/>
                </a:solidFill>
                <a:latin typeface="Poppins" panose="00000500000000000000" pitchFamily="2" charset="0"/>
                <a:cs typeface="Poppins" panose="00000500000000000000" pitchFamily="2" charset="0"/>
              </a:rPr>
              <a:t>Voor volledige verstekst biedt WBP verwijzingen uit het Nieuwe Testament voor verzen uit het Oude Testament en omgekeerd.</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nl-NL" altLang="en-US" dirty="0">
                <a:solidFill>
                  <a:srgbClr val="676768"/>
                </a:solidFill>
                <a:latin typeface="Poppins" panose="00000500000000000000" pitchFamily="2" charset="0"/>
                <a:cs typeface="Poppins" panose="00000500000000000000" pitchFamily="2" charset="0"/>
              </a:rPr>
              <a:t>Voor afkortingen biedt WBP alle kruisverwijzingen of Nieuwe Testamentische verwijzingen voor verzen uit het Oude Testament en omgekeerd.</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nl-NL" altLang="en-US" dirty="0">
                <a:solidFill>
                  <a:srgbClr val="676768"/>
                </a:solidFill>
                <a:latin typeface="Poppins" panose="00000500000000000000" pitchFamily="2" charset="0"/>
                <a:cs typeface="Poppins" panose="00000500000000000000" pitchFamily="2" charset="0"/>
              </a:rPr>
              <a:t>Kruisverwijzingen zijn niet beschikbaar voor auteursrechtelijk beschermde versies.</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nl-NL" altLang="en-US" dirty="0">
                <a:solidFill>
                  <a:srgbClr val="676768"/>
                </a:solidFill>
                <a:latin typeface="Poppins" panose="00000500000000000000" pitchFamily="2" charset="0"/>
                <a:cs typeface="Poppins" panose="00000500000000000000" pitchFamily="2" charset="0"/>
              </a:rPr>
              <a:t>Inclusief Schriftgedeelten moet Ja zijn.</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nl-NL" altLang="en-US" dirty="0">
                <a:solidFill>
                  <a:srgbClr val="676768"/>
                </a:solidFill>
                <a:latin typeface="Poppins" panose="00000500000000000000" pitchFamily="2" charset="0"/>
                <a:cs typeface="Poppins" panose="00000500000000000000" pitchFamily="2" charset="0"/>
              </a:rPr>
              <a:t>Als je kiest voor kruisverwijzingen, wordt de selectie Paragraaf/Vers vergrendeld</a:t>
            </a:r>
            <a:endParaRPr lang="en-US" altLang="en-US" dirty="0">
              <a:solidFill>
                <a:srgbClr val="676768"/>
              </a:solidFill>
              <a:latin typeface="Poppins" panose="00000500000000000000" pitchFamily="2" charset="0"/>
              <a:cs typeface="Poppins" panose="00000500000000000000" pitchFamily="2" charset="0"/>
            </a:endParaRPr>
          </a:p>
          <a:p>
            <a:pPr lvl="1"/>
            <a:r>
              <a:rPr lang="nl-NL" altLang="en-US" dirty="0">
                <a:solidFill>
                  <a:srgbClr val="676768"/>
                </a:solidFill>
                <a:latin typeface="Poppins" panose="00000500000000000000" pitchFamily="2" charset="0"/>
                <a:cs typeface="Poppins" panose="00000500000000000000" pitchFamily="2" charset="0"/>
              </a:rPr>
              <a:t>Werkt alleen met het versformaat.</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nl-NL" sz="1100" dirty="0"/>
              <a:t>Google AI - Een bijbelkruisverwijzing is een notitie die een lezer naar een ander vers of passage in de Bijbel leidt met een gerelateerd thema, woord of idee, waardoor verschillende delen van de Schrift met elkaar verbonden en het begrip worden verdiept. Deze verwijzingen verbinden gerelateerde concepten, profetieën en gebeurtenissen, waardoor een passage licht werpt op een andere.</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dirty="0"/>
              <a:t>Zie de volgende pagina's voor voorbeelden</a:t>
            </a:r>
            <a:endParaRPr lang="en-US" dirty="0"/>
          </a:p>
        </p:txBody>
      </p:sp>
      <p:pic>
        <p:nvPicPr>
          <p:cNvPr id="6" name="Picture 5">
            <a:extLst>
              <a:ext uri="{FF2B5EF4-FFF2-40B4-BE49-F238E27FC236}">
                <a16:creationId xmlns:a16="http://schemas.microsoft.com/office/drawing/2014/main" id="{BC77C3A4-DAEE-4AD7-A1FE-D15AD4CE127A}"/>
              </a:ext>
            </a:extLst>
          </p:cNvPr>
          <p:cNvPicPr>
            <a:picLocks noChangeAspect="1"/>
          </p:cNvPicPr>
          <p:nvPr/>
        </p:nvPicPr>
        <p:blipFill rotWithShape="1">
          <a:blip r:embed="rId2"/>
          <a:srcRect l="39255" t="37100" r="35053" b="19941"/>
          <a:stretch/>
        </p:blipFill>
        <p:spPr>
          <a:xfrm>
            <a:off x="2052538" y="667362"/>
            <a:ext cx="3132306" cy="2815245"/>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fontScale="90000"/>
          </a:bodyPr>
          <a:lstStyle/>
          <a:p>
            <a:r>
              <a:rPr lang="en-US" sz="2000" dirty="0" err="1"/>
              <a:t>Voeg</a:t>
            </a:r>
            <a:r>
              <a:rPr lang="en-US" sz="2000" dirty="0"/>
              <a:t> </a:t>
            </a:r>
            <a:r>
              <a:rPr lang="en-US" sz="2000" dirty="0" err="1"/>
              <a:t>kruisverwijzing</a:t>
            </a:r>
            <a:r>
              <a:rPr lang="en-US" sz="2000" dirty="0"/>
              <a:t> toe – </a:t>
            </a:r>
            <a:r>
              <a:rPr lang="en-US" sz="2000" dirty="0" err="1"/>
              <a:t>afkortingsvoorbeelden</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1200" dirty="0"/>
              <a:t>Voorbeeld 2 – Afkorting alleen voor tegenovergestelde Testament. In dit voorbeeld zijn er alleen verwijzingen naar het Oude Testament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1200" dirty="0"/>
              <a:t>Voorbeeld 1 – Alle afkortingen. In dit voorbeeld zijn er verwijzingen naar het Oude en Nieuwe Testament</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nl-NL" sz="2000" dirty="0"/>
              <a:t>Voeg kruisverwijzing toe – Volledige tekstvoorbeelden</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1200" dirty="0"/>
              <a:t>Voorbeeld 4 – Volledige verzen kruisverwijzingen. In dit voorbeeld zijn er alleen verwijzingen naar het Oude Testament in verzenformaat.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1200" dirty="0"/>
              <a:t>Voorbeeld 3 – Volledige verzenkruisverwijzingen. In dit voorbeeld zijn er alleen verwijzingen naar het Oude Testament in alinea-formaat.</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a:t>Welkom </a:t>
            </a:r>
            <a:r>
              <a:rPr lang="en-US" dirty="0" err="1"/>
              <a:t>bij</a:t>
            </a:r>
            <a:r>
              <a:rPr lang="en-US" dirty="0"/>
              <a:t> World Bible Plans</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nl-NL" dirty="0"/>
              <a:t>Eenvoudige stapsgewijze instructies in diaformaat om je aangepaste Bijbelleesplan samen te stellen.</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B5EAC22-84A2-4BAE-8925-49081EC35199}"/>
              </a:ext>
            </a:extLst>
          </p:cNvPr>
          <p:cNvPicPr>
            <a:picLocks noChangeAspect="1"/>
          </p:cNvPicPr>
          <p:nvPr/>
        </p:nvPicPr>
        <p:blipFill>
          <a:blip r:embed="rId2"/>
          <a:stretch>
            <a:fillRect/>
          </a:stretch>
        </p:blipFill>
        <p:spPr>
          <a:xfrm>
            <a:off x="8220736" y="1354016"/>
            <a:ext cx="2975800" cy="5056506"/>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Leesduur</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nl-NL" dirty="0"/>
              <a:t>Kies tussen Tijd en Hoofdstukduur</a:t>
            </a:r>
            <a:endParaRPr lang="en-US" dirty="0"/>
          </a:p>
          <a:p>
            <a:pPr lvl="1"/>
            <a:r>
              <a:rPr lang="nl-NL" dirty="0"/>
              <a:t>Kies uit slechts 30 dagen of zo lang als 3 jaar.</a:t>
            </a:r>
            <a:endParaRPr lang="en-US" dirty="0"/>
          </a:p>
          <a:p>
            <a:pPr lvl="1"/>
            <a:r>
              <a:rPr lang="nl-NL" dirty="0"/>
              <a:t>Of kies uit 1-6 hoofdstukken per dag</a:t>
            </a:r>
            <a:endParaRPr lang="en-US" dirty="0"/>
          </a:p>
          <a:p>
            <a:pPr lvl="2"/>
            <a:r>
              <a:rPr lang="nl-NL" dirty="0"/>
              <a:t>De duur van hoofdstukken hangt af van de vertaling die je kiest. Er zijn 1189 hoofdstukken in een gemiddelde Bijbel van 66 boeken</a:t>
            </a:r>
            <a:endParaRPr lang="en-US" dirty="0"/>
          </a:p>
          <a:p>
            <a:pPr lvl="3"/>
            <a:r>
              <a:rPr lang="nl-NL" dirty="0"/>
              <a:t>1 hoofdstuk per dag = 1189 dagen = 3,27 jaar (3 jaar, 3 maanden)</a:t>
            </a:r>
            <a:endParaRPr lang="en-US" dirty="0"/>
          </a:p>
          <a:p>
            <a:pPr lvl="3"/>
            <a:r>
              <a:rPr lang="nl-NL" dirty="0"/>
              <a:t>2 hoofdstukken per dag = 595 dagen = 1,63 jaar (1 jaar, 7 1/2 maanden)</a:t>
            </a:r>
            <a:endParaRPr lang="en-US" dirty="0"/>
          </a:p>
          <a:p>
            <a:pPr lvl="3"/>
            <a:r>
              <a:rPr lang="nl-NL" dirty="0"/>
              <a:t>3 hoofdstukken per dag = 396 dagen = 1,1 jaar (1 jaar, 1 maand)</a:t>
            </a:r>
            <a:endParaRPr lang="en-US" dirty="0"/>
          </a:p>
          <a:p>
            <a:pPr lvl="3"/>
            <a:r>
              <a:rPr lang="nl-NL" dirty="0"/>
              <a:t>4 hoofdstukken per dag = 297 dagen = 0,81 jaar (10 maanden)</a:t>
            </a:r>
            <a:endParaRPr lang="en-US" dirty="0"/>
          </a:p>
          <a:p>
            <a:pPr lvl="3"/>
            <a:r>
              <a:rPr lang="nl-NL" dirty="0"/>
              <a:t>5 hoofdstukken per dag = 237 dagen = 0,65 jaar (8 maanden)</a:t>
            </a:r>
            <a:endParaRPr lang="en-US" dirty="0"/>
          </a:p>
          <a:p>
            <a:pPr lvl="3"/>
            <a:r>
              <a:rPr lang="nl-NL" dirty="0"/>
              <a:t>6 hoofdstukken per dag = 198 dagen = 0,54 jaar (6 1/2 maanden)</a:t>
            </a:r>
            <a:r>
              <a:rPr lang="en-US" dirty="0"/>
              <a:t> </a:t>
            </a:r>
          </a:p>
          <a:p>
            <a:pPr lvl="1"/>
            <a:r>
              <a:rPr lang="nl-NL" dirty="0"/>
              <a:t>Of kies Aangepast als je je eigen start- en einddatum wilt kiezen</a:t>
            </a:r>
            <a:endParaRPr lang="en-US" dirty="0"/>
          </a:p>
          <a:p>
            <a:pPr lvl="1"/>
            <a:endParaRPr lang="en-US" b="1" dirty="0"/>
          </a:p>
          <a:p>
            <a:pPr lvl="1"/>
            <a:r>
              <a:rPr lang="nl-NL" b="1" dirty="0"/>
              <a:t>Commentaren zijn alleen beschikbaar met hoofdstukduur</a:t>
            </a:r>
            <a:endParaRPr lang="en-US" b="1" dirty="0"/>
          </a:p>
          <a:p>
            <a:pPr lvl="1"/>
            <a:r>
              <a:rPr lang="nl-NL" b="1" dirty="0"/>
              <a:t>Mogelijke keuzes voor de duur hangen af van het thema dat je kiest</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52945" y="4250988"/>
            <a:ext cx="690664" cy="56420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Selecteer</a:t>
            </a:r>
            <a:r>
              <a:rPr lang="en-US" dirty="0"/>
              <a:t> </a:t>
            </a:r>
            <a:r>
              <a:rPr lang="en-US" dirty="0" err="1"/>
              <a:t>Leesfrequentie</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Kies</a:t>
            </a:r>
            <a:r>
              <a:rPr lang="en-US" dirty="0"/>
              <a:t> </a:t>
            </a:r>
            <a:r>
              <a:rPr lang="en-US" dirty="0" err="1"/>
              <a:t>uit</a:t>
            </a:r>
            <a:r>
              <a:rPr lang="en-US" dirty="0"/>
              <a:t>:</a:t>
            </a:r>
          </a:p>
          <a:p>
            <a:pPr lvl="1"/>
            <a:r>
              <a:rPr lang="en-US" dirty="0"/>
              <a:t>Elke </a:t>
            </a:r>
            <a:r>
              <a:rPr lang="en-US" dirty="0" err="1"/>
              <a:t>dag</a:t>
            </a:r>
            <a:endParaRPr lang="en-US" dirty="0"/>
          </a:p>
          <a:p>
            <a:pPr lvl="1"/>
            <a:r>
              <a:rPr lang="en-US" dirty="0"/>
              <a:t>Om de </a:t>
            </a:r>
            <a:r>
              <a:rPr lang="en-US" dirty="0" err="1"/>
              <a:t>dag</a:t>
            </a:r>
            <a:endParaRPr lang="en-US" dirty="0"/>
          </a:p>
          <a:p>
            <a:pPr lvl="1"/>
            <a:r>
              <a:rPr lang="en-US" dirty="0"/>
              <a:t>1-6 </a:t>
            </a:r>
            <a:r>
              <a:rPr lang="en-US" dirty="0" err="1"/>
              <a:t>dagen</a:t>
            </a:r>
            <a:r>
              <a:rPr lang="en-US" dirty="0"/>
              <a:t> per week</a:t>
            </a:r>
          </a:p>
          <a:p>
            <a:pPr lvl="2"/>
            <a:r>
              <a:rPr lang="nl-NL" dirty="0"/>
              <a:t>Dit zullen opeenvolgende dagen zijn</a:t>
            </a:r>
            <a:endParaRPr lang="en-US" dirty="0"/>
          </a:p>
          <a:p>
            <a:pPr lvl="3"/>
            <a:r>
              <a:rPr lang="nl-NL" dirty="0"/>
              <a:t>Als je 3 dagen per week kiest, lees je drie dagen achter elkaar en heb je 4 dagen vrij</a:t>
            </a:r>
            <a:endParaRPr lang="en-US" dirty="0"/>
          </a:p>
        </p:txBody>
      </p:sp>
      <p:pic>
        <p:nvPicPr>
          <p:cNvPr id="8" name="Picture 7">
            <a:extLst>
              <a:ext uri="{FF2B5EF4-FFF2-40B4-BE49-F238E27FC236}">
                <a16:creationId xmlns:a16="http://schemas.microsoft.com/office/drawing/2014/main" id="{20E5DD26-80D0-4D02-8125-327FE4F5D4A8}"/>
              </a:ext>
            </a:extLst>
          </p:cNvPr>
          <p:cNvPicPr>
            <a:picLocks noChangeAspect="1"/>
          </p:cNvPicPr>
          <p:nvPr/>
        </p:nvPicPr>
        <p:blipFill rotWithShape="1">
          <a:blip r:embed="rId2"/>
          <a:srcRect l="17873" t="37210" r="51250" b="25878"/>
          <a:stretch/>
        </p:blipFill>
        <p:spPr>
          <a:xfrm>
            <a:off x="2665379" y="1095360"/>
            <a:ext cx="4669276" cy="3000244"/>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Geselecteerde</a:t>
            </a:r>
            <a:r>
              <a:rPr lang="en-US" dirty="0"/>
              <a:t> </a:t>
            </a:r>
            <a:r>
              <a:rPr lang="en-US" dirty="0" err="1"/>
              <a:t>metingen</a:t>
            </a:r>
            <a:r>
              <a:rPr lang="en-US" dirty="0"/>
              <a:t> per </a:t>
            </a:r>
            <a:r>
              <a:rPr lang="en-US" dirty="0" err="1"/>
              <a:t>dag</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Kies</a:t>
            </a:r>
            <a:r>
              <a:rPr lang="en-US" dirty="0"/>
              <a:t> </a:t>
            </a:r>
            <a:r>
              <a:rPr lang="en-US" dirty="0" err="1"/>
              <a:t>uit</a:t>
            </a:r>
            <a:r>
              <a:rPr lang="en-US" dirty="0"/>
              <a:t>:</a:t>
            </a:r>
          </a:p>
          <a:p>
            <a:pPr lvl="1"/>
            <a:r>
              <a:rPr lang="nl-NL" dirty="0"/>
              <a:t>Eén keer per dag ('s ochtends of 's middags)</a:t>
            </a:r>
            <a:endParaRPr lang="en-US" dirty="0"/>
          </a:p>
          <a:p>
            <a:pPr lvl="1"/>
            <a:r>
              <a:rPr lang="nl-NL" dirty="0"/>
              <a:t>Twee keer per dag ('s ochtends en 's middags)</a:t>
            </a:r>
            <a:endParaRPr lang="en-US" dirty="0"/>
          </a:p>
          <a:p>
            <a:pPr lvl="2"/>
            <a:r>
              <a:rPr lang="nl-NL" dirty="0"/>
              <a:t>De dagelijkse metingen worden gelijk verdeeld tussen 's ochtends en 's avonds</a:t>
            </a:r>
            <a:endParaRPr lang="en-US" dirty="0"/>
          </a:p>
          <a:p>
            <a:pPr lvl="2"/>
            <a:endParaRPr lang="en-US" dirty="0"/>
          </a:p>
        </p:txBody>
      </p:sp>
      <p:pic>
        <p:nvPicPr>
          <p:cNvPr id="5" name="Picture 4">
            <a:extLst>
              <a:ext uri="{FF2B5EF4-FFF2-40B4-BE49-F238E27FC236}">
                <a16:creationId xmlns:a16="http://schemas.microsoft.com/office/drawing/2014/main" id="{4A05E1DF-BD76-4E6E-B531-E57DF57D930D}"/>
              </a:ext>
            </a:extLst>
          </p:cNvPr>
          <p:cNvPicPr>
            <a:picLocks noChangeAspect="1"/>
          </p:cNvPicPr>
          <p:nvPr/>
        </p:nvPicPr>
        <p:blipFill rotWithShape="1">
          <a:blip r:embed="rId2"/>
          <a:srcRect l="50000" t="36863" r="17979" b="43246"/>
          <a:stretch/>
        </p:blipFill>
        <p:spPr>
          <a:xfrm>
            <a:off x="2589211" y="1420238"/>
            <a:ext cx="6817491" cy="2276273"/>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dirty="0" err="1"/>
              <a:t>Selecteer</a:t>
            </a:r>
            <a:r>
              <a:rPr lang="en-US" sz="3000" dirty="0"/>
              <a:t> </a:t>
            </a:r>
            <a:r>
              <a:rPr lang="en-US" sz="3000" dirty="0" err="1"/>
              <a:t>alinea</a:t>
            </a:r>
            <a:r>
              <a:rPr lang="en-US" sz="3000" dirty="0"/>
              <a:t>- of </a:t>
            </a:r>
            <a:r>
              <a:rPr lang="en-US" sz="3000" dirty="0" err="1"/>
              <a:t>versformaat</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Paragraafvoorbeeld</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Coupletvoorbeeld</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dirty="0"/>
              <a:t>Als je ervoor kiest om kruisverwijzingen te gebruiken, wordt het coupletformaat automatisch gekozen</a:t>
            </a:r>
            <a:endParaRPr lang="en-US" dirty="0"/>
          </a:p>
        </p:txBody>
      </p:sp>
      <p:pic>
        <p:nvPicPr>
          <p:cNvPr id="5" name="Picture 4">
            <a:extLst>
              <a:ext uri="{FF2B5EF4-FFF2-40B4-BE49-F238E27FC236}">
                <a16:creationId xmlns:a16="http://schemas.microsoft.com/office/drawing/2014/main" id="{884A1587-7AA3-4135-91FB-4EF8F1948014}"/>
              </a:ext>
            </a:extLst>
          </p:cNvPr>
          <p:cNvPicPr>
            <a:picLocks noChangeAspect="1"/>
          </p:cNvPicPr>
          <p:nvPr/>
        </p:nvPicPr>
        <p:blipFill rotWithShape="1">
          <a:blip r:embed="rId4"/>
          <a:srcRect l="17155" t="27660" r="51488" b="53120"/>
          <a:stretch/>
        </p:blipFill>
        <p:spPr>
          <a:xfrm>
            <a:off x="2645922" y="843518"/>
            <a:ext cx="6399686" cy="2108473"/>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974715" y="101597"/>
            <a:ext cx="9529897" cy="918311"/>
          </a:xfrm>
        </p:spPr>
        <p:txBody>
          <a:bodyPr>
            <a:noAutofit/>
          </a:bodyPr>
          <a:lstStyle/>
          <a:p>
            <a:r>
              <a:rPr lang="nl-NL" sz="2400" dirty="0"/>
              <a:t>Voeg commentaar toe - Selecteer een hoofdstuk-voor-hoofdstuk commentaar dat bij uw plan wordt opgenomen.</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nl-NL" sz="1200" dirty="0"/>
              <a:t>Hoofdstuk-voor-hoofdstuk-commentaren zijn alleen beschikbaar met de eerste groep thema's en alleen als je een hoofdstuklengte kiest</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nl-NL" dirty="0"/>
              <a:t>Commentaren zijn alfabetisch gegroepeerd op taal</a:t>
            </a:r>
            <a:endParaRPr lang="en-US" dirty="0"/>
          </a:p>
          <a:p>
            <a:r>
              <a:rPr lang="nl-NL" dirty="0"/>
              <a:t>Kies uit 155 commentaren in 15 talen</a:t>
            </a:r>
            <a:endParaRPr lang="en-US" dirty="0"/>
          </a:p>
          <a:p>
            <a:pPr lvl="1"/>
            <a:r>
              <a:rPr lang="nl-NL" dirty="0"/>
              <a:t>Dit is optioneel. Als je geen commentaar wilt, laat dan achter als Geen</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nl-NL" dirty="0"/>
              <a:t>Selecteer op dag, datum, of beide</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nl-NL" dirty="0"/>
              <a:t>Overdag – Voorbeeld – Dag 1, Dag 2, enzovoort.</a:t>
            </a:r>
            <a:endParaRPr lang="en-US" dirty="0"/>
          </a:p>
          <a:p>
            <a:r>
              <a:rPr lang="nl-NL" dirty="0"/>
              <a:t>Op datum – Voorbeeld – 1 januari, 2 januari, enzovoort.</a:t>
            </a:r>
            <a:endParaRPr lang="en-US" dirty="0"/>
          </a:p>
          <a:p>
            <a:r>
              <a:rPr lang="nl-NL" dirty="0"/>
              <a:t>Per Dag en Datum – De kop toont beide met de Dag als eerste</a:t>
            </a:r>
            <a:endParaRPr lang="en-US" dirty="0"/>
          </a:p>
          <a:p>
            <a:r>
              <a:rPr lang="nl-NL" dirty="0"/>
              <a:t>Op Datum en Dag - De header toont beide met de Datum als eerste</a:t>
            </a:r>
            <a:endParaRPr lang="en-US" dirty="0"/>
          </a:p>
        </p:txBody>
      </p:sp>
      <p:pic>
        <p:nvPicPr>
          <p:cNvPr id="6" name="Picture 5">
            <a:extLst>
              <a:ext uri="{FF2B5EF4-FFF2-40B4-BE49-F238E27FC236}">
                <a16:creationId xmlns:a16="http://schemas.microsoft.com/office/drawing/2014/main" id="{5F843488-DCD8-49C8-8162-35AE586D172F}"/>
              </a:ext>
            </a:extLst>
          </p:cNvPr>
          <p:cNvPicPr>
            <a:picLocks noChangeAspect="1"/>
          </p:cNvPicPr>
          <p:nvPr/>
        </p:nvPicPr>
        <p:blipFill rotWithShape="1">
          <a:blip r:embed="rId2"/>
          <a:srcRect l="17393" t="27660" r="60177" b="46363"/>
          <a:stretch/>
        </p:blipFill>
        <p:spPr>
          <a:xfrm>
            <a:off x="2589212" y="1293778"/>
            <a:ext cx="4220150" cy="2627161"/>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nl-NL" sz="2000" dirty="0"/>
              <a:t>Klik op de agenda om een startdatum voor het lezen te kiezen. Als je Aangepaste Duur kiest, kies dan een einddatum voor het lezen</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Voer alleen een waarde in als je Aangepaste Duur hebt gekozen</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2000" dirty="0"/>
              <a:t>Einddatum lezen is niet selecteerbaar tenzij je Aangepaste Duur selecteert in het keuzemenu Duur.</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Startdatum is verplicht, zelfs als je een dagkop kiest</a:t>
            </a:r>
            <a:endParaRPr lang="en-US" dirty="0"/>
          </a:p>
        </p:txBody>
      </p:sp>
      <p:pic>
        <p:nvPicPr>
          <p:cNvPr id="4" name="Picture 3">
            <a:extLst>
              <a:ext uri="{FF2B5EF4-FFF2-40B4-BE49-F238E27FC236}">
                <a16:creationId xmlns:a16="http://schemas.microsoft.com/office/drawing/2014/main" id="{F51282DD-543F-4950-98C9-1EFDC09D0723}"/>
              </a:ext>
            </a:extLst>
          </p:cNvPr>
          <p:cNvPicPr>
            <a:picLocks noChangeAspect="1"/>
          </p:cNvPicPr>
          <p:nvPr/>
        </p:nvPicPr>
        <p:blipFill rotWithShape="1">
          <a:blip r:embed="rId4"/>
          <a:srcRect l="38617" t="46957" r="40080" b="41756"/>
          <a:stretch/>
        </p:blipFill>
        <p:spPr>
          <a:xfrm>
            <a:off x="1628500" y="1137640"/>
            <a:ext cx="3633757" cy="1034826"/>
          </a:xfrm>
          <a:prstGeom prst="rect">
            <a:avLst/>
          </a:prstGeom>
        </p:spPr>
      </p:pic>
      <p:pic>
        <p:nvPicPr>
          <p:cNvPr id="7" name="Picture 6">
            <a:extLst>
              <a:ext uri="{FF2B5EF4-FFF2-40B4-BE49-F238E27FC236}">
                <a16:creationId xmlns:a16="http://schemas.microsoft.com/office/drawing/2014/main" id="{3C353E5B-EA58-4D07-A834-5B79C606E759}"/>
              </a:ext>
            </a:extLst>
          </p:cNvPr>
          <p:cNvPicPr>
            <a:picLocks noChangeAspect="1"/>
          </p:cNvPicPr>
          <p:nvPr/>
        </p:nvPicPr>
        <p:blipFill rotWithShape="1">
          <a:blip r:embed="rId4"/>
          <a:srcRect l="61276" t="47662" r="18139" b="41464"/>
          <a:stretch/>
        </p:blipFill>
        <p:spPr>
          <a:xfrm>
            <a:off x="6167749" y="1076471"/>
            <a:ext cx="3511271" cy="996914"/>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145690"/>
            <a:ext cx="9517550" cy="698294"/>
          </a:xfrm>
        </p:spPr>
        <p:txBody>
          <a:bodyPr>
            <a:normAutofit/>
          </a:bodyPr>
          <a:lstStyle/>
          <a:p>
            <a:r>
              <a:rPr lang="en-US" dirty="0" err="1"/>
              <a:t>Selecteer</a:t>
            </a:r>
            <a:r>
              <a:rPr lang="en-US" dirty="0"/>
              <a:t> eBook-</a:t>
            </a:r>
            <a:r>
              <a:rPr lang="en-US" dirty="0" err="1"/>
              <a:t>formaat</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nl-NL" dirty="0"/>
              <a:t>Alleen selecteerbaar als Bijbelteksten opnemen ja is</a:t>
            </a:r>
            <a:endParaRPr lang="en-US" dirty="0"/>
          </a:p>
          <a:p>
            <a:r>
              <a:rPr lang="nl-NL" dirty="0"/>
              <a:t>Je keuze hangt af van welke e-reader je wilt gebruiken.</a:t>
            </a:r>
            <a:r>
              <a:rPr lang="en-US" dirty="0"/>
              <a:t>  </a:t>
            </a:r>
          </a:p>
          <a:p>
            <a:pPr lvl="1"/>
            <a:r>
              <a:rPr lang="nl-NL" dirty="0"/>
              <a:t>PDF – Een universeel formaat dat wordt gebruikt door webbrowsers en de meeste andere e-readers</a:t>
            </a:r>
            <a:endParaRPr lang="en-US" dirty="0"/>
          </a:p>
          <a:p>
            <a:pPr lvl="1"/>
            <a:r>
              <a:rPr lang="nl-NL" dirty="0"/>
              <a:t>EPUB – Deze selectie wordt gebruikt in de Barnes and Noble Nook-app, de Amazon Kindle-app en de meeste andere e-reader-apps</a:t>
            </a:r>
            <a:endParaRPr lang="en-US" dirty="0"/>
          </a:p>
          <a:p>
            <a:pPr lvl="2"/>
            <a:r>
              <a:rPr lang="nl-NL" dirty="0"/>
              <a:t>Het EPUB eBook-bestand is aanzienlijk kleiner van formaat</a:t>
            </a:r>
            <a:endParaRPr lang="en-US" dirty="0"/>
          </a:p>
          <a:p>
            <a:pPr marL="0" indent="0">
              <a:buNone/>
            </a:pPr>
            <a:endParaRPr lang="en-US" dirty="0"/>
          </a:p>
          <a:p>
            <a:pPr marL="0" indent="0">
              <a:buNone/>
            </a:pPr>
            <a:r>
              <a:rPr lang="nl-NL" dirty="0"/>
              <a:t>Je kunt er maar één kiezen. Als je je leesplan in een ander formaat wilt hebben (zoals txt, docx, mobi, enz.), laat het ons dan weten in het tekstvak 'Voer hier aanvullende verzoeken in' en we zullen proberen dit te accommoderen.</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dirty="0"/>
              <a:t>Als je geschriften toevoegt, kies dan tussen PDF en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nl-NL" dirty="0"/>
              <a:t>Als jouw versie auteursrechtelijk beschermd is of als je een gids hebt gekozen, wordt deze selectie vergrendeld en is PDF Chart de standaard</a:t>
            </a:r>
            <a:endParaRPr lang="en-US" dirty="0"/>
          </a:p>
        </p:txBody>
      </p:sp>
      <p:pic>
        <p:nvPicPr>
          <p:cNvPr id="9" name="Picture 8">
            <a:extLst>
              <a:ext uri="{FF2B5EF4-FFF2-40B4-BE49-F238E27FC236}">
                <a16:creationId xmlns:a16="http://schemas.microsoft.com/office/drawing/2014/main" id="{721494A3-BD2D-45E5-981E-FA3DABEE115A}"/>
              </a:ext>
            </a:extLst>
          </p:cNvPr>
          <p:cNvPicPr>
            <a:picLocks noChangeAspect="1"/>
          </p:cNvPicPr>
          <p:nvPr/>
        </p:nvPicPr>
        <p:blipFill rotWithShape="1">
          <a:blip r:embed="rId2"/>
          <a:srcRect l="17713" t="37500" r="50000" b="40871"/>
          <a:stretch/>
        </p:blipFill>
        <p:spPr>
          <a:xfrm>
            <a:off x="1890346" y="887108"/>
            <a:ext cx="3936460" cy="1417381"/>
          </a:xfrm>
          <a:prstGeom prst="rect">
            <a:avLst/>
          </a:prstGeom>
        </p:spPr>
      </p:pic>
      <p:pic>
        <p:nvPicPr>
          <p:cNvPr id="13" name="Picture 12">
            <a:extLst>
              <a:ext uri="{FF2B5EF4-FFF2-40B4-BE49-F238E27FC236}">
                <a16:creationId xmlns:a16="http://schemas.microsoft.com/office/drawing/2014/main" id="{122B1882-C024-4128-9987-EAB060A9969A}"/>
              </a:ext>
            </a:extLst>
          </p:cNvPr>
          <p:cNvPicPr>
            <a:picLocks noChangeAspect="1"/>
          </p:cNvPicPr>
          <p:nvPr/>
        </p:nvPicPr>
        <p:blipFill rotWithShape="1">
          <a:blip r:embed="rId3"/>
          <a:srcRect l="17314" t="57051" r="58693" b="32113"/>
          <a:stretch/>
        </p:blipFill>
        <p:spPr>
          <a:xfrm>
            <a:off x="5710136" y="1167320"/>
            <a:ext cx="4894023" cy="1188066"/>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178997" y="476058"/>
            <a:ext cx="9737386" cy="632896"/>
          </a:xfrm>
        </p:spPr>
        <p:txBody>
          <a:bodyPr>
            <a:normAutofit/>
          </a:bodyPr>
          <a:lstStyle/>
          <a:p>
            <a:r>
              <a:rPr lang="nl-NL" sz="2800" dirty="0"/>
              <a:t>Optioneel lettertype voor verzen waarin Jezus spreekt</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nl-NL" dirty="0"/>
              <a:t>Het hele vers, waarin Jezus spreekt, kan optioneel in rood of vet, cursief schrift zijn.</a:t>
            </a:r>
            <a:endParaRPr lang="en-US" dirty="0"/>
          </a:p>
          <a:p>
            <a:pPr lvl="1"/>
            <a:r>
              <a:rPr lang="nl-NL" dirty="0"/>
              <a:t>Omzeil deze selectie of selecteer Geen om het standaardlettertype te gebruiken</a:t>
            </a:r>
            <a:endParaRPr lang="en-US" dirty="0"/>
          </a:p>
          <a:p>
            <a:r>
              <a:rPr lang="nl-NL" dirty="0"/>
              <a:t>Deze optie is alleen beschikbaar als je Schriftgedeelten opneemt</a:t>
            </a:r>
            <a:endParaRPr lang="en-US" dirty="0"/>
          </a:p>
          <a:p>
            <a:r>
              <a:rPr lang="nl-NL" dirty="0"/>
              <a:t>Kruisverwijzing van tekst is uitgesloten van optionele lettertypen</a:t>
            </a:r>
            <a:endParaRPr lang="en-US" dirty="0"/>
          </a:p>
        </p:txBody>
      </p:sp>
      <p:pic>
        <p:nvPicPr>
          <p:cNvPr id="5" name="Picture 4">
            <a:extLst>
              <a:ext uri="{FF2B5EF4-FFF2-40B4-BE49-F238E27FC236}">
                <a16:creationId xmlns:a16="http://schemas.microsoft.com/office/drawing/2014/main" id="{8D918F5A-E938-4A0C-B1A4-ED22B17E6933}"/>
              </a:ext>
            </a:extLst>
          </p:cNvPr>
          <p:cNvPicPr>
            <a:picLocks noChangeAspect="1"/>
          </p:cNvPicPr>
          <p:nvPr/>
        </p:nvPicPr>
        <p:blipFill rotWithShape="1">
          <a:blip r:embed="rId2"/>
          <a:srcRect l="50000" t="27999" r="18458" b="50000"/>
          <a:stretch/>
        </p:blipFill>
        <p:spPr>
          <a:xfrm>
            <a:off x="3022060" y="1021407"/>
            <a:ext cx="5593696" cy="210117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945533" y="397676"/>
            <a:ext cx="9559080" cy="1280890"/>
          </a:xfrm>
        </p:spPr>
        <p:txBody>
          <a:bodyPr>
            <a:normAutofit fontScale="90000"/>
          </a:bodyPr>
          <a:lstStyle/>
          <a:p>
            <a:r>
              <a:rPr lang="nl-NL" dirty="0"/>
              <a:t>Optioneel: Selecteer Nee als je in de toekomst geen e-mails van WBP wilt ontvangen</a:t>
            </a:r>
            <a:endParaRPr lang="en-US" dirty="0"/>
          </a:p>
        </p:txBody>
      </p:sp>
      <p:pic>
        <p:nvPicPr>
          <p:cNvPr id="4" name="Picture 3">
            <a:extLst>
              <a:ext uri="{FF2B5EF4-FFF2-40B4-BE49-F238E27FC236}">
                <a16:creationId xmlns:a16="http://schemas.microsoft.com/office/drawing/2014/main" id="{EFB24181-252B-4B2D-8D26-29AAF0A0223B}"/>
              </a:ext>
            </a:extLst>
          </p:cNvPr>
          <p:cNvPicPr>
            <a:picLocks noChangeAspect="1"/>
          </p:cNvPicPr>
          <p:nvPr/>
        </p:nvPicPr>
        <p:blipFill rotWithShape="1">
          <a:blip r:embed="rId2"/>
          <a:srcRect l="16835" t="42207" r="51330" b="41613"/>
          <a:stretch/>
        </p:blipFill>
        <p:spPr>
          <a:xfrm>
            <a:off x="1945532" y="1678566"/>
            <a:ext cx="8170175" cy="223195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9E1FDB-17FA-4322-B91D-29C0331DF548}"/>
              </a:ext>
            </a:extLst>
          </p:cNvPr>
          <p:cNvPicPr>
            <a:picLocks noChangeAspect="1"/>
          </p:cNvPicPr>
          <p:nvPr/>
        </p:nvPicPr>
        <p:blipFill rotWithShape="1">
          <a:blip r:embed="rId2"/>
          <a:srcRect l="867" t="14184" r="3119" b="54327"/>
          <a:stretch/>
        </p:blipFill>
        <p:spPr>
          <a:xfrm>
            <a:off x="687387" y="1502662"/>
            <a:ext cx="10891165" cy="2331570"/>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en-US" dirty="0"/>
              <a:t>Ga </a:t>
            </a:r>
            <a:r>
              <a:rPr lang="en-US" dirty="0" err="1"/>
              <a:t>naar</a:t>
            </a:r>
            <a:r>
              <a:rPr lang="en-US" dirty="0"/>
              <a:t> de eBook-</a:t>
            </a:r>
            <a:r>
              <a:rPr lang="en-US" dirty="0" err="1"/>
              <a:t>aanvraagpagina</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158186" y="1621367"/>
            <a:ext cx="1164793"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152399" y="1245140"/>
            <a:ext cx="306769" cy="459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nl-NL" dirty="0"/>
              <a:t>Optioneel: Voer hier eventuele extra verzoeken in</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nl-NL" dirty="0"/>
              <a:t>Je kunt elk extra verzoek doen in het vrije tekstvak.</a:t>
            </a:r>
            <a:r>
              <a:rPr lang="en-US" dirty="0"/>
              <a:t>  </a:t>
            </a:r>
          </a:p>
          <a:p>
            <a:r>
              <a:rPr lang="nl-NL" dirty="0"/>
              <a:t>Je wilt bijvoorbeeld je leesplan in meerdere formaten of een ander formaat dan wat er vermeld staat. We zullen aan elk verzoek voldoen als dat mogelijk is.</a:t>
            </a:r>
            <a:r>
              <a:rPr lang="en-US" dirty="0"/>
              <a:t> </a:t>
            </a:r>
          </a:p>
          <a:p>
            <a:r>
              <a:rPr lang="nl-NL" dirty="0"/>
              <a:t>Je wilt misschien mixen en matchen. Kies bijvoorbeeld het Oude Testament uit de ene versie en het Nieuwe Testament uit een andere.</a:t>
            </a:r>
            <a:endParaRPr lang="en-US" dirty="0"/>
          </a:p>
          <a:p>
            <a:pPr lvl="1"/>
            <a:r>
              <a:rPr lang="nl-NL" dirty="0"/>
              <a:t>Dit kan via het aanvullende verzoek of stuur ons een bericht via onze Contactpagina.</a:t>
            </a:r>
            <a:endParaRPr lang="en-US" dirty="0"/>
          </a:p>
          <a:p>
            <a:pPr lvl="1"/>
            <a:r>
              <a:rPr lang="nl-NL" dirty="0"/>
              <a:t>Dit soort verzoek duurt bij ons wat langer om te verwerken</a:t>
            </a:r>
            <a:r>
              <a:rPr lang="en-US" dirty="0"/>
              <a:t> </a:t>
            </a:r>
          </a:p>
        </p:txBody>
      </p:sp>
      <p:pic>
        <p:nvPicPr>
          <p:cNvPr id="5" name="Picture 4">
            <a:extLst>
              <a:ext uri="{FF2B5EF4-FFF2-40B4-BE49-F238E27FC236}">
                <a16:creationId xmlns:a16="http://schemas.microsoft.com/office/drawing/2014/main" id="{4A666474-F9B8-4577-A78F-58E170DD1A10}"/>
              </a:ext>
            </a:extLst>
          </p:cNvPr>
          <p:cNvPicPr>
            <a:picLocks noChangeAspect="1"/>
          </p:cNvPicPr>
          <p:nvPr/>
        </p:nvPicPr>
        <p:blipFill rotWithShape="1">
          <a:blip r:embed="rId2"/>
          <a:srcRect l="50000" t="38496" r="18139" b="51113"/>
          <a:stretch/>
        </p:blipFill>
        <p:spPr>
          <a:xfrm>
            <a:off x="2953966" y="1905000"/>
            <a:ext cx="7307164" cy="128089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877438" y="624110"/>
            <a:ext cx="9883301" cy="1280890"/>
          </a:xfrm>
        </p:spPr>
        <p:txBody>
          <a:bodyPr>
            <a:noAutofit/>
          </a:bodyPr>
          <a:lstStyle/>
          <a:p>
            <a:r>
              <a:rPr lang="nl-NL" sz="2800" dirty="0"/>
              <a:t>Laat ons alsjeblieft weten hoe je over ons hebt gehoord en of dit je eerste keer is dat je de Bijbel leest</a:t>
            </a:r>
            <a:endParaRPr lang="en-US" sz="28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2000" dirty="0"/>
              <a:t>Deze informatie helpt ons zoveel mogelijk mensen te bereiken</a:t>
            </a:r>
            <a:endParaRPr lang="en-US" sz="2000" dirty="0"/>
          </a:p>
        </p:txBody>
      </p:sp>
      <p:pic>
        <p:nvPicPr>
          <p:cNvPr id="5" name="Picture 4">
            <a:extLst>
              <a:ext uri="{FF2B5EF4-FFF2-40B4-BE49-F238E27FC236}">
                <a16:creationId xmlns:a16="http://schemas.microsoft.com/office/drawing/2014/main" id="{E5AEFCFC-C784-45FA-8ED7-2EA378A3766F}"/>
              </a:ext>
            </a:extLst>
          </p:cNvPr>
          <p:cNvPicPr>
            <a:picLocks noChangeAspect="1"/>
          </p:cNvPicPr>
          <p:nvPr/>
        </p:nvPicPr>
        <p:blipFill rotWithShape="1">
          <a:blip r:embed="rId2"/>
          <a:srcRect l="17154" t="48293" r="41197" b="32161"/>
          <a:stretch/>
        </p:blipFill>
        <p:spPr>
          <a:xfrm>
            <a:off x="1970929" y="1741251"/>
            <a:ext cx="8792455" cy="2217906"/>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808446"/>
          </a:xfrm>
        </p:spPr>
        <p:txBody>
          <a:bodyPr/>
          <a:lstStyle/>
          <a:p>
            <a:r>
              <a:rPr lang="en-US" dirty="0" err="1"/>
              <a:t>Klik</a:t>
            </a:r>
            <a:r>
              <a:rPr lang="en-US" dirty="0"/>
              <a:t> op </a:t>
            </a:r>
            <a:r>
              <a:rPr lang="en-US" dirty="0" err="1"/>
              <a:t>Verzenden</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nl-NL" dirty="0"/>
              <a:t>Als je het formulier volledig hebt ingevuld zonder een verplichte selectie te missen, word je doorverwezen naar de bevestigingspagina</a:t>
            </a:r>
            <a:endParaRPr lang="en-US" dirty="0"/>
          </a:p>
          <a:p>
            <a:r>
              <a:rPr lang="nl-NL" dirty="0"/>
              <a:t>Als je een selectie hebt gemist, word je gevraagd het veld in te vullen of een keuze te maken.</a:t>
            </a:r>
            <a:r>
              <a:rPr lang="en-US" dirty="0"/>
              <a:t>  </a:t>
            </a:r>
          </a:p>
        </p:txBody>
      </p:sp>
      <p:pic>
        <p:nvPicPr>
          <p:cNvPr id="7" name="Picture 6">
            <a:extLst>
              <a:ext uri="{FF2B5EF4-FFF2-40B4-BE49-F238E27FC236}">
                <a16:creationId xmlns:a16="http://schemas.microsoft.com/office/drawing/2014/main" id="{0B49F6A5-AE7D-4C6C-B2EF-EE5073D7CD8B}"/>
              </a:ext>
            </a:extLst>
          </p:cNvPr>
          <p:cNvPicPr>
            <a:picLocks noChangeAspect="1"/>
          </p:cNvPicPr>
          <p:nvPr/>
        </p:nvPicPr>
        <p:blipFill rotWithShape="1">
          <a:blip r:embed="rId2"/>
          <a:srcRect l="17075" t="69075" r="73351" b="23503"/>
          <a:stretch/>
        </p:blipFill>
        <p:spPr>
          <a:xfrm>
            <a:off x="2589212" y="1428916"/>
            <a:ext cx="2334638" cy="972766"/>
          </a:xfrm>
          <a:prstGeom prst="rect">
            <a:avLst/>
          </a:prstGeom>
        </p:spPr>
      </p:pic>
      <p:pic>
        <p:nvPicPr>
          <p:cNvPr id="8" name="Picture 7">
            <a:extLst>
              <a:ext uri="{FF2B5EF4-FFF2-40B4-BE49-F238E27FC236}">
                <a16:creationId xmlns:a16="http://schemas.microsoft.com/office/drawing/2014/main" id="{0229DBEC-2C20-4761-AE74-BBE9B6AEAB83}"/>
              </a:ext>
            </a:extLst>
          </p:cNvPr>
          <p:cNvPicPr>
            <a:picLocks noChangeAspect="1"/>
          </p:cNvPicPr>
          <p:nvPr/>
        </p:nvPicPr>
        <p:blipFill rotWithShape="1">
          <a:blip r:embed="rId3"/>
          <a:srcRect l="50000" t="63649" r="17819" b="20980"/>
          <a:stretch/>
        </p:blipFill>
        <p:spPr>
          <a:xfrm>
            <a:off x="3255524" y="4391139"/>
            <a:ext cx="6476925" cy="1662870"/>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474246" y="143465"/>
            <a:ext cx="2591918" cy="395797"/>
          </a:xfrm>
        </p:spPr>
        <p:txBody>
          <a:bodyPr>
            <a:normAutofit fontScale="90000"/>
          </a:bodyPr>
          <a:lstStyle/>
          <a:p>
            <a:r>
              <a:rPr lang="en-US" sz="2000" dirty="0" err="1"/>
              <a:t>Bevestigingspagina</a:t>
            </a:r>
            <a:endParaRPr lang="en-US" sz="2000" dirty="0"/>
          </a:p>
        </p:txBody>
      </p:sp>
      <p:pic>
        <p:nvPicPr>
          <p:cNvPr id="4" name="Picture 3">
            <a:extLst>
              <a:ext uri="{FF2B5EF4-FFF2-40B4-BE49-F238E27FC236}">
                <a16:creationId xmlns:a16="http://schemas.microsoft.com/office/drawing/2014/main" id="{D948E693-DB2B-46BA-8E2E-1914010B25C9}"/>
              </a:ext>
            </a:extLst>
          </p:cNvPr>
          <p:cNvPicPr>
            <a:picLocks noChangeAspect="1"/>
          </p:cNvPicPr>
          <p:nvPr/>
        </p:nvPicPr>
        <p:blipFill rotWithShape="1">
          <a:blip r:embed="rId2"/>
          <a:srcRect l="38218" t="11183" r="38564"/>
          <a:stretch/>
        </p:blipFill>
        <p:spPr>
          <a:xfrm>
            <a:off x="4319080" y="143465"/>
            <a:ext cx="3190673" cy="656043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Bevestigingspagina</a:t>
            </a:r>
            <a:r>
              <a:rPr lang="en-US" sz="3200" dirty="0"/>
              <a:t> </a:t>
            </a:r>
            <a:r>
              <a:rPr lang="en-US" sz="3200" dirty="0" err="1"/>
              <a:t>vervolgd</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nl-NL" dirty="0"/>
              <a:t>Als je tevreden bent met je keuzes, klik dan op Bevestigen en Verzoek verzenden</a:t>
            </a:r>
            <a:endParaRPr lang="en-US" dirty="0"/>
          </a:p>
          <a:p>
            <a:r>
              <a:rPr lang="nl-NL" dirty="0"/>
              <a:t>Zo niet, dan kun je teruggaan en bewerken</a:t>
            </a:r>
            <a:r>
              <a:rPr lang="en-US" dirty="0"/>
              <a:t>  </a:t>
            </a:r>
          </a:p>
        </p:txBody>
      </p:sp>
      <p:pic>
        <p:nvPicPr>
          <p:cNvPr id="6" name="Picture 5">
            <a:extLst>
              <a:ext uri="{FF2B5EF4-FFF2-40B4-BE49-F238E27FC236}">
                <a16:creationId xmlns:a16="http://schemas.microsoft.com/office/drawing/2014/main" id="{2BF9C8F4-96FA-4E0F-BE30-56220B137165}"/>
              </a:ext>
            </a:extLst>
          </p:cNvPr>
          <p:cNvPicPr>
            <a:picLocks noChangeAspect="1"/>
          </p:cNvPicPr>
          <p:nvPr/>
        </p:nvPicPr>
        <p:blipFill rotWithShape="1">
          <a:blip r:embed="rId2"/>
          <a:srcRect l="26489" t="85728" r="44388" b="6580"/>
          <a:stretch/>
        </p:blipFill>
        <p:spPr>
          <a:xfrm>
            <a:off x="2255728" y="1332689"/>
            <a:ext cx="8172323" cy="1160049"/>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nl-NL" dirty="0"/>
              <a:t>De pagina voor succesvolle indiening</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nl-NL" dirty="0"/>
              <a:t>Het is van cruciaal belang dat je gary@worldbibleplans.com toevoegt aan je lijst met veilige afzenders</a:t>
            </a:r>
            <a:endParaRPr lang="en-US" dirty="0"/>
          </a:p>
          <a:p>
            <a:pPr lvl="1"/>
            <a:r>
              <a:rPr lang="nl-NL" dirty="0"/>
              <a:t>Anders kan je bijlage of link in de spam- of spammap belanden.</a:t>
            </a:r>
            <a:endParaRPr lang="en-US" dirty="0"/>
          </a:p>
          <a:p>
            <a:r>
              <a:rPr lang="nl-NL" dirty="0"/>
              <a:t>De aanvraagtijd is minder dan 24 uur, tenzij er verzachtende omstandigheden zijn</a:t>
            </a:r>
            <a:endParaRPr lang="en-US" dirty="0"/>
          </a:p>
          <a:p>
            <a:pPr lvl="1"/>
            <a:r>
              <a:rPr lang="nl-NL" dirty="0"/>
              <a:t>Als je binnen 24 uur geen e-mail van gary@worldbibleplans.com ontvangt, controleer dan je spam- of spammap.</a:t>
            </a:r>
            <a:endParaRPr lang="en-US" dirty="0"/>
          </a:p>
          <a:p>
            <a:pPr lvl="2"/>
            <a:r>
              <a:rPr lang="nl-NL" dirty="0"/>
              <a:t>Als je nog steeds geen e-mail van ons hebt ontvangen, stuur ons dan een bericht via onze pagina Contact</a:t>
            </a:r>
            <a:endParaRPr lang="en-US" dirty="0"/>
          </a:p>
        </p:txBody>
      </p:sp>
      <p:pic>
        <p:nvPicPr>
          <p:cNvPr id="5" name="Picture 4">
            <a:extLst>
              <a:ext uri="{FF2B5EF4-FFF2-40B4-BE49-F238E27FC236}">
                <a16:creationId xmlns:a16="http://schemas.microsoft.com/office/drawing/2014/main" id="{BCE3DE9D-60B9-48E4-A038-28E3B6BF5DC2}"/>
              </a:ext>
            </a:extLst>
          </p:cNvPr>
          <p:cNvPicPr>
            <a:picLocks noChangeAspect="1"/>
          </p:cNvPicPr>
          <p:nvPr/>
        </p:nvPicPr>
        <p:blipFill rotWithShape="1">
          <a:blip r:embed="rId2"/>
          <a:srcRect l="10407" t="29929" r="14491" b="51064"/>
          <a:stretch/>
        </p:blipFill>
        <p:spPr>
          <a:xfrm>
            <a:off x="2592925" y="1355767"/>
            <a:ext cx="8060850" cy="2073233"/>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nl-NL" sz="2000" dirty="0"/>
              <a:t>Dit is het Aanvraagformulier – We zullen het uiteenzetten in de volgende dia's</a:t>
            </a:r>
            <a:endParaRPr lang="en-US" sz="2000" dirty="0"/>
          </a:p>
        </p:txBody>
      </p:sp>
      <p:pic>
        <p:nvPicPr>
          <p:cNvPr id="7" name="Picture 6">
            <a:extLst>
              <a:ext uri="{FF2B5EF4-FFF2-40B4-BE49-F238E27FC236}">
                <a16:creationId xmlns:a16="http://schemas.microsoft.com/office/drawing/2014/main" id="{8EF76E01-A16E-4D1D-927A-9020A59F72DC}"/>
              </a:ext>
            </a:extLst>
          </p:cNvPr>
          <p:cNvPicPr>
            <a:picLocks noChangeAspect="1"/>
          </p:cNvPicPr>
          <p:nvPr/>
        </p:nvPicPr>
        <p:blipFill rotWithShape="1">
          <a:blip r:embed="rId2"/>
          <a:srcRect l="32713" t="25879" r="33537" b="2276"/>
          <a:stretch/>
        </p:blipFill>
        <p:spPr>
          <a:xfrm>
            <a:off x="3793787" y="544748"/>
            <a:ext cx="5271024" cy="603115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nl-NL" sz="3200" dirty="0"/>
              <a:t>De Mechanica van de Vorm</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lnSpcReduction="10000"/>
          </a:bodyPr>
          <a:lstStyle/>
          <a:p>
            <a:r>
              <a:rPr lang="nl-NL" dirty="0"/>
              <a:t>Het is belangrijk dat je het formulier van links naar rechts en van boven naar beneden invult</a:t>
            </a:r>
            <a:endParaRPr lang="en-US" u="sng" dirty="0"/>
          </a:p>
          <a:p>
            <a:pPr lvl="1"/>
            <a:r>
              <a:rPr lang="nl-NL" dirty="0"/>
              <a:t>Als je een sectie van het formulier invult en vervolgens een veld aanbrengt dat je al hebt geselecteerd, zullen alle selecties terugkeren naar het standaard en verlies je de geselecteerde keuzes die je hebt gemaakt.</a:t>
            </a:r>
            <a:endParaRPr lang="en-US" dirty="0"/>
          </a:p>
          <a:p>
            <a:pPr lvl="2"/>
            <a:r>
              <a:rPr lang="nl-NL" dirty="0"/>
              <a:t>Als je bijvoorbeeld een versie selecteert en de rest van het formulier invult en vervolgens de versie verandert, moet je alle volgende velden opnieuw invullen</a:t>
            </a:r>
            <a:endParaRPr lang="en-US" dirty="0"/>
          </a:p>
        </p:txBody>
      </p:sp>
      <p:pic>
        <p:nvPicPr>
          <p:cNvPr id="8" name="Picture 7">
            <a:extLst>
              <a:ext uri="{FF2B5EF4-FFF2-40B4-BE49-F238E27FC236}">
                <a16:creationId xmlns:a16="http://schemas.microsoft.com/office/drawing/2014/main" id="{601F3CEC-8720-4F1D-8EDA-3768B8975CCF}"/>
              </a:ext>
            </a:extLst>
          </p:cNvPr>
          <p:cNvPicPr>
            <a:picLocks noChangeAspect="1"/>
          </p:cNvPicPr>
          <p:nvPr/>
        </p:nvPicPr>
        <p:blipFill rotWithShape="1">
          <a:blip r:embed="rId2"/>
          <a:srcRect l="11703" t="31631" r="15068" b="25390"/>
          <a:stretch/>
        </p:blipFill>
        <p:spPr>
          <a:xfrm>
            <a:off x="2592925" y="720968"/>
            <a:ext cx="5549126" cy="3309814"/>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nl-NL" sz="3200" dirty="0"/>
              <a:t>Logische regels van de vorm</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nl-NL" dirty="0"/>
              <a:t>Afhankelijk van je keuzes zullen bepaalde keuzes niet meer beschikbaar zijn</a:t>
            </a:r>
            <a:endParaRPr lang="en-US" dirty="0"/>
          </a:p>
          <a:p>
            <a:pPr lvl="1"/>
            <a:r>
              <a:rPr lang="nl-NL" dirty="0"/>
              <a:t>Soms is de hele dropdown</a:t>
            </a:r>
            <a:endParaRPr lang="en-US" dirty="0"/>
          </a:p>
          <a:p>
            <a:pPr lvl="1"/>
            <a:r>
              <a:rPr lang="nl-NL" dirty="0"/>
              <a:t>Soms alleen selecties binnen het keuzemenu</a:t>
            </a:r>
            <a:endParaRPr lang="en-US" dirty="0"/>
          </a:p>
          <a:p>
            <a:pPr lvl="2"/>
            <a:r>
              <a:rPr lang="nl-NL" dirty="0"/>
              <a:t>Bijvoorbeeld: als je een versie selecteert die auteursrechtelijk beschermd is, kunnen we de geschriften niet verstrekken, alleen een gids.</a:t>
            </a:r>
            <a:endParaRPr lang="en-US" dirty="0"/>
          </a:p>
          <a:p>
            <a:pPr lvl="3"/>
            <a:r>
              <a:rPr lang="en-US" dirty="0"/>
              <a:t>Select Book </a:t>
            </a:r>
            <a:r>
              <a:rPr lang="en-US" dirty="0" err="1"/>
              <a:t>wordt</a:t>
            </a:r>
            <a:r>
              <a:rPr lang="en-US" dirty="0"/>
              <a:t> </a:t>
            </a:r>
            <a:r>
              <a:rPr lang="en-US" dirty="0" err="1"/>
              <a:t>vergrendeld</a:t>
            </a:r>
            <a:endParaRPr lang="en-US" dirty="0"/>
          </a:p>
          <a:p>
            <a:pPr lvl="3"/>
            <a:r>
              <a:rPr lang="en-US" dirty="0" err="1"/>
              <a:t>Inclusief</a:t>
            </a:r>
            <a:r>
              <a:rPr lang="en-US" dirty="0"/>
              <a:t> </a:t>
            </a:r>
            <a:r>
              <a:rPr lang="en-US" dirty="0" err="1"/>
              <a:t>Schriften</a:t>
            </a:r>
            <a:r>
              <a:rPr lang="en-US" dirty="0"/>
              <a:t> </a:t>
            </a:r>
            <a:r>
              <a:rPr lang="en-US" dirty="0" err="1"/>
              <a:t>worden</a:t>
            </a:r>
            <a:r>
              <a:rPr lang="en-US" dirty="0"/>
              <a:t> </a:t>
            </a:r>
            <a:r>
              <a:rPr lang="en-US" dirty="0" err="1"/>
              <a:t>vergrendeld</a:t>
            </a:r>
            <a:r>
              <a:rPr lang="en-US" dirty="0"/>
              <a:t> </a:t>
            </a:r>
          </a:p>
          <a:p>
            <a:pPr lvl="4"/>
            <a:r>
              <a:rPr lang="nl-NL" dirty="0"/>
              <a:t>Nee. Alleen een gids bieden zal standaard worden gebruikt</a:t>
            </a:r>
            <a:endParaRPr lang="en-US" dirty="0"/>
          </a:p>
          <a:p>
            <a:pPr lvl="3"/>
            <a:r>
              <a:rPr lang="en-US" dirty="0" err="1"/>
              <a:t>Kruisverwijzingen</a:t>
            </a:r>
            <a:r>
              <a:rPr lang="en-US" dirty="0"/>
              <a:t> </a:t>
            </a:r>
            <a:r>
              <a:rPr lang="en-US" dirty="0" err="1"/>
              <a:t>toevoegen</a:t>
            </a:r>
            <a:r>
              <a:rPr lang="en-US" dirty="0"/>
              <a:t> </a:t>
            </a:r>
            <a:r>
              <a:rPr lang="en-US" dirty="0" err="1"/>
              <a:t>worden</a:t>
            </a:r>
            <a:r>
              <a:rPr lang="en-US" dirty="0"/>
              <a:t> </a:t>
            </a:r>
            <a:r>
              <a:rPr lang="en-US" dirty="0" err="1"/>
              <a:t>vergrendeld</a:t>
            </a:r>
            <a:endParaRPr lang="en-US" dirty="0"/>
          </a:p>
          <a:p>
            <a:pPr lvl="3"/>
            <a:r>
              <a:rPr lang="nl-NL" dirty="0"/>
              <a:t>Selecteer alinea/vers wordt vergrendeld</a:t>
            </a:r>
            <a:endParaRPr lang="en-US" dirty="0"/>
          </a:p>
          <a:p>
            <a:pPr lvl="3"/>
            <a:r>
              <a:rPr lang="nl-NL" dirty="0"/>
              <a:t>Het geselecteerde eBook-formaat wordt vergrendeld</a:t>
            </a:r>
            <a:endParaRPr lang="en-US" dirty="0"/>
          </a:p>
          <a:p>
            <a:pPr lvl="4"/>
            <a:r>
              <a:rPr lang="nl-NL" dirty="0"/>
              <a:t>PDF-grafiek zal standaard worden gebruikt</a:t>
            </a:r>
            <a:endParaRPr lang="en-US" dirty="0"/>
          </a:p>
          <a:p>
            <a:pPr lvl="3"/>
            <a:r>
              <a:rPr lang="nl-NL" dirty="0"/>
              <a:t>Optioneel lettertype voor verzen waarin Jezus spreekt zal worden vergrendeld</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nl-NL" sz="3200" dirty="0"/>
              <a:t>Logische regels van de vorm Voortgezet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92500"/>
          </a:bodyPr>
          <a:lstStyle/>
          <a:p>
            <a:r>
              <a:rPr lang="nl-NL" dirty="0"/>
              <a:t>Nog een voorbeeld: als je een thema uit de tweede groep kiest...</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dirty="0"/>
              <a:t>Hoofdstukduur in het Duur-dropdown wordt grijs gemaakt en niet selecteerbaar.</a:t>
            </a:r>
            <a:endParaRPr lang="en-US" dirty="0"/>
          </a:p>
          <a:p>
            <a:r>
              <a:rPr lang="en-US" dirty="0"/>
              <a:t>Het </a:t>
            </a:r>
            <a:r>
              <a:rPr lang="en-US" dirty="0" err="1"/>
              <a:t>commentaar</a:t>
            </a:r>
            <a:r>
              <a:rPr lang="en-US" dirty="0"/>
              <a:t> </a:t>
            </a:r>
            <a:r>
              <a:rPr lang="en-US" dirty="0" err="1"/>
              <a:t>wordt</a:t>
            </a:r>
            <a:r>
              <a:rPr lang="en-US" dirty="0"/>
              <a:t> </a:t>
            </a:r>
            <a:r>
              <a:rPr lang="en-US" dirty="0" err="1"/>
              <a:t>vergrendeld</a:t>
            </a:r>
            <a:endParaRPr lang="en-US" dirty="0"/>
          </a:p>
        </p:txBody>
      </p:sp>
      <p:pic>
        <p:nvPicPr>
          <p:cNvPr id="7" name="Picture 6">
            <a:extLst>
              <a:ext uri="{FF2B5EF4-FFF2-40B4-BE49-F238E27FC236}">
                <a16:creationId xmlns:a16="http://schemas.microsoft.com/office/drawing/2014/main" id="{2E60D727-96AA-4BDD-BF90-DF4D50E12666}"/>
              </a:ext>
            </a:extLst>
          </p:cNvPr>
          <p:cNvPicPr>
            <a:picLocks noChangeAspect="1"/>
          </p:cNvPicPr>
          <p:nvPr/>
        </p:nvPicPr>
        <p:blipFill rotWithShape="1">
          <a:blip r:embed="rId2"/>
          <a:srcRect t="11006" r="26983" b="10540"/>
          <a:stretch/>
        </p:blipFill>
        <p:spPr>
          <a:xfrm>
            <a:off x="2592925" y="1422024"/>
            <a:ext cx="5337911" cy="3714097"/>
          </a:xfrm>
          <a:prstGeom prst="rect">
            <a:avLst/>
          </a:prstGeom>
        </p:spPr>
      </p:pic>
      <p:pic>
        <p:nvPicPr>
          <p:cNvPr id="10" name="Picture 9">
            <a:extLst>
              <a:ext uri="{FF2B5EF4-FFF2-40B4-BE49-F238E27FC236}">
                <a16:creationId xmlns:a16="http://schemas.microsoft.com/office/drawing/2014/main" id="{DC211208-F0A6-495B-A097-6AE7CFD1B4F4}"/>
              </a:ext>
            </a:extLst>
          </p:cNvPr>
          <p:cNvPicPr>
            <a:picLocks noChangeAspect="1"/>
          </p:cNvPicPr>
          <p:nvPr/>
        </p:nvPicPr>
        <p:blipFill>
          <a:blip r:embed="rId3"/>
          <a:stretch>
            <a:fillRect/>
          </a:stretch>
        </p:blipFill>
        <p:spPr>
          <a:xfrm>
            <a:off x="8220736" y="1354016"/>
            <a:ext cx="2225804" cy="3782106"/>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nl-NL" sz="3200" dirty="0"/>
              <a:t>Logische regels van de vorm Voortgezet</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nl-NL" dirty="0"/>
              <a:t>Soms bepalen meerdere selecties of een andere selectie vergrendeld is</a:t>
            </a:r>
            <a:endParaRPr lang="en-US" dirty="0"/>
          </a:p>
          <a:p>
            <a:pPr lvl="1"/>
            <a:r>
              <a:rPr lang="en-US" dirty="0"/>
              <a:t>Om </a:t>
            </a:r>
            <a:r>
              <a:rPr lang="en-US" dirty="0" err="1"/>
              <a:t>commentaar</a:t>
            </a:r>
            <a:r>
              <a:rPr lang="en-US" dirty="0"/>
              <a:t> </a:t>
            </a:r>
            <a:r>
              <a:rPr lang="en-US" dirty="0" err="1"/>
              <a:t>te</a:t>
            </a:r>
            <a:r>
              <a:rPr lang="en-US" dirty="0"/>
              <a:t> </a:t>
            </a:r>
            <a:r>
              <a:rPr lang="en-US" dirty="0" err="1"/>
              <a:t>selecteren</a:t>
            </a:r>
            <a:r>
              <a:rPr lang="en-US" dirty="0"/>
              <a:t>:</a:t>
            </a:r>
          </a:p>
          <a:p>
            <a:pPr lvl="2"/>
            <a:r>
              <a:rPr lang="nl-NL" dirty="0"/>
              <a:t>De versie kan niet auteursrechtelijk beschermd zijn</a:t>
            </a:r>
            <a:endParaRPr lang="en-US" dirty="0"/>
          </a:p>
          <a:p>
            <a:pPr lvl="2"/>
            <a:r>
              <a:rPr lang="nl-NL" dirty="0"/>
              <a:t>Het thema moet in de eerste groep thema's vallen</a:t>
            </a:r>
            <a:endParaRPr lang="en-US" dirty="0"/>
          </a:p>
          <a:p>
            <a:pPr lvl="2"/>
            <a:r>
              <a:rPr lang="nl-NL" dirty="0"/>
              <a:t>De duur moet een hoofdstukduur zijn</a:t>
            </a:r>
            <a:endParaRPr lang="en-US" dirty="0"/>
          </a:p>
          <a:p>
            <a:pPr lvl="2"/>
            <a:endParaRPr lang="en-US" dirty="0"/>
          </a:p>
          <a:p>
            <a:pPr lvl="1"/>
            <a:r>
              <a:rPr lang="nl-NL" dirty="0"/>
              <a:t>Om het selecteerbaar maken van het selecteren van alinea- of verzenformaat:</a:t>
            </a:r>
            <a:endParaRPr lang="en-US" dirty="0"/>
          </a:p>
          <a:p>
            <a:pPr lvl="2"/>
            <a:r>
              <a:rPr lang="nl-NL" dirty="0"/>
              <a:t>De versie kan niet auteursrechtelijk beschermd zijn</a:t>
            </a:r>
            <a:endParaRPr lang="en-US" dirty="0"/>
          </a:p>
          <a:p>
            <a:pPr lvl="2"/>
            <a:r>
              <a:rPr lang="nl-NL" dirty="0"/>
              <a:t>Inclusief Schriftgedeelten moet Ja zijn</a:t>
            </a:r>
            <a:endParaRPr lang="en-US" dirty="0"/>
          </a:p>
          <a:p>
            <a:pPr lvl="2"/>
            <a:r>
              <a:rPr lang="nl-NL" dirty="0"/>
              <a:t>Inclusief kruisverwijzingen moeten worden omzeild of er mogen geen kruisverwijzingen worden geselecteerd</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1591</TotalTime>
  <Words>2986</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worldbibleplans.com/languages/dutch/index.html</vt:lpstr>
      <vt:lpstr>PowerPoint Presentation</vt:lpstr>
      <vt:lpstr>Welkom bij World Bible Plans</vt:lpstr>
      <vt:lpstr>Ga naar de eBook-aanvraagpagina</vt:lpstr>
      <vt:lpstr>Dit is het Aanvraagformulier – We zullen het uiteenzetten in de volgende dia's</vt:lpstr>
      <vt:lpstr>De Mechanica van de Vorm</vt:lpstr>
      <vt:lpstr>Logische regels van de vorm</vt:lpstr>
      <vt:lpstr>Logische regels van de vorm Voortgezet</vt:lpstr>
      <vt:lpstr>Logische regels van de vorm Voortgezet</vt:lpstr>
      <vt:lpstr>Vertel ons wie je bent</vt:lpstr>
      <vt:lpstr>Selecteer uw woonland uit de keuzelijst</vt:lpstr>
      <vt:lpstr>Voer je e-mailadres in</vt:lpstr>
      <vt:lpstr>Kies je taal</vt:lpstr>
      <vt:lpstr>De versielijst die bij je taalkeuze hoort, wordt automatisch ingevuld</vt:lpstr>
      <vt:lpstr>Dit is een voorbeeld van wat je zou kunnen zien </vt:lpstr>
      <vt:lpstr>Zoeken binnen de Lijst</vt:lpstr>
      <vt:lpstr>Auteursrechtelijk Beschermde Versies  Sommige velden op het formulier worden vergrendeld als je kiest voor een auteursrechtelijk beschermde Bijbelversie. Volgens de wet mogen we alleen een gids bieden voor auteursrechtelijk beschermde versies. Je ziet het copyright-symbool © aan het einde van de versiebeschrijving. </vt:lpstr>
      <vt:lpstr>Klik op de radiale knop aan het begin van je keuze</vt:lpstr>
      <vt:lpstr>De dropdownlijst sluit en het formulier toont de versie die je hebt gekozen</vt:lpstr>
      <vt:lpstr>Thema's </vt:lpstr>
      <vt:lpstr>Thema's Voortgezet </vt:lpstr>
      <vt:lpstr>Thema's Voortgezet </vt:lpstr>
      <vt:lpstr>Thema's Voortgezet </vt:lpstr>
      <vt:lpstr>Thema's Voortgezet </vt:lpstr>
      <vt:lpstr>Als je het 1 Book Deep Dive-thema hebt gekozen, kies dan een boek. Anders is deze optie vergrendeld</vt:lpstr>
      <vt:lpstr>Voeg de Schriften op</vt:lpstr>
      <vt:lpstr>Selecteer optioneel om kruisverwijzingen op te nemen</vt:lpstr>
      <vt:lpstr>Voeg kruisverwijzing toe – afkortingsvoorbeelden</vt:lpstr>
      <vt:lpstr>Voeg kruisverwijzing toe – Volledige tekstvoorbeelden</vt:lpstr>
      <vt:lpstr>Leesduur</vt:lpstr>
      <vt:lpstr>Selecteer Leesfrequentie</vt:lpstr>
      <vt:lpstr>Geselecteerde metingen per dag</vt:lpstr>
      <vt:lpstr>Selecteer alinea- of versformaat</vt:lpstr>
      <vt:lpstr>Voeg commentaar toe - Selecteer een hoofdstuk-voor-hoofdstuk commentaar dat bij uw plan wordt opgenomen.</vt:lpstr>
      <vt:lpstr>Selecteer op dag, datum, of beide</vt:lpstr>
      <vt:lpstr>Klik op de agenda om een startdatum voor het lezen te kiezen. Als je Aangepaste Duur kiest, kies dan een einddatum voor het lezen</vt:lpstr>
      <vt:lpstr>Selecteer eBook-formaat</vt:lpstr>
      <vt:lpstr>Optioneel lettertype voor verzen waarin Jezus spreekt</vt:lpstr>
      <vt:lpstr>Optioneel: Selecteer Nee als je in de toekomst geen e-mails van WBP wilt ontvangen</vt:lpstr>
      <vt:lpstr>Optioneel: Voer hier eventuele extra verzoeken in</vt:lpstr>
      <vt:lpstr>Laat ons alsjeblieft weten hoe je over ons hebt gehoord en of dit je eerste keer is dat je de Bijbel leest</vt:lpstr>
      <vt:lpstr>Klik op Verzenden</vt:lpstr>
      <vt:lpstr>Bevestigingspagina</vt:lpstr>
      <vt:lpstr>Bevestigingspagina vervolgd</vt:lpstr>
      <vt:lpstr>De pagina voor succesvolle indiening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220</cp:revision>
  <dcterms:created xsi:type="dcterms:W3CDTF">2024-04-27T16:46:20Z</dcterms:created>
  <dcterms:modified xsi:type="dcterms:W3CDTF">2026-08-27T17:30:31Z</dcterms:modified>
</cp:coreProperties>
</file>