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1512651"/>
          </a:xfrm>
        </p:spPr>
        <p:txBody>
          <a:bodyPr>
            <a:normAutofit/>
          </a:bodyPr>
          <a:lstStyle/>
          <a:p>
            <a:r>
              <a:rPr lang="en-US" sz="2400" dirty="0"/>
              <a:t>worldbibleplans.com/languages/</a:t>
            </a:r>
            <a:r>
              <a:rPr lang="en-US" sz="2400" dirty="0" err="1"/>
              <a:t>bulgarian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az-Cyrl-AZ" sz="2400" dirty="0"/>
              <a:t>Стъпка по стъпка инструкции</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az-Cyrl-AZ" sz="3200" dirty="0"/>
              <a:t>Кажи ни кой си</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Тези полета са задължителни</a:t>
            </a:r>
            <a:endParaRPr lang="en-US" dirty="0"/>
          </a:p>
          <a:p>
            <a:pPr lvl="1"/>
            <a:r>
              <a:rPr lang="ru-RU" dirty="0"/>
              <a:t>Всяко задължително поле, което не е попълнено/избрано, ще причини грешка при подаване и ще трябва да попълниш полето</a:t>
            </a:r>
            <a:endParaRPr lang="en-US" dirty="0"/>
          </a:p>
        </p:txBody>
      </p:sp>
      <p:pic>
        <p:nvPicPr>
          <p:cNvPr id="7" name="Picture 6">
            <a:extLst>
              <a:ext uri="{FF2B5EF4-FFF2-40B4-BE49-F238E27FC236}">
                <a16:creationId xmlns:a16="http://schemas.microsoft.com/office/drawing/2014/main" id="{33CDC8AA-AB61-4FF0-84C2-3645AD149811}"/>
              </a:ext>
            </a:extLst>
          </p:cNvPr>
          <p:cNvPicPr>
            <a:picLocks noChangeAspect="1"/>
          </p:cNvPicPr>
          <p:nvPr/>
        </p:nvPicPr>
        <p:blipFill rotWithShape="1">
          <a:blip r:embed="rId2"/>
          <a:srcRect l="10140" t="48653" r="12999" b="40567"/>
          <a:stretch/>
        </p:blipFill>
        <p:spPr>
          <a:xfrm>
            <a:off x="1925888" y="1446407"/>
            <a:ext cx="9081793" cy="1099038"/>
          </a:xfrm>
          <a:prstGeom prst="rect">
            <a:avLst/>
          </a:prstGeom>
        </p:spPr>
      </p:pic>
      <p:pic>
        <p:nvPicPr>
          <p:cNvPr id="9" name="Picture 8">
            <a:extLst>
              <a:ext uri="{FF2B5EF4-FFF2-40B4-BE49-F238E27FC236}">
                <a16:creationId xmlns:a16="http://schemas.microsoft.com/office/drawing/2014/main" id="{9DFB8E15-0148-4A7F-8DAA-2169936E1FB3}"/>
              </a:ext>
            </a:extLst>
          </p:cNvPr>
          <p:cNvPicPr>
            <a:picLocks noChangeAspect="1"/>
          </p:cNvPicPr>
          <p:nvPr/>
        </p:nvPicPr>
        <p:blipFill rotWithShape="1">
          <a:blip r:embed="rId3"/>
          <a:srcRect l="50000" t="49107" r="12265" b="36596"/>
          <a:stretch/>
        </p:blipFill>
        <p:spPr>
          <a:xfrm>
            <a:off x="3654357" y="4337556"/>
            <a:ext cx="5800780" cy="1896334"/>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945623" y="181127"/>
            <a:ext cx="9785934" cy="624395"/>
          </a:xfrm>
        </p:spPr>
        <p:txBody>
          <a:bodyPr>
            <a:normAutofit fontScale="90000"/>
          </a:bodyPr>
          <a:lstStyle/>
          <a:p>
            <a:r>
              <a:rPr lang="ru-RU" sz="2700" i="1" dirty="0"/>
              <a:t>Изберете държавата си на пребиваване от падащото меню</a:t>
            </a:r>
            <a:endParaRPr lang="en-US" sz="3200" i="1"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ru-RU" dirty="0"/>
              <a:t>Кликнете върху избраната от вас държава на пребиваване</a:t>
            </a:r>
            <a:endParaRPr lang="en-US" dirty="0"/>
          </a:p>
          <a:p>
            <a:pPr lvl="2"/>
            <a:r>
              <a:rPr lang="az-Cyrl-AZ" dirty="0"/>
              <a:t>България в този пример</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805523"/>
            <a:ext cx="9361281" cy="1313424"/>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Кликнете върху падащото меню, за да видите списъка с държавата на пребиваване</a:t>
            </a:r>
            <a:endParaRPr lang="en-US" dirty="0"/>
          </a:p>
          <a:p>
            <a:pPr lvl="1"/>
            <a:r>
              <a:rPr lang="ru-RU" dirty="0"/>
              <a:t>Превъртете до избраната от вас държава на пребиваване или</a:t>
            </a:r>
            <a:endParaRPr lang="en-US" dirty="0"/>
          </a:p>
          <a:p>
            <a:pPr lvl="1"/>
            <a:r>
              <a:rPr lang="ru-RU" dirty="0"/>
              <a:t>Започнете да пишете, за да стигнете по-бързо до избраната от вас страна на пребиваване</a:t>
            </a:r>
            <a:endParaRPr lang="en-US" dirty="0"/>
          </a:p>
        </p:txBody>
      </p:sp>
      <p:pic>
        <p:nvPicPr>
          <p:cNvPr id="4" name="Picture 3">
            <a:extLst>
              <a:ext uri="{FF2B5EF4-FFF2-40B4-BE49-F238E27FC236}">
                <a16:creationId xmlns:a16="http://schemas.microsoft.com/office/drawing/2014/main" id="{340D4B15-DE4B-461E-BA34-D0998608C69A}"/>
              </a:ext>
            </a:extLst>
          </p:cNvPr>
          <p:cNvPicPr>
            <a:picLocks noChangeAspect="1"/>
          </p:cNvPicPr>
          <p:nvPr/>
        </p:nvPicPr>
        <p:blipFill rotWithShape="1">
          <a:blip r:embed="rId2"/>
          <a:srcRect l="17712" t="43394" r="51410" b="9967"/>
          <a:stretch/>
        </p:blipFill>
        <p:spPr>
          <a:xfrm>
            <a:off x="2655651" y="2295727"/>
            <a:ext cx="4301480" cy="3492230"/>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780157"/>
          </a:xfrm>
        </p:spPr>
        <p:txBody>
          <a:bodyPr>
            <a:normAutofit/>
          </a:bodyPr>
          <a:lstStyle/>
          <a:p>
            <a:r>
              <a:rPr lang="az-Cyrl-AZ" sz="3200" dirty="0"/>
              <a:t>Въведете вашия имейл адрес</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404267"/>
            <a:ext cx="8915400" cy="1452421"/>
          </a:xfrm>
        </p:spPr>
        <p:txBody>
          <a:bodyPr>
            <a:normAutofit lnSpcReduction="10000"/>
          </a:bodyPr>
          <a:lstStyle/>
          <a:p>
            <a:r>
              <a:rPr lang="ru-RU" dirty="0"/>
              <a:t>Нуждаем се от вашия имейл адрес, за да ви изпратим план за четене или линк за изтегляне на персонализиран план за четене на Библията. Освен ако не ни помолите да не го правим, когато подавате заявката си, WBP ще изпраща от време на време имейли с актуализации, нови преводи и нови планове</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Никога няма да споделяме вашия имейл адрес с никого по никаква причина</a:t>
            </a:r>
            <a:endParaRPr lang="en-US" dirty="0"/>
          </a:p>
        </p:txBody>
      </p:sp>
      <p:pic>
        <p:nvPicPr>
          <p:cNvPr id="4" name="Picture 3">
            <a:extLst>
              <a:ext uri="{FF2B5EF4-FFF2-40B4-BE49-F238E27FC236}">
                <a16:creationId xmlns:a16="http://schemas.microsoft.com/office/drawing/2014/main" id="{76DD867A-6937-4EF7-A958-2ACC076AE6E9}"/>
              </a:ext>
            </a:extLst>
          </p:cNvPr>
          <p:cNvPicPr>
            <a:picLocks noChangeAspect="1"/>
          </p:cNvPicPr>
          <p:nvPr/>
        </p:nvPicPr>
        <p:blipFill rotWithShape="1">
          <a:blip r:embed="rId2"/>
          <a:srcRect l="50000" t="42800" r="17899" b="45621"/>
          <a:stretch/>
        </p:blipFill>
        <p:spPr>
          <a:xfrm>
            <a:off x="2589211" y="2957209"/>
            <a:ext cx="8429631" cy="1634246"/>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AE21B5-30C0-40F9-BF2F-C1FA8B42517E}"/>
              </a:ext>
            </a:extLst>
          </p:cNvPr>
          <p:cNvPicPr>
            <a:picLocks noChangeAspect="1"/>
          </p:cNvPicPr>
          <p:nvPr/>
        </p:nvPicPr>
        <p:blipFill rotWithShape="1">
          <a:blip r:embed="rId2"/>
          <a:srcRect l="17473" t="24287" r="52606" b="34785"/>
          <a:stretch/>
        </p:blipFill>
        <p:spPr>
          <a:xfrm>
            <a:off x="2441642" y="2258123"/>
            <a:ext cx="4319083" cy="3175625"/>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az-Cyrl-AZ" dirty="0"/>
              <a:t>Изберете своя език</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257677" y="5539153"/>
            <a:ext cx="10616588" cy="1178169"/>
          </a:xfrm>
        </p:spPr>
        <p:txBody>
          <a:bodyPr>
            <a:normAutofit fontScale="92500" lnSpcReduction="20000"/>
          </a:bodyPr>
          <a:lstStyle/>
          <a:p>
            <a:pPr lvl="1"/>
            <a:r>
              <a:rPr lang="ru-RU" dirty="0"/>
              <a:t>Кликнете върху избора си на език</a:t>
            </a:r>
            <a:endParaRPr lang="en-US" dirty="0"/>
          </a:p>
          <a:p>
            <a:pPr lvl="2"/>
            <a:r>
              <a:rPr lang="az-Cyrl-AZ" dirty="0"/>
              <a:t>Български в този пример</a:t>
            </a:r>
            <a:endParaRPr lang="en-US" dirty="0"/>
          </a:p>
          <a:p>
            <a:pPr marL="0" indent="0">
              <a:buNone/>
            </a:pPr>
            <a:r>
              <a:rPr lang="ru-RU" dirty="0"/>
              <a:t>Езикът, който избереш, ще определи списъка с библейски версии, от които можеш да избираш</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441641" y="3845935"/>
            <a:ext cx="1702341"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Кликнете върху падащото меню, за да видите списъка с езици</a:t>
            </a:r>
            <a:endParaRPr lang="en-US" dirty="0"/>
          </a:p>
          <a:p>
            <a:pPr lvl="1"/>
            <a:r>
              <a:rPr lang="ru-RU" dirty="0"/>
              <a:t>Превъртете до избрания език или</a:t>
            </a:r>
            <a:endParaRPr lang="en-US" dirty="0"/>
          </a:p>
          <a:p>
            <a:pPr lvl="1"/>
            <a:r>
              <a:rPr lang="ru-RU" dirty="0"/>
              <a:t>Започнете да пишете, за да стигнете по-бързо до избора си на език</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ru-RU" dirty="0"/>
              <a:t>Списъкът с версии, свързан с избрания ви език, ще се попълни автоматично</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ru-RU" dirty="0"/>
              <a:t>Списъкът с версии е по азбучен ред в рамките на избрания от вас език. Описанието на конкретния превод ще ви покаже дали преводът е:</a:t>
            </a:r>
            <a:endParaRPr lang="en-US" dirty="0"/>
          </a:p>
          <a:p>
            <a:pPr lvl="1"/>
            <a:r>
              <a:rPr lang="ru-RU" dirty="0"/>
              <a:t>Пълна Библия – 66 книги (Старият и Новият завет)</a:t>
            </a:r>
            <a:endParaRPr lang="en-US" dirty="0"/>
          </a:p>
          <a:p>
            <a:pPr lvl="1"/>
            <a:r>
              <a:rPr lang="ru-RU" dirty="0"/>
              <a:t>Пълна Библия с x апокрифни книги (Стария и Новия завет с някои апокрифни книги). X означава броя на книгите.</a:t>
            </a:r>
            <a:endParaRPr lang="en-US" dirty="0"/>
          </a:p>
          <a:p>
            <a:pPr lvl="1"/>
            <a:r>
              <a:rPr lang="ru-RU" dirty="0"/>
              <a:t>Само Новият завет – 27-те книги на Новия завет</a:t>
            </a:r>
            <a:endParaRPr lang="en-US" dirty="0"/>
          </a:p>
          <a:p>
            <a:pPr lvl="1"/>
            <a:r>
              <a:rPr lang="ru-RU" dirty="0"/>
              <a:t>Новият завет с други книги – 27-те книги от Новия завет плюс известен брой книги от Стария завет</a:t>
            </a:r>
            <a:endParaRPr lang="en-US" dirty="0"/>
          </a:p>
          <a:p>
            <a:pPr lvl="1"/>
            <a:r>
              <a:rPr lang="ru-RU" dirty="0"/>
              <a:t>Само Старият завет – 39-те книги на Стария завет</a:t>
            </a:r>
            <a:endParaRPr lang="en-US" dirty="0"/>
          </a:p>
          <a:p>
            <a:pPr lvl="1"/>
            <a:r>
              <a:rPr lang="ru-RU" dirty="0"/>
              <a:t>Липсваща x книга(и) – Някои преводи липсват книги. X означава броя липсващи книги</a:t>
            </a:r>
            <a:endParaRPr lang="en-US" dirty="0"/>
          </a:p>
          <a:p>
            <a:pPr lvl="1"/>
            <a:r>
              <a:rPr lang="ru-RU" dirty="0"/>
              <a:t>x Книги – Някои преводи имат ограничен брой книги. X представлява броя на книгите в превода</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03DC82-8E4A-4CEB-9BCA-C233DC471A04}"/>
              </a:ext>
            </a:extLst>
          </p:cNvPr>
          <p:cNvPicPr>
            <a:picLocks noChangeAspect="1"/>
          </p:cNvPicPr>
          <p:nvPr/>
        </p:nvPicPr>
        <p:blipFill rotWithShape="1">
          <a:blip r:embed="rId2"/>
          <a:srcRect l="16731" t="23503" r="21888" b="4651"/>
          <a:stretch/>
        </p:blipFill>
        <p:spPr>
          <a:xfrm>
            <a:off x="2365753" y="853884"/>
            <a:ext cx="7796216" cy="490488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ru-RU" sz="3100" dirty="0"/>
              <a:t>Това е пример за това, което може да видите</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lnSpcReduction="20000"/>
          </a:bodyPr>
          <a:lstStyle/>
          <a:p>
            <a:r>
              <a:rPr lang="ru-RU" dirty="0"/>
              <a:t>(IC xxxx) е вътрешен код, който използваме при обработка на вашата заявка</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686028" y="389384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a:endCxn id="19" idx="3"/>
          </p:cNvCxnSpPr>
          <p:nvPr/>
        </p:nvCxnSpPr>
        <p:spPr>
          <a:xfrm flipV="1">
            <a:off x="4185211" y="4301987"/>
            <a:ext cx="3636051" cy="172525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278291" y="1546951"/>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Търсете в списъка, за да стесните избора</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32807" y="2292393"/>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78F9FF-14E9-4F9B-AB21-CA57DA4556C5}"/>
              </a:ext>
            </a:extLst>
          </p:cNvPr>
          <p:cNvPicPr>
            <a:picLocks noChangeAspect="1"/>
          </p:cNvPicPr>
          <p:nvPr/>
        </p:nvPicPr>
        <p:blipFill rotWithShape="1">
          <a:blip r:embed="rId2"/>
          <a:srcRect l="16731" t="34339" r="21968" b="40425"/>
          <a:stretch/>
        </p:blipFill>
        <p:spPr>
          <a:xfrm>
            <a:off x="2039814" y="1446087"/>
            <a:ext cx="9335401" cy="2065597"/>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ru-RU" dirty="0"/>
              <a:t>Търсене в рамките на списъка</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07400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Търсете в списъка, за да стесните избора</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72852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ru-RU" dirty="0"/>
              <a:t>В този пример потърсих в списъка “</a:t>
            </a:r>
            <a:r>
              <a:rPr lang="en-US" dirty="0"/>
              <a:t>Apocrypha</a:t>
            </a:r>
            <a:r>
              <a:rPr lang="ru-RU" dirty="0"/>
              <a:t>"</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ru-RU" sz="3200" dirty="0"/>
              <a:t>Защитени с авторско право версии</a:t>
            </a:r>
            <a:br>
              <a:rPr lang="en-US" sz="1200" dirty="0"/>
            </a:br>
            <a:br>
              <a:rPr lang="en-US" sz="1200" dirty="0"/>
            </a:br>
            <a:r>
              <a:rPr lang="ru-RU" sz="1600" b="1" dirty="0">
                <a:solidFill>
                  <a:srgbClr val="2F4858"/>
                </a:solidFill>
                <a:latin typeface="Philosopher"/>
              </a:rPr>
              <a:t>Някои полета във формуляра ще бъдат заключени, ако изберете защитена с авторски права библейска версия. По закон можем да предоставим само ръководство за защитени с авторско право версии. Ще видите символа © на авторското право в края на описанието на версията.</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ru-RU" dirty="0">
                <a:cs typeface="Times New Roman" panose="02020603050405020304" pitchFamily="18" charset="0"/>
              </a:rPr>
              <a:t>По закон не ни е позволено да предоставяме библейския текст за библейски версии под действащо авторско право. Всяка версия, която е под действащо авторско право, ще има символа © в края. За тези версии можем да предоставим само наръчник</a:t>
            </a:r>
            <a:r>
              <a:rPr lang="en-US" dirty="0">
                <a:cs typeface="Times New Roman" panose="02020603050405020304" pitchFamily="18" charset="0"/>
              </a:rPr>
              <a:t>.</a:t>
            </a: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C972B5-EDD0-4AC8-9C0D-466725748876}"/>
              </a:ext>
            </a:extLst>
          </p:cNvPr>
          <p:cNvPicPr>
            <a:picLocks noChangeAspect="1"/>
          </p:cNvPicPr>
          <p:nvPr/>
        </p:nvPicPr>
        <p:blipFill rotWithShape="1">
          <a:blip r:embed="rId2"/>
          <a:srcRect l="16731" t="34339" r="21968" b="40425"/>
          <a:stretch/>
        </p:blipFill>
        <p:spPr>
          <a:xfrm>
            <a:off x="2078725" y="1834288"/>
            <a:ext cx="9335401" cy="2065597"/>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ru-RU" dirty="0"/>
              <a:t>Кликнете върху радиалния бутон в началото на избрания от вас бутон</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az-Cyrl-AZ" dirty="0"/>
              <a:t>В този пример избрах</a:t>
            </a:r>
            <a:r>
              <a:rPr lang="en-US" dirty="0"/>
              <a:t> “Bulgarian Orthodox Bible (</a:t>
            </a:r>
            <a:r>
              <a:rPr lang="az-Cyrl-AZ" dirty="0"/>
              <a:t>СИ) (2016) (</a:t>
            </a:r>
            <a:r>
              <a:rPr lang="en-US" dirty="0"/>
              <a:t>Complete Bible with 11 Apocryphal Books) </a:t>
            </a:r>
            <a:r>
              <a:rPr lang="az-Cyrl-AZ" dirty="0"/>
              <a:t>Библия Синодално Издание (</a:t>
            </a:r>
            <a:r>
              <a:rPr lang="en-US" dirty="0"/>
              <a:t>IC 0270) ©”</a:t>
            </a:r>
          </a:p>
          <a:p>
            <a:pPr lvl="1"/>
            <a:r>
              <a:rPr lang="ru-RU" dirty="0"/>
              <a:t>Забележка: Можете да направите само един избор на заявка. Ако искате няколко версии, трябва да подадете няколко заявки</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138746" y="3121258"/>
            <a:ext cx="381254" cy="3077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520000" y="3427796"/>
            <a:ext cx="919487" cy="73780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fontScale="90000"/>
          </a:bodyPr>
          <a:lstStyle/>
          <a:p>
            <a:r>
              <a:rPr lang="ru-RU" sz="1800" dirty="0"/>
              <a:t>Падащият списък ще се затвори и формулярът ще покаже избраната от теб версия</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ru-RU" dirty="0"/>
              <a:t>Можете да промените избора си, като кликнете на Обратно към версиите</a:t>
            </a:r>
            <a:endParaRPr lang="en-US" dirty="0"/>
          </a:p>
          <a:p>
            <a:pPr lvl="1"/>
            <a:r>
              <a:rPr lang="ru-RU" dirty="0"/>
              <a:t>Ако направите това след като сте попълнили останалата част от формуляра, ще трябва да го попълните отново</a:t>
            </a:r>
            <a:endParaRPr lang="en-US" dirty="0"/>
          </a:p>
        </p:txBody>
      </p:sp>
      <p:pic>
        <p:nvPicPr>
          <p:cNvPr id="5" name="Picture 4">
            <a:extLst>
              <a:ext uri="{FF2B5EF4-FFF2-40B4-BE49-F238E27FC236}">
                <a16:creationId xmlns:a16="http://schemas.microsoft.com/office/drawing/2014/main" id="{0A8439D1-9EB3-4002-8A2E-04C116A57CCB}"/>
              </a:ext>
            </a:extLst>
          </p:cNvPr>
          <p:cNvPicPr>
            <a:picLocks noChangeAspect="1"/>
          </p:cNvPicPr>
          <p:nvPr/>
        </p:nvPicPr>
        <p:blipFill rotWithShape="1">
          <a:blip r:embed="rId2"/>
          <a:srcRect l="16835" t="33300" r="26906" b="52598"/>
          <a:stretch/>
        </p:blipFill>
        <p:spPr>
          <a:xfrm>
            <a:off x="2133599" y="1517514"/>
            <a:ext cx="9169600" cy="1235413"/>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Като християнин, чели ли сте някога цялата Библия?</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662318" y="814746"/>
            <a:ext cx="276567"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a:endCxn id="28" idx="3"/>
          </p:cNvCxnSpPr>
          <p:nvPr/>
        </p:nvCxnSpPr>
        <p:spPr>
          <a:xfrm rot="5400000">
            <a:off x="4937007" y="457648"/>
            <a:ext cx="279672" cy="20824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66883"/>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Беше ли полезно за живота ви?</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6688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00363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14877"/>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Защо не?  Щеше ли един прост план за четене да помогне за добавяне на полза?</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8865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7625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81463"/>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Използвахте ли план за четене?</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9988"/>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Мислиш ли, че е важно като християнин да чете цялата Библия?</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416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30420"/>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Какво ви пречи да прочетете цялата Библия?</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007390"/>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12437"/>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Отнема твърде много време?</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824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35584"/>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66883"/>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Защо не?</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136837"/>
            <a:ext cx="1691939" cy="956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Твърде обезсърчително е?  Това е голяма трудна за четене книга?</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619815"/>
            <a:ext cx="2330172" cy="1459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има БЕЗПЛАТНИ планове за четене на Библията, които поддържат всеки ангажимент за време от 5 минути до 60 минути на ден или произволен брой дни в седмицата</a:t>
            </a:r>
            <a:r>
              <a:rPr lang="en-US" sz="1200" dirty="0">
                <a:solidFill>
                  <a:schemeClr val="tx1"/>
                </a:solidFill>
              </a:rPr>
              <a:t>.</a:t>
            </a:r>
            <a:endParaRPr lang="en-US" sz="1200" dirty="0"/>
          </a:p>
        </p:txBody>
      </p:sp>
      <p:sp>
        <p:nvSpPr>
          <p:cNvPr id="50" name="Rectangle 49">
            <a:extLst>
              <a:ext uri="{FF2B5EF4-FFF2-40B4-BE49-F238E27FC236}">
                <a16:creationId xmlns:a16="http://schemas.microsoft.com/office/drawing/2014/main" id="{8A8C0B91-4541-4320-B481-3EA157A2CEF4}"/>
              </a:ext>
            </a:extLst>
          </p:cNvPr>
          <p:cNvSpPr/>
          <p:nvPr/>
        </p:nvSpPr>
        <p:spPr>
          <a:xfrm>
            <a:off x="4728786" y="4619469"/>
            <a:ext cx="2607098" cy="1459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предоставя БЕЗПЛАТНИ планове в лесни за четене преводи.  Дори най-големите задачи стават изпълними, когато се разделят на малки, лесни за управление стъпки.</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2593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28545"/>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Планът за четене направи ли задачата по-управляема?</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21090"/>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Щеше ли персонализиран план за четене да направи задачата по-управляема?</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3190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621914"/>
            <a:ext cx="2039615" cy="14572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В WBP вярваме, че четенето на Библията добавя огромна полза към живота ни.</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90081" y="3478271"/>
            <a:ext cx="1294342"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619470"/>
            <a:ext cx="1483801" cy="14572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Какъв план използвахте?  WBP има огромно разнообразие, от което да избирате</a:t>
            </a:r>
            <a:r>
              <a:rPr lang="en-US" sz="1200" dirty="0">
                <a:solidFill>
                  <a:schemeClr val="tx1"/>
                </a:solidFill>
              </a:rPr>
              <a:t>.</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268991" y="3560972"/>
            <a:ext cx="1216920"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622577"/>
            <a:ext cx="823913" cy="1454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Опитайте БЕЗПЛАТЕН план в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1782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4639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7022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648660"/>
            <a:ext cx="2166425" cy="14308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предоставя БЕЗПЛАТНИ планове с множество теми като хронологични, M'Cheyne и др., за да добави малко разнообразие</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21554"/>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Твърде скучно ли е?</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53711"/>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900449" y="3936783"/>
            <a:ext cx="1125352"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96414" y="3483548"/>
            <a:ext cx="1526610"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chemeClr val="tx1"/>
                </a:solidFill>
              </a:rPr>
              <a:t>Ако сте опитали и не сте успели да прочетете Библията, посетете ни на https://worldbibleplans.com и създайте БЕЗПЛАТЕН персонализиран план за четене на Библията.  Изберете от различни езици, преводи, времеви ангажименти, теми и формати на електронни книги.  Толкова е просто.  Създайте план, WBP го създава и за по-малко от 1 ден получавате връзка за изтегляне на вашия персонализиран БЕЗПЛАТЕН план за четене на Библията със или без писания.  Споменахме ли, че всичко е БЕЗПЛАТНО!</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35583"/>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934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466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15255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85774" y="3452149"/>
            <a:ext cx="1578537" cy="84597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953018" y="4062332"/>
            <a:ext cx="369976"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13309"/>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90873"/>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96512"/>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4719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982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16787"/>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Плановете, включващи Писанията, са твърде скъпи?</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87548"/>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58410"/>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710663" y="4054028"/>
            <a:ext cx="365626"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883B1B52-1EF3-4114-9589-29B20ED87C35}"/>
              </a:ext>
            </a:extLst>
          </p:cNvPr>
          <p:cNvCxnSpPr>
            <a:cxnSpLocks/>
            <a:stCxn id="31" idx="3"/>
            <a:endCxn id="45" idx="1"/>
          </p:cNvCxnSpPr>
          <p:nvPr/>
        </p:nvCxnSpPr>
        <p:spPr>
          <a:xfrm flipV="1">
            <a:off x="4035637" y="2614848"/>
            <a:ext cx="405497" cy="1437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B0D5212F-8F1E-4B6D-B3CE-C3B8E8002AFB}"/>
              </a:ext>
            </a:extLst>
          </p:cNvPr>
          <p:cNvCxnSpPr>
            <a:cxnSpLocks/>
          </p:cNvCxnSpPr>
          <p:nvPr/>
        </p:nvCxnSpPr>
        <p:spPr>
          <a:xfrm>
            <a:off x="10176582" y="2949435"/>
            <a:ext cx="382557" cy="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3300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Теми</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85000" lnSpcReduction="20000"/>
          </a:bodyPr>
          <a:lstStyle/>
          <a:p>
            <a:r>
              <a:rPr lang="ru-RU" sz="2400" dirty="0"/>
              <a:t>Темите предоставят различни начини за четене на писанията</a:t>
            </a:r>
            <a:endParaRPr lang="en-US" sz="2400" dirty="0"/>
          </a:p>
          <a:p>
            <a:pPr lvl="1"/>
            <a:r>
              <a:rPr lang="ru-RU" sz="2200" dirty="0"/>
              <a:t>Някои теми дават ред на четене</a:t>
            </a:r>
            <a:endParaRPr lang="en-US" sz="2200" dirty="0"/>
          </a:p>
          <a:p>
            <a:pPr lvl="2"/>
            <a:r>
              <a:rPr lang="ru-RU" sz="2000" dirty="0"/>
              <a:t>Право (от Битие до Откровение)</a:t>
            </a:r>
            <a:endParaRPr lang="en-US" sz="2000" dirty="0"/>
          </a:p>
          <a:p>
            <a:pPr lvl="2"/>
            <a:r>
              <a:rPr lang="az-Cyrl-AZ" sz="2000" dirty="0"/>
              <a:t>Хронологичен ред</a:t>
            </a:r>
            <a:endParaRPr lang="en-US" sz="1800" dirty="0"/>
          </a:p>
          <a:p>
            <a:pPr lvl="1"/>
            <a:r>
              <a:rPr lang="ru-RU" sz="2200" dirty="0"/>
              <a:t>Други теми те държат фокусиран върху една единствена идея или представят писанията по смислен начин</a:t>
            </a:r>
            <a:endParaRPr lang="en-US" sz="2200" dirty="0"/>
          </a:p>
          <a:p>
            <a:pPr lvl="2"/>
            <a:r>
              <a:rPr lang="az-Cyrl-AZ" sz="2000" dirty="0"/>
              <a:t>Жанрово базирано</a:t>
            </a:r>
            <a:endParaRPr lang="en-US" sz="2000" dirty="0"/>
          </a:p>
          <a:p>
            <a:pPr lvl="2"/>
            <a:r>
              <a:rPr lang="az-Cyrl-AZ" sz="2000" dirty="0"/>
              <a:t>М'Чейн</a:t>
            </a:r>
            <a:endParaRPr lang="en-US" sz="2000" dirty="0"/>
          </a:p>
          <a:p>
            <a:pPr lvl="1"/>
            <a:r>
              <a:rPr lang="ru-RU" sz="2200" dirty="0"/>
              <a:t>Някои теми те карат да се фокусираш върху една книга или селекция от книги</a:t>
            </a:r>
            <a:endParaRPr lang="en-US" sz="2200" dirty="0"/>
          </a:p>
          <a:p>
            <a:pPr lvl="2"/>
            <a:r>
              <a:rPr lang="ru-RU" sz="2000" dirty="0"/>
              <a:t>1 Дълбоко потапяне в книгата</a:t>
            </a:r>
            <a:endParaRPr lang="en-US" sz="2000" dirty="0"/>
          </a:p>
          <a:p>
            <a:pPr lvl="2"/>
            <a:r>
              <a:rPr lang="az-Cyrl-AZ" sz="2000" dirty="0"/>
              <a:t>Апостоли и Павел</a:t>
            </a:r>
            <a:endParaRPr lang="en-US" sz="2000" dirty="0"/>
          </a:p>
          <a:p>
            <a:pPr lvl="2"/>
            <a:endParaRPr lang="en-US" sz="2000" dirty="0"/>
          </a:p>
          <a:p>
            <a:pPr marL="0" indent="0">
              <a:buNone/>
            </a:pPr>
            <a:r>
              <a:rPr lang="ru-RU" sz="2400" dirty="0"/>
              <a:t>Всички теми са обяснени подробно на страницата с планове за четене, достъпна чрез менюто</a:t>
            </a:r>
            <a:endParaRPr lang="en-US" sz="2400" dirty="0"/>
          </a:p>
          <a:p>
            <a:pPr marL="0" indent="0">
              <a:buNone/>
            </a:pPr>
            <a:endParaRPr lang="en-US" sz="2400" dirty="0"/>
          </a:p>
          <a:p>
            <a:pPr marL="0" indent="0">
              <a:buNone/>
            </a:pPr>
            <a:r>
              <a:rPr lang="ru-RU" sz="2400" dirty="0"/>
              <a:t>Открийте темата, която работи най-добре за вас</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Продължаване на темите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ru-RU" dirty="0"/>
              <a:t>Темите са разделени на четири групи според гъвкавостта на продължителността (продължителността на четене) и честотата (колко дни в седмицата четете).</a:t>
            </a:r>
            <a:endParaRPr lang="en-US" dirty="0"/>
          </a:p>
          <a:p>
            <a:pPr lvl="1"/>
            <a:r>
              <a:rPr lang="ru-RU" dirty="0"/>
              <a:t>Група 1 - За тази първа група можете да изберете време (30 дни, 12 месеца и т.н.) или продължителност на 1-6 глави на ден за четене</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Коментарите са достъпни само за тази група теми и само ако изберете продължителност на глава.</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8B2B33E6-070E-4E83-8FCD-4B1B557D0E1B}"/>
              </a:ext>
            </a:extLst>
          </p:cNvPr>
          <p:cNvPicPr>
            <a:picLocks noChangeAspect="1"/>
          </p:cNvPicPr>
          <p:nvPr/>
        </p:nvPicPr>
        <p:blipFill rotWithShape="1">
          <a:blip r:embed="rId2"/>
          <a:srcRect l="277" t="8738" r="40462" b="17685"/>
          <a:stretch/>
        </p:blipFill>
        <p:spPr>
          <a:xfrm>
            <a:off x="2286001" y="2514946"/>
            <a:ext cx="3719754" cy="3555113"/>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Продължаване на темите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ru-RU" dirty="0"/>
              <a:t>Група 2 - За втората група са позволени само продължителности за време (30 дни, 12 месеца и т.н.).</a:t>
            </a:r>
            <a:endParaRPr lang="en-US" dirty="0"/>
          </a:p>
          <a:p>
            <a:pPr lvl="1"/>
            <a:r>
              <a:rPr lang="ru-RU" dirty="0"/>
              <a:t>Продължителността на главите ще бъде сива и неизбираема.</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25701"/>
            <a:ext cx="10034953" cy="42714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 не са налични в тази група</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85DAD87F-6A07-4176-B25E-913288281F45}"/>
              </a:ext>
            </a:extLst>
          </p:cNvPr>
          <p:cNvPicPr>
            <a:picLocks noChangeAspect="1"/>
          </p:cNvPicPr>
          <p:nvPr/>
        </p:nvPicPr>
        <p:blipFill rotWithShape="1">
          <a:blip r:embed="rId2"/>
          <a:srcRect l="-305" t="10743" r="28350" b="10743"/>
          <a:stretch/>
        </p:blipFill>
        <p:spPr>
          <a:xfrm>
            <a:off x="2286001" y="2299425"/>
            <a:ext cx="4589873" cy="3855190"/>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Продължаване на темите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ru-RU" dirty="0"/>
              <a:t>Група 3 - За третата група са налични само 1-6 глави. 
Продължителностите на времето ще бъдат засивени и неизбираеми.</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 не са налични в тази група</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FFC807C2-8DEE-4F17-9BA2-19B3F1F4E2A6}"/>
              </a:ext>
            </a:extLst>
          </p:cNvPr>
          <p:cNvPicPr>
            <a:picLocks noChangeAspect="1"/>
          </p:cNvPicPr>
          <p:nvPr/>
        </p:nvPicPr>
        <p:blipFill rotWithShape="1">
          <a:blip r:embed="rId2"/>
          <a:srcRect l="277" t="16913" r="1991" b="56865"/>
          <a:stretch/>
        </p:blipFill>
        <p:spPr>
          <a:xfrm>
            <a:off x="2022473" y="2134408"/>
            <a:ext cx="8006744" cy="165370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Продължаване на темите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lnSpcReduction="20000"/>
          </a:bodyPr>
          <a:lstStyle/>
          <a:p>
            <a:r>
              <a:rPr lang="ru-RU" dirty="0"/>
              <a:t>Група 4 - Четвъртата и последната група имат предварително установени продължителности и честоти.</a:t>
            </a:r>
            <a:endParaRPr lang="en-US" dirty="0"/>
          </a:p>
          <a:p>
            <a:pPr lvl="1"/>
            <a:r>
              <a:rPr lang="ru-RU" dirty="0"/>
              <a:t>Тези теми се появяват ежедневно, освен ако не е посочено друго.</a:t>
            </a:r>
            <a:endParaRPr lang="en-US" dirty="0"/>
          </a:p>
          <a:p>
            <a:pPr lvl="1"/>
            <a:r>
              <a:rPr lang="ru-RU" dirty="0"/>
              <a:t>За тези теми продължителността и честотните избори ще бъдат засивени и неизбираеми.</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ru-RU" b="1" dirty="0">
                <a:solidFill>
                  <a:prstClr val="black">
                    <a:lumMod val="75000"/>
                    <a:lumOff val="25000"/>
                  </a:prstClr>
                </a:solidFill>
              </a:rPr>
              <a:t>Коментари не са налични в тази група</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7078046" y="3429000"/>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Това е само частичен списък</a:t>
            </a:r>
            <a:endParaRPr lang="en-US" dirty="0"/>
          </a:p>
        </p:txBody>
      </p:sp>
      <p:pic>
        <p:nvPicPr>
          <p:cNvPr id="7" name="Picture 6">
            <a:extLst>
              <a:ext uri="{FF2B5EF4-FFF2-40B4-BE49-F238E27FC236}">
                <a16:creationId xmlns:a16="http://schemas.microsoft.com/office/drawing/2014/main" id="{7E980C01-0740-4F49-A7EA-1DE794437F43}"/>
              </a:ext>
            </a:extLst>
          </p:cNvPr>
          <p:cNvPicPr>
            <a:picLocks noChangeAspect="1"/>
          </p:cNvPicPr>
          <p:nvPr/>
        </p:nvPicPr>
        <p:blipFill rotWithShape="1">
          <a:blip r:embed="rId2"/>
          <a:srcRect r="26688"/>
          <a:stretch/>
        </p:blipFill>
        <p:spPr>
          <a:xfrm>
            <a:off x="2408242" y="2183887"/>
            <a:ext cx="3726670" cy="3912963"/>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ru-RU" sz="2200" dirty="0"/>
              <a:t>Ако изберете темата за 1 книга Deep Dive, изберете книга. В противен случай тази опция ще бъде заключена</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92500" lnSpcReduction="20000"/>
          </a:bodyPr>
          <a:lstStyle/>
          <a:p>
            <a:r>
              <a:rPr lang="ru-RU" dirty="0"/>
              <a:t>Може да се избере само една книга</a:t>
            </a:r>
            <a:endParaRPr lang="en-US" dirty="0"/>
          </a:p>
          <a:p>
            <a:r>
              <a:rPr lang="ru-RU" dirty="0"/>
              <a:t>Наличните книги зависят от вашата версия</a:t>
            </a:r>
            <a:endParaRPr lang="en-US" dirty="0"/>
          </a:p>
          <a:p>
            <a:pPr lvl="1"/>
            <a:r>
              <a:rPr lang="ru-RU" dirty="0"/>
              <a:t>Екранът не е достатъчно умен, за да познава наличните книги във всяка версия.</a:t>
            </a:r>
            <a:r>
              <a:rPr lang="en-US" dirty="0"/>
              <a:t>  </a:t>
            </a:r>
          </a:p>
          <a:p>
            <a:pPr lvl="1"/>
            <a:r>
              <a:rPr lang="ru-RU" dirty="0"/>
              <a:t>Зависи от вас да изберете книга, която е налична в избраната от вас версия</a:t>
            </a:r>
            <a:endParaRPr lang="en-US" dirty="0"/>
          </a:p>
          <a:p>
            <a:pPr lvl="2"/>
            <a:r>
              <a:rPr lang="ru-RU" dirty="0"/>
              <a:t>Например, ако изберете версия, която е само за Новия завет, не избирайте Битие тук</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ru-RU" dirty="0"/>
              <a:t>Апокрифните книги не са включени в списъка. Само от Битие до Откровение</a:t>
            </a:r>
            <a:endParaRPr lang="en-US" dirty="0"/>
          </a:p>
        </p:txBody>
      </p:sp>
      <p:pic>
        <p:nvPicPr>
          <p:cNvPr id="7" name="Picture 6">
            <a:extLst>
              <a:ext uri="{FF2B5EF4-FFF2-40B4-BE49-F238E27FC236}">
                <a16:creationId xmlns:a16="http://schemas.microsoft.com/office/drawing/2014/main" id="{03A8963C-0E7B-44A1-8C55-B390B5A36C2E}"/>
              </a:ext>
            </a:extLst>
          </p:cNvPr>
          <p:cNvPicPr>
            <a:picLocks noChangeAspect="1"/>
          </p:cNvPicPr>
          <p:nvPr/>
        </p:nvPicPr>
        <p:blipFill rotWithShape="1">
          <a:blip r:embed="rId2"/>
          <a:srcRect l="50585" t="23207" r="17899" b="18902"/>
          <a:stretch/>
        </p:blipFill>
        <p:spPr>
          <a:xfrm>
            <a:off x="2589212" y="1084218"/>
            <a:ext cx="3842426" cy="3793789"/>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az-Cyrl-AZ" sz="3200" dirty="0"/>
              <a:t>Включи Писанията</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ru-RU" dirty="0"/>
              <a:t>Тази селекция е достъпна само за версии, които не са защитени с авторско право</a:t>
            </a:r>
            <a:endParaRPr lang="en-US" dirty="0"/>
          </a:p>
          <a:p>
            <a:r>
              <a:rPr lang="az-Cyrl-AZ" dirty="0"/>
              <a:t>Изберете между</a:t>
            </a:r>
            <a:endParaRPr lang="en-US" dirty="0"/>
          </a:p>
          <a:p>
            <a:pPr lvl="1"/>
            <a:r>
              <a:rPr lang="ru-RU" dirty="0"/>
              <a:t>Да. Осигурете Писания – Включете писанията в плана си за четене</a:t>
            </a:r>
            <a:endParaRPr lang="en-US" dirty="0"/>
          </a:p>
          <a:p>
            <a:pPr lvl="1"/>
            <a:r>
              <a:rPr lang="ru-RU" dirty="0"/>
              <a:t>Не. Дайте само ръководство – Не включвайте писанията</a:t>
            </a:r>
            <a:endParaRPr lang="en-US" dirty="0"/>
          </a:p>
          <a:p>
            <a:pPr lvl="2"/>
            <a:r>
              <a:rPr lang="ru-RU" dirty="0"/>
              <a:t>Тази опция включва само дневните заглавия (налични в pdf формат на диаграма)</a:t>
            </a:r>
            <a:endParaRPr lang="en-US" dirty="0"/>
          </a:p>
          <a:p>
            <a:pPr lvl="2"/>
            <a:r>
              <a:rPr lang="ru-RU" dirty="0"/>
              <a:t>Тази опция е за тези, които желаят да използват собствено хартиено копие на Библията или за библейски версии под действащи авторски права</a:t>
            </a:r>
            <a:endParaRPr lang="en-US" dirty="0"/>
          </a:p>
        </p:txBody>
      </p:sp>
      <p:pic>
        <p:nvPicPr>
          <p:cNvPr id="6" name="Picture 5">
            <a:extLst>
              <a:ext uri="{FF2B5EF4-FFF2-40B4-BE49-F238E27FC236}">
                <a16:creationId xmlns:a16="http://schemas.microsoft.com/office/drawing/2014/main" id="{5C25F0EA-514B-40E9-973D-D459A72627BD}"/>
              </a:ext>
            </a:extLst>
          </p:cNvPr>
          <p:cNvPicPr>
            <a:picLocks noChangeAspect="1"/>
          </p:cNvPicPr>
          <p:nvPr/>
        </p:nvPicPr>
        <p:blipFill rotWithShape="1">
          <a:blip r:embed="rId2"/>
          <a:srcRect l="17394" t="33597" r="58910" b="46957"/>
          <a:stretch/>
        </p:blipFill>
        <p:spPr>
          <a:xfrm>
            <a:off x="2589212" y="1001949"/>
            <a:ext cx="5226873" cy="2305455"/>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ru-RU" sz="2000" dirty="0"/>
              <a:t>По желание изберете да включите кръстосани препратки</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ru-RU" altLang="en-US" dirty="0">
                <a:solidFill>
                  <a:srgbClr val="676768"/>
                </a:solidFill>
                <a:latin typeface="Poppins" panose="00000500000000000000" pitchFamily="2" charset="0"/>
                <a:cs typeface="Poppins" panose="00000500000000000000" pitchFamily="2" charset="0"/>
              </a:rPr>
              <a:t>Изберете между съкращения и библейски кръстосани препратки</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За пълен стихотворен текст WBP предлага препратки към Новия завет за стихове от Стария завет и обратно.</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За съкращения, WBP предлага всички кръстосани препратки или препратки към Новия завет за стихове от Стария завет и обратно.</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Не са налични кръстосани препратки за защитени с авторско право версии.</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Включи Писанията трябва да са Да.</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Ако изберете кръстосани препратки, изборът на параграф/стих ще бъде заключен</a:t>
            </a:r>
            <a:endParaRPr lang="en-US" altLang="en-US" dirty="0">
              <a:solidFill>
                <a:srgbClr val="676768"/>
              </a:solidFill>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Работи само с формата на стиховете.</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ru-RU" sz="1100" dirty="0"/>
              <a:t>Google AI - Библейската кръстосана препратка е бележка, която насочва читателя към друг стих или пасаж от Библията с свързана тема, дума или идея, като помага да се свържат различни части от писанието и да се подобри разбирането. Тези препратки свързват свързани концепции, пророчества и събития, позволявайки на един пасаж да хвърли светлина върху друг.</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Вижте следващите страници за примери</a:t>
            </a:r>
            <a:endParaRPr lang="en-US" dirty="0"/>
          </a:p>
        </p:txBody>
      </p:sp>
      <p:pic>
        <p:nvPicPr>
          <p:cNvPr id="6" name="Picture 5">
            <a:extLst>
              <a:ext uri="{FF2B5EF4-FFF2-40B4-BE49-F238E27FC236}">
                <a16:creationId xmlns:a16="http://schemas.microsoft.com/office/drawing/2014/main" id="{FBEA0CC7-07E7-46C6-9BE6-1D236758B058}"/>
              </a:ext>
            </a:extLst>
          </p:cNvPr>
          <p:cNvPicPr>
            <a:picLocks noChangeAspect="1"/>
          </p:cNvPicPr>
          <p:nvPr/>
        </p:nvPicPr>
        <p:blipFill rotWithShape="1">
          <a:blip r:embed="rId2"/>
          <a:srcRect l="39415" t="33449" r="39122" b="20980"/>
          <a:stretch/>
        </p:blipFill>
        <p:spPr>
          <a:xfrm>
            <a:off x="2039815" y="651754"/>
            <a:ext cx="2616740" cy="2986391"/>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6990260" cy="577675"/>
          </a:xfrm>
        </p:spPr>
        <p:txBody>
          <a:bodyPr>
            <a:normAutofit fontScale="90000"/>
          </a:bodyPr>
          <a:lstStyle/>
          <a:p>
            <a:r>
              <a:rPr lang="ru-RU" sz="2000" dirty="0"/>
              <a:t>Включи кръстосана препратка – примери за съкращения</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2 – Съкращение само за противоположния Завет. В този пример има само препратки към Стария завет</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1 – Всички съкращения. В този пример има препратки към Стария и Новия завет</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7077246" cy="577675"/>
          </a:xfrm>
        </p:spPr>
        <p:txBody>
          <a:bodyPr>
            <a:normAutofit fontScale="90000"/>
          </a:bodyPr>
          <a:lstStyle/>
          <a:p>
            <a:r>
              <a:rPr lang="ru-RU" sz="2000" dirty="0"/>
              <a:t>Включи кръстосана препратка – пълни текстови примери</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4 – Препратки към пълни стихове. В този пример има само препратки към Стария завет във формат на стихове</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3 – Кръстосани препратки към цели стихове. В този пример има само препратки към Стария завет във формат на параграфи</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Добре</a:t>
            </a:r>
            <a:r>
              <a:rPr lang="en-US" dirty="0"/>
              <a:t> </a:t>
            </a:r>
            <a:r>
              <a:rPr lang="en-US" dirty="0" err="1"/>
              <a:t>дошли</a:t>
            </a:r>
            <a:r>
              <a:rPr lang="en-US" dirty="0"/>
              <a:t> в </a:t>
            </a:r>
            <a:r>
              <a:rPr lang="az-Cyrl-AZ" dirty="0"/>
              <a:t>Световни библейски планове</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ru-RU" dirty="0"/>
              <a:t>Лесни за следване стъпка по стъпка инструкции, в слайд формат, за да създадете свой персонализиран план за четене на Библията</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ACBDF4-74CB-4387-8BD4-8A80261FF281}"/>
              </a:ext>
            </a:extLst>
          </p:cNvPr>
          <p:cNvPicPr>
            <a:picLocks noChangeAspect="1"/>
          </p:cNvPicPr>
          <p:nvPr/>
        </p:nvPicPr>
        <p:blipFill>
          <a:blip r:embed="rId2"/>
          <a:stretch>
            <a:fillRect/>
          </a:stretch>
        </p:blipFill>
        <p:spPr>
          <a:xfrm>
            <a:off x="8796756" y="1194135"/>
            <a:ext cx="2603936" cy="4181881"/>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az-Cyrl-AZ" sz="3200" dirty="0"/>
              <a:t>Продължителност на четенето</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ru-RU" dirty="0"/>
              <a:t>Изберете между време и продължителност на главите</a:t>
            </a:r>
            <a:endParaRPr lang="en-US" dirty="0"/>
          </a:p>
          <a:p>
            <a:pPr lvl="1"/>
            <a:r>
              <a:rPr lang="ru-RU" dirty="0"/>
              <a:t>Избирайте между само 30 дни или до 3 години.</a:t>
            </a:r>
            <a:endParaRPr lang="en-US" dirty="0"/>
          </a:p>
          <a:p>
            <a:pPr lvl="1"/>
            <a:r>
              <a:rPr lang="ru-RU" dirty="0"/>
              <a:t>Или изберете между 1-6 глави на ден</a:t>
            </a:r>
            <a:endParaRPr lang="en-US" dirty="0"/>
          </a:p>
          <a:p>
            <a:pPr lvl="2"/>
            <a:r>
              <a:rPr lang="ru-RU" dirty="0"/>
              <a:t>Продължителността на главите зависи от избрания от вас превод. В средната Библия с 66 книги има 1189 глави</a:t>
            </a:r>
            <a:endParaRPr lang="en-US" dirty="0"/>
          </a:p>
          <a:p>
            <a:pPr lvl="3"/>
            <a:r>
              <a:rPr lang="ru-RU" dirty="0"/>
              <a:t>1 глава на ден = 1189 дни = 3.27 години (3 години и 3 месеца)</a:t>
            </a:r>
            <a:endParaRPr lang="en-US" dirty="0"/>
          </a:p>
          <a:p>
            <a:pPr lvl="3"/>
            <a:r>
              <a:rPr lang="ru-RU" dirty="0"/>
              <a:t>2 глави на ден = 595 дни = 1.63 години (1 година, 7 1/2 месеца)</a:t>
            </a:r>
            <a:endParaRPr lang="en-US" dirty="0"/>
          </a:p>
          <a:p>
            <a:pPr lvl="3"/>
            <a:r>
              <a:rPr lang="ru-RU" dirty="0"/>
              <a:t>3 глави на ден = 396 дни = 1.1 години (1 година, 1 месец)</a:t>
            </a:r>
            <a:endParaRPr lang="en-US" dirty="0"/>
          </a:p>
          <a:p>
            <a:pPr lvl="3"/>
            <a:r>
              <a:rPr lang="ru-RU" dirty="0"/>
              <a:t>4 глави на ден = 297 дни = 0.81 години (10 месеца)</a:t>
            </a:r>
            <a:endParaRPr lang="en-US" dirty="0"/>
          </a:p>
          <a:p>
            <a:pPr lvl="3"/>
            <a:r>
              <a:rPr lang="ru-RU" dirty="0"/>
              <a:t>5 глави на ден = 237 дни = 0.65 години (8 месеца)</a:t>
            </a:r>
            <a:endParaRPr lang="en-US" dirty="0"/>
          </a:p>
          <a:p>
            <a:pPr lvl="3"/>
            <a:r>
              <a:rPr lang="ru-RU" dirty="0"/>
              <a:t>6 глави на ден = 198 дни = 0.54 години (6 1/2 месеца)</a:t>
            </a:r>
            <a:r>
              <a:rPr lang="en-US" dirty="0"/>
              <a:t> </a:t>
            </a:r>
          </a:p>
          <a:p>
            <a:pPr lvl="1"/>
            <a:r>
              <a:rPr lang="ru-RU" dirty="0"/>
              <a:t>Или изберете Обичай, ако искате да изберете собствена дата на начало и край</a:t>
            </a:r>
            <a:endParaRPr lang="en-US" dirty="0"/>
          </a:p>
          <a:p>
            <a:pPr lvl="1"/>
            <a:endParaRPr lang="en-US" b="1" dirty="0"/>
          </a:p>
          <a:p>
            <a:pPr lvl="1"/>
            <a:r>
              <a:rPr lang="ru-RU" b="1" dirty="0"/>
              <a:t>Коментарите са налични само с продължителност на главите</a:t>
            </a:r>
            <a:endParaRPr lang="en-US" b="1" dirty="0"/>
          </a:p>
          <a:p>
            <a:pPr lvl="1"/>
            <a:r>
              <a:rPr lang="ru-RU" b="1" dirty="0"/>
              <a:t>Възможните избори на продължителност зависят от темата, която изберете</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3589506"/>
            <a:ext cx="1014670" cy="10293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az-Cyrl-AZ" dirty="0"/>
              <a:t>Изберете честота на четене</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az-Cyrl-AZ" dirty="0"/>
              <a:t>Изберете от:</a:t>
            </a:r>
            <a:endParaRPr lang="en-US" dirty="0"/>
          </a:p>
          <a:p>
            <a:pPr lvl="1"/>
            <a:r>
              <a:rPr lang="az-Cyrl-AZ" dirty="0"/>
              <a:t>Всеки ден</a:t>
            </a:r>
            <a:endParaRPr lang="en-US" dirty="0"/>
          </a:p>
          <a:p>
            <a:pPr lvl="1"/>
            <a:r>
              <a:rPr lang="az-Cyrl-AZ" dirty="0"/>
              <a:t>През ден</a:t>
            </a:r>
            <a:endParaRPr lang="en-US" dirty="0"/>
          </a:p>
          <a:p>
            <a:pPr lvl="1"/>
            <a:r>
              <a:rPr lang="az-Cyrl-AZ" dirty="0"/>
              <a:t>1-6 дни в седмицата</a:t>
            </a:r>
            <a:endParaRPr lang="en-US" dirty="0"/>
          </a:p>
          <a:p>
            <a:pPr lvl="2"/>
            <a:r>
              <a:rPr lang="ru-RU" dirty="0"/>
              <a:t>Това ще са последователни дни</a:t>
            </a:r>
            <a:endParaRPr lang="en-US" dirty="0"/>
          </a:p>
          <a:p>
            <a:pPr lvl="3"/>
            <a:r>
              <a:rPr lang="ru-RU" dirty="0"/>
              <a:t>Ако изберете 3 дни в седмицата, ще четете три поредни дни и ще имате 4 почивни дни</a:t>
            </a:r>
            <a:endParaRPr lang="en-US" dirty="0"/>
          </a:p>
        </p:txBody>
      </p:sp>
      <p:pic>
        <p:nvPicPr>
          <p:cNvPr id="8" name="Picture 7">
            <a:extLst>
              <a:ext uri="{FF2B5EF4-FFF2-40B4-BE49-F238E27FC236}">
                <a16:creationId xmlns:a16="http://schemas.microsoft.com/office/drawing/2014/main" id="{8B546AD2-B4A3-4A48-839A-91151FC302FA}"/>
              </a:ext>
            </a:extLst>
          </p:cNvPr>
          <p:cNvPicPr>
            <a:picLocks noChangeAspect="1"/>
          </p:cNvPicPr>
          <p:nvPr/>
        </p:nvPicPr>
        <p:blipFill rotWithShape="1">
          <a:blip r:embed="rId2"/>
          <a:srcRect l="17473" t="34488" r="51330" b="28402"/>
          <a:stretch/>
        </p:blipFill>
        <p:spPr>
          <a:xfrm>
            <a:off x="3667327" y="1148861"/>
            <a:ext cx="4494179" cy="2873515"/>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az-Cyrl-AZ" dirty="0"/>
              <a:t>Избрани четения на ден</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az-Cyrl-AZ" dirty="0"/>
              <a:t>Изберете от:</a:t>
            </a:r>
            <a:endParaRPr lang="en-US" dirty="0"/>
          </a:p>
          <a:p>
            <a:pPr lvl="1"/>
            <a:r>
              <a:rPr lang="ru-RU" dirty="0"/>
              <a:t>Веднъж на ден (сутринта или следобед)</a:t>
            </a:r>
            <a:endParaRPr lang="en-US" dirty="0"/>
          </a:p>
          <a:p>
            <a:pPr lvl="1"/>
            <a:r>
              <a:rPr lang="ru-RU" dirty="0"/>
              <a:t>Два пъти на ден (сутрин и следобед)</a:t>
            </a:r>
            <a:endParaRPr lang="en-US" dirty="0"/>
          </a:p>
          <a:p>
            <a:pPr lvl="2"/>
            <a:r>
              <a:rPr lang="ru-RU" dirty="0"/>
              <a:t>Дневните показания ще бъдат равномерно разпределени между сутрин и вечер</a:t>
            </a:r>
            <a:endParaRPr lang="en-US" dirty="0"/>
          </a:p>
          <a:p>
            <a:pPr lvl="2"/>
            <a:endParaRPr lang="en-US" dirty="0"/>
          </a:p>
        </p:txBody>
      </p:sp>
      <p:pic>
        <p:nvPicPr>
          <p:cNvPr id="5" name="Picture 4">
            <a:extLst>
              <a:ext uri="{FF2B5EF4-FFF2-40B4-BE49-F238E27FC236}">
                <a16:creationId xmlns:a16="http://schemas.microsoft.com/office/drawing/2014/main" id="{819C7FCE-79AE-45AA-B6E5-2D4CAE240CF4}"/>
              </a:ext>
            </a:extLst>
          </p:cNvPr>
          <p:cNvPicPr>
            <a:picLocks noChangeAspect="1"/>
          </p:cNvPicPr>
          <p:nvPr/>
        </p:nvPicPr>
        <p:blipFill rotWithShape="1">
          <a:blip r:embed="rId2"/>
          <a:srcRect l="50000" t="34191" r="18218" b="46215"/>
          <a:stretch/>
        </p:blipFill>
        <p:spPr>
          <a:xfrm>
            <a:off x="2589212" y="1522267"/>
            <a:ext cx="6913425" cy="2290976"/>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ru-RU" sz="3000" dirty="0"/>
              <a:t>Изберете формат на параграф или стих</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92500"/>
          </a:bodyPr>
          <a:lstStyle/>
          <a:p>
            <a:r>
              <a:rPr lang="az-Cyrl-AZ" dirty="0"/>
              <a:t>Пример за параграф</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Пример за стихове</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изберете да имате кръстосани препратки, форматът на стиха автоматично ще бъде избран</a:t>
            </a:r>
            <a:endParaRPr lang="en-US" dirty="0"/>
          </a:p>
        </p:txBody>
      </p:sp>
      <p:pic>
        <p:nvPicPr>
          <p:cNvPr id="5" name="Picture 4">
            <a:extLst>
              <a:ext uri="{FF2B5EF4-FFF2-40B4-BE49-F238E27FC236}">
                <a16:creationId xmlns:a16="http://schemas.microsoft.com/office/drawing/2014/main" id="{7BDF9F20-E66F-4DD8-9DBF-13C9BC90C6FE}"/>
              </a:ext>
            </a:extLst>
          </p:cNvPr>
          <p:cNvPicPr>
            <a:picLocks noChangeAspect="1"/>
          </p:cNvPicPr>
          <p:nvPr/>
        </p:nvPicPr>
        <p:blipFill rotWithShape="1">
          <a:blip r:embed="rId4"/>
          <a:srcRect l="17394" t="34933" r="51489" b="45324"/>
          <a:stretch/>
        </p:blipFill>
        <p:spPr>
          <a:xfrm>
            <a:off x="3414408" y="924127"/>
            <a:ext cx="6069363" cy="2069809"/>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ru-RU" sz="2400" dirty="0"/>
              <a:t>Включете коментари - Изберете коментари глава по глава, които да бъдат включени във вашия план.</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ru-RU" sz="1200" dirty="0"/>
              <a:t>Коментарите по глава са достъпни само за първата група теми и само ако изберете продължителност на глава</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ru-RU" dirty="0"/>
              <a:t>Коментарите са групирани по азбучен ред според езика</a:t>
            </a:r>
            <a:endParaRPr lang="en-US" dirty="0"/>
          </a:p>
          <a:p>
            <a:r>
              <a:rPr lang="ru-RU" dirty="0"/>
              <a:t>Изберете от 155 коментара на 15 езика</a:t>
            </a:r>
            <a:endParaRPr lang="en-US" dirty="0"/>
          </a:p>
          <a:p>
            <a:pPr lvl="1"/>
            <a:r>
              <a:rPr lang="ru-RU" dirty="0"/>
              <a:t>Това е по избор. Ако не желаете коментар, оставете като None</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ru-RU" dirty="0"/>
              <a:t>Изберете по ден, дата или и двете</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ru-RU" dirty="0"/>
              <a:t>По ден – Пример – Ден 1, Ден 2 и т.н.</a:t>
            </a:r>
            <a:endParaRPr lang="en-US" dirty="0"/>
          </a:p>
          <a:p>
            <a:r>
              <a:rPr lang="ru-RU" dirty="0"/>
              <a:t>По дата – Пример – 1 януари, 2 януари и т.н.</a:t>
            </a:r>
            <a:endParaRPr lang="en-US" dirty="0"/>
          </a:p>
          <a:p>
            <a:r>
              <a:rPr lang="ru-RU" dirty="0"/>
              <a:t>По Ден и Дата – Заглавието ще показва и двете с Деня първи.</a:t>
            </a:r>
            <a:endParaRPr lang="en-US" dirty="0"/>
          </a:p>
          <a:p>
            <a:r>
              <a:rPr lang="ru-RU" dirty="0"/>
              <a:t>По дата и ден - Заглавието ще показва и двете с дата първа</a:t>
            </a:r>
            <a:endParaRPr lang="en-US" dirty="0"/>
          </a:p>
        </p:txBody>
      </p:sp>
      <p:pic>
        <p:nvPicPr>
          <p:cNvPr id="6" name="Picture 5">
            <a:extLst>
              <a:ext uri="{FF2B5EF4-FFF2-40B4-BE49-F238E27FC236}">
                <a16:creationId xmlns:a16="http://schemas.microsoft.com/office/drawing/2014/main" id="{6E0C0522-26C6-40FA-99AA-EF5E1C061753}"/>
              </a:ext>
            </a:extLst>
          </p:cNvPr>
          <p:cNvPicPr>
            <a:picLocks noChangeAspect="1"/>
          </p:cNvPicPr>
          <p:nvPr/>
        </p:nvPicPr>
        <p:blipFill rotWithShape="1">
          <a:blip r:embed="rId2"/>
          <a:srcRect l="17713" t="44731" r="59468" b="27065"/>
          <a:stretch/>
        </p:blipFill>
        <p:spPr>
          <a:xfrm>
            <a:off x="3219855" y="1264596"/>
            <a:ext cx="3998068" cy="2656058"/>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ru-RU" sz="1600" dirty="0"/>
              <a:t>Кликнете върху календара, за да изберете начална дата на четене. Ако изберете Персонализирана продължителност, изберете крайна дата на четене</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Въведете стойност само ако сте избрали Custom Duration</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Четенето на крайна дата ще бъде неизбираемо, освен ако не изберете Custom Duration в падащото меню Duration</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Началната дата е задължителна, дори ако изберете заглавен ден</a:t>
            </a:r>
            <a:endParaRPr lang="en-US" dirty="0"/>
          </a:p>
        </p:txBody>
      </p:sp>
      <p:pic>
        <p:nvPicPr>
          <p:cNvPr id="4" name="Picture 3">
            <a:extLst>
              <a:ext uri="{FF2B5EF4-FFF2-40B4-BE49-F238E27FC236}">
                <a16:creationId xmlns:a16="http://schemas.microsoft.com/office/drawing/2014/main" id="{9A059208-E921-4A5E-899F-24839D0876D3}"/>
              </a:ext>
            </a:extLst>
          </p:cNvPr>
          <p:cNvPicPr>
            <a:picLocks noChangeAspect="1"/>
          </p:cNvPicPr>
          <p:nvPr/>
        </p:nvPicPr>
        <p:blipFill rotWithShape="1">
          <a:blip r:embed="rId4"/>
          <a:srcRect l="38617" t="44285" r="40000" b="44428"/>
          <a:stretch/>
        </p:blipFill>
        <p:spPr>
          <a:xfrm>
            <a:off x="1628500" y="1152757"/>
            <a:ext cx="3595253" cy="1020040"/>
          </a:xfrm>
          <a:prstGeom prst="rect">
            <a:avLst/>
          </a:prstGeom>
        </p:spPr>
      </p:pic>
      <p:pic>
        <p:nvPicPr>
          <p:cNvPr id="7" name="Picture 6">
            <a:extLst>
              <a:ext uri="{FF2B5EF4-FFF2-40B4-BE49-F238E27FC236}">
                <a16:creationId xmlns:a16="http://schemas.microsoft.com/office/drawing/2014/main" id="{DB711D16-5EA7-44E5-BA85-4E37EB60B517}"/>
              </a:ext>
            </a:extLst>
          </p:cNvPr>
          <p:cNvPicPr>
            <a:picLocks noChangeAspect="1"/>
          </p:cNvPicPr>
          <p:nvPr/>
        </p:nvPicPr>
        <p:blipFill rotWithShape="1">
          <a:blip r:embed="rId4"/>
          <a:srcRect l="61117" t="44285" r="18298" b="44428"/>
          <a:stretch/>
        </p:blipFill>
        <p:spPr>
          <a:xfrm>
            <a:off x="6353725" y="1111416"/>
            <a:ext cx="3393390" cy="100008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ru-RU" dirty="0"/>
              <a:t>Изберете формат за електронна книга</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ru-RU" dirty="0"/>
              <a:t>Избираемо само ако Включи Писанията е Да.</a:t>
            </a:r>
            <a:endParaRPr lang="en-US" dirty="0"/>
          </a:p>
          <a:p>
            <a:r>
              <a:rPr lang="ru-RU" dirty="0"/>
              <a:t>Изборът ви зависи от това какъв електронен четец искате да използвате.</a:t>
            </a:r>
            <a:r>
              <a:rPr lang="en-US" dirty="0"/>
              <a:t>  </a:t>
            </a:r>
          </a:p>
          <a:p>
            <a:pPr lvl="1"/>
            <a:r>
              <a:rPr lang="ru-RU" dirty="0"/>
              <a:t>PDF – Универсален формат, използван от уеб браузъри и повечето други електронни четци</a:t>
            </a:r>
            <a:endParaRPr lang="en-US" dirty="0"/>
          </a:p>
          <a:p>
            <a:pPr lvl="1"/>
            <a:r>
              <a:rPr lang="en-US" dirty="0"/>
              <a:t>EPUB – </a:t>
            </a:r>
            <a:r>
              <a:rPr lang="az-Cyrl-AZ" dirty="0"/>
              <a:t>Този избор се използва в приложението </a:t>
            </a:r>
            <a:r>
              <a:rPr lang="en-US" dirty="0"/>
              <a:t>Barnes and Noble Nook, </a:t>
            </a:r>
            <a:r>
              <a:rPr lang="az-Cyrl-AZ" dirty="0"/>
              <a:t>приложението </a:t>
            </a:r>
            <a:r>
              <a:rPr lang="en-US" dirty="0"/>
              <a:t>Amazon Kindle </a:t>
            </a:r>
            <a:r>
              <a:rPr lang="az-Cyrl-AZ" dirty="0"/>
              <a:t>и повечето други приложения за електронни четци</a:t>
            </a:r>
            <a:endParaRPr lang="en-US" dirty="0"/>
          </a:p>
          <a:p>
            <a:pPr lvl="2"/>
            <a:r>
              <a:rPr lang="ru-RU" dirty="0"/>
              <a:t>Електронният файл EPUB е значително по-малък по размер</a:t>
            </a:r>
            <a:endParaRPr lang="en-US" dirty="0"/>
          </a:p>
          <a:p>
            <a:pPr marL="0" indent="0">
              <a:buNone/>
            </a:pPr>
            <a:endParaRPr lang="en-US" dirty="0"/>
          </a:p>
          <a:p>
            <a:pPr marL="0" indent="0">
              <a:buNone/>
            </a:pPr>
            <a:r>
              <a:rPr lang="ru-RU" dirty="0"/>
              <a:t>Можете да изберете само един от тях. Ако желаете планът ви за четене да е в друг формат (като txt, docx, mobi и др.), уведомете ни в текстовото поле "Въведете допълнителни заявки тук" и ние ще се опитаме да го удовлетворим.</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включите писания, изберете между PDF и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версията ви е защитена с авторски права или сте избрали ръководство, този избор ще бъде заключен с PDF Chart като стандартен</a:t>
            </a:r>
            <a:endParaRPr lang="en-US" dirty="0"/>
          </a:p>
        </p:txBody>
      </p:sp>
      <p:pic>
        <p:nvPicPr>
          <p:cNvPr id="5" name="Picture 4">
            <a:extLst>
              <a:ext uri="{FF2B5EF4-FFF2-40B4-BE49-F238E27FC236}">
                <a16:creationId xmlns:a16="http://schemas.microsoft.com/office/drawing/2014/main" id="{F310FB0D-ECEC-48E7-9274-ADBF332E68EA}"/>
              </a:ext>
            </a:extLst>
          </p:cNvPr>
          <p:cNvPicPr>
            <a:picLocks noChangeAspect="1"/>
          </p:cNvPicPr>
          <p:nvPr/>
        </p:nvPicPr>
        <p:blipFill rotWithShape="1">
          <a:blip r:embed="rId2"/>
          <a:srcRect l="17473" t="34395" r="51330" b="43394"/>
          <a:stretch/>
        </p:blipFill>
        <p:spPr>
          <a:xfrm>
            <a:off x="1664252" y="912541"/>
            <a:ext cx="3470455" cy="1328137"/>
          </a:xfrm>
          <a:prstGeom prst="rect">
            <a:avLst/>
          </a:prstGeom>
        </p:spPr>
      </p:pic>
      <p:pic>
        <p:nvPicPr>
          <p:cNvPr id="9" name="Picture 8">
            <a:extLst>
              <a:ext uri="{FF2B5EF4-FFF2-40B4-BE49-F238E27FC236}">
                <a16:creationId xmlns:a16="http://schemas.microsoft.com/office/drawing/2014/main" id="{087C50C4-E34B-44D9-BB76-05FF6DDFE65F}"/>
              </a:ext>
            </a:extLst>
          </p:cNvPr>
          <p:cNvPicPr>
            <a:picLocks noChangeAspect="1"/>
          </p:cNvPicPr>
          <p:nvPr/>
        </p:nvPicPr>
        <p:blipFill rotWithShape="1">
          <a:blip r:embed="rId3"/>
          <a:srcRect l="17315" t="34394" r="50850" b="54986"/>
          <a:stretch/>
        </p:blipFill>
        <p:spPr>
          <a:xfrm>
            <a:off x="5215225" y="1225685"/>
            <a:ext cx="6584200" cy="1180597"/>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671807"/>
          </a:xfrm>
        </p:spPr>
        <p:txBody>
          <a:bodyPr>
            <a:normAutofit/>
          </a:bodyPr>
          <a:lstStyle/>
          <a:p>
            <a:r>
              <a:rPr lang="ru-RU" sz="2400" dirty="0"/>
              <a:t>Опционален шрифт за стихове, в които говори Исус</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ru-RU" dirty="0"/>
              <a:t>Целият стих, в който говори Исус, може по избор да бъде с червен или удебелен курсивен шрифт.</a:t>
            </a:r>
            <a:endParaRPr lang="en-US" dirty="0"/>
          </a:p>
          <a:p>
            <a:pPr lvl="1"/>
            <a:r>
              <a:rPr lang="ru-RU" dirty="0"/>
              <a:t>Заобиколи този избор или избери Няма, за да използваш шрифта по подразбиране</a:t>
            </a:r>
            <a:endParaRPr lang="en-US" dirty="0"/>
          </a:p>
          <a:p>
            <a:r>
              <a:rPr lang="ru-RU" dirty="0"/>
              <a:t>Тази опция е достъпна само ако включите Писания</a:t>
            </a:r>
            <a:endParaRPr lang="en-US" dirty="0"/>
          </a:p>
          <a:p>
            <a:r>
              <a:rPr lang="ru-RU" dirty="0"/>
              <a:t>Текстът за кръстосани препратки е изключен от опционалните шрифтове</a:t>
            </a:r>
            <a:endParaRPr lang="en-US" dirty="0"/>
          </a:p>
        </p:txBody>
      </p:sp>
      <p:pic>
        <p:nvPicPr>
          <p:cNvPr id="5" name="Picture 4">
            <a:extLst>
              <a:ext uri="{FF2B5EF4-FFF2-40B4-BE49-F238E27FC236}">
                <a16:creationId xmlns:a16="http://schemas.microsoft.com/office/drawing/2014/main" id="{88620BA0-6BC9-4549-A951-0DD7B9CD2A69}"/>
              </a:ext>
            </a:extLst>
          </p:cNvPr>
          <p:cNvPicPr>
            <a:picLocks noChangeAspect="1"/>
          </p:cNvPicPr>
          <p:nvPr/>
        </p:nvPicPr>
        <p:blipFill rotWithShape="1">
          <a:blip r:embed="rId2"/>
          <a:srcRect l="50000" t="35230" r="18218" b="42059"/>
          <a:stretch/>
        </p:blipFill>
        <p:spPr>
          <a:xfrm>
            <a:off x="2783765" y="1001949"/>
            <a:ext cx="5597005" cy="2149812"/>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ru-RU" dirty="0"/>
              <a:t>По избор: Изберете Не, ако желаете да не получавате имейли от WBP в бъдеще</a:t>
            </a:r>
            <a:endParaRPr lang="en-US" dirty="0"/>
          </a:p>
        </p:txBody>
      </p:sp>
      <p:pic>
        <p:nvPicPr>
          <p:cNvPr id="4" name="Picture 3">
            <a:extLst>
              <a:ext uri="{FF2B5EF4-FFF2-40B4-BE49-F238E27FC236}">
                <a16:creationId xmlns:a16="http://schemas.microsoft.com/office/drawing/2014/main" id="{52B2AEE4-57FF-43DF-AD2C-39A88D3A3055}"/>
              </a:ext>
            </a:extLst>
          </p:cNvPr>
          <p:cNvPicPr>
            <a:picLocks noChangeAspect="1"/>
          </p:cNvPicPr>
          <p:nvPr/>
        </p:nvPicPr>
        <p:blipFill rotWithShape="1">
          <a:blip r:embed="rId2"/>
          <a:srcRect l="16915" t="45175" r="51489" b="35279"/>
          <a:stretch/>
        </p:blipFill>
        <p:spPr>
          <a:xfrm>
            <a:off x="2592925" y="1663975"/>
            <a:ext cx="7546144" cy="2509191"/>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BF7F77-ECB2-420A-A208-CE9E822A7D32}"/>
              </a:ext>
            </a:extLst>
          </p:cNvPr>
          <p:cNvPicPr>
            <a:picLocks noChangeAspect="1"/>
          </p:cNvPicPr>
          <p:nvPr/>
        </p:nvPicPr>
        <p:blipFill rotWithShape="1">
          <a:blip r:embed="rId2"/>
          <a:srcRect l="1114" t="12907" r="2227" b="53901"/>
          <a:stretch/>
        </p:blipFill>
        <p:spPr>
          <a:xfrm>
            <a:off x="1309991" y="2012008"/>
            <a:ext cx="9572018" cy="2276273"/>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ru-RU" sz="3200" dirty="0"/>
              <a:t>Навигирайте до страницата за заявка за електронна книга</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557015" y="2191717"/>
            <a:ext cx="1145343"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534626" y="1215957"/>
            <a:ext cx="440106" cy="1058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ru-RU" dirty="0"/>
              <a:t>По избор: Въведете допълнителни заявки тук</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10000"/>
          </a:bodyPr>
          <a:lstStyle/>
          <a:p>
            <a:r>
              <a:rPr lang="ru-RU" dirty="0"/>
              <a:t>Можете да направите допълнителна заявка в текстовото поле за свободна форма.</a:t>
            </a:r>
            <a:r>
              <a:rPr lang="en-US" dirty="0"/>
              <a:t>  </a:t>
            </a:r>
          </a:p>
          <a:p>
            <a:r>
              <a:rPr lang="ru-RU" dirty="0"/>
              <a:t>Например, може да искате планът ви за четене в няколко формата или в различен формат, различен от посочения. Ще отговорим на всяка заявка, ако можем.</a:t>
            </a:r>
            <a:r>
              <a:rPr lang="en-US" dirty="0"/>
              <a:t> </a:t>
            </a:r>
          </a:p>
          <a:p>
            <a:r>
              <a:rPr lang="ru-RU" dirty="0"/>
              <a:t>Може да искате да смесите и съчетаете. Изберете например Стария завет от една версия и Новия от друга.</a:t>
            </a:r>
            <a:endParaRPr lang="en-US" dirty="0"/>
          </a:p>
          <a:p>
            <a:pPr lvl="1"/>
            <a:r>
              <a:rPr lang="ru-RU" dirty="0"/>
              <a:t>Това може да стане чрез допълнителна заявка или да ни изпрати бележка от страницата "Свържете се с нас"</a:t>
            </a:r>
            <a:endParaRPr lang="en-US" dirty="0"/>
          </a:p>
          <a:p>
            <a:pPr lvl="1"/>
            <a:r>
              <a:rPr lang="ru-RU" dirty="0"/>
              <a:t>Този тип заявки ще отнеме малко повече време за обработка от наша страна</a:t>
            </a:r>
            <a:r>
              <a:rPr lang="en-US" dirty="0"/>
              <a:t> </a:t>
            </a:r>
          </a:p>
        </p:txBody>
      </p:sp>
      <p:pic>
        <p:nvPicPr>
          <p:cNvPr id="5" name="Picture 4">
            <a:extLst>
              <a:ext uri="{FF2B5EF4-FFF2-40B4-BE49-F238E27FC236}">
                <a16:creationId xmlns:a16="http://schemas.microsoft.com/office/drawing/2014/main" id="{B6DD4790-C34A-45B3-8447-4BFD68787101}"/>
              </a:ext>
            </a:extLst>
          </p:cNvPr>
          <p:cNvPicPr>
            <a:picLocks noChangeAspect="1"/>
          </p:cNvPicPr>
          <p:nvPr/>
        </p:nvPicPr>
        <p:blipFill rotWithShape="1">
          <a:blip r:embed="rId2"/>
          <a:srcRect l="49388" t="45027" r="18139" b="42652"/>
          <a:stretch/>
        </p:blipFill>
        <p:spPr>
          <a:xfrm>
            <a:off x="2957208" y="1789888"/>
            <a:ext cx="7393605" cy="1507789"/>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ru-RU" sz="2700" dirty="0"/>
              <a:t>Моля, споделете ни как сте научили за нас и дали това е първият ви път, когато четете Библията</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188699"/>
            <a:ext cx="8911687"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Тази информация ще ни помогне да достигнем до възможно най-много хора</a:t>
            </a:r>
            <a:endParaRPr lang="en-US" sz="2000" dirty="0"/>
          </a:p>
        </p:txBody>
      </p:sp>
      <p:pic>
        <p:nvPicPr>
          <p:cNvPr id="5" name="Picture 4">
            <a:extLst>
              <a:ext uri="{FF2B5EF4-FFF2-40B4-BE49-F238E27FC236}">
                <a16:creationId xmlns:a16="http://schemas.microsoft.com/office/drawing/2014/main" id="{C2E78641-4172-4A9E-8316-B40C3AABF408}"/>
              </a:ext>
            </a:extLst>
          </p:cNvPr>
          <p:cNvPicPr>
            <a:picLocks noChangeAspect="1"/>
          </p:cNvPicPr>
          <p:nvPr/>
        </p:nvPicPr>
        <p:blipFill rotWithShape="1">
          <a:blip r:embed="rId2"/>
          <a:srcRect l="16995" t="56012" r="46702" b="25832"/>
          <a:stretch/>
        </p:blipFill>
        <p:spPr>
          <a:xfrm>
            <a:off x="2466466" y="2071990"/>
            <a:ext cx="8576597" cy="2305457"/>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75792"/>
          </a:xfrm>
        </p:spPr>
        <p:txBody>
          <a:bodyPr/>
          <a:lstStyle/>
          <a:p>
            <a:r>
              <a:rPr lang="az-Cyrl-AZ" dirty="0"/>
              <a:t>Кликнете Изпрати</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fontScale="92500"/>
          </a:bodyPr>
          <a:lstStyle/>
          <a:p>
            <a:r>
              <a:rPr lang="ru-RU" dirty="0"/>
              <a:t>Ако сте попълнили формуляра изцяло, без да пропуснете задължителен избор, ще бъдете насочени към страницата за потвърждение</a:t>
            </a:r>
            <a:endParaRPr lang="en-US" dirty="0"/>
          </a:p>
          <a:p>
            <a:r>
              <a:rPr lang="ru-RU" dirty="0"/>
              <a:t>Ако сте пропуснали избор, ще бъдете подканени да попълните полето или да направите избор.</a:t>
            </a:r>
            <a:r>
              <a:rPr lang="en-US" dirty="0"/>
              <a:t>  </a:t>
            </a:r>
          </a:p>
        </p:txBody>
      </p:sp>
      <p:pic>
        <p:nvPicPr>
          <p:cNvPr id="6" name="Picture 5">
            <a:extLst>
              <a:ext uri="{FF2B5EF4-FFF2-40B4-BE49-F238E27FC236}">
                <a16:creationId xmlns:a16="http://schemas.microsoft.com/office/drawing/2014/main" id="{3A9E9510-7B87-4B29-AD59-062808ECD07C}"/>
              </a:ext>
            </a:extLst>
          </p:cNvPr>
          <p:cNvPicPr>
            <a:picLocks noChangeAspect="1"/>
          </p:cNvPicPr>
          <p:nvPr/>
        </p:nvPicPr>
        <p:blipFill rotWithShape="1">
          <a:blip r:embed="rId2"/>
          <a:srcRect l="16928" t="61900" r="72154" b="28619"/>
          <a:stretch/>
        </p:blipFill>
        <p:spPr>
          <a:xfrm>
            <a:off x="2589212" y="1399902"/>
            <a:ext cx="3004457" cy="1412967"/>
          </a:xfrm>
          <a:prstGeom prst="rect">
            <a:avLst/>
          </a:prstGeom>
        </p:spPr>
      </p:pic>
      <p:pic>
        <p:nvPicPr>
          <p:cNvPr id="7" name="Picture 6">
            <a:extLst>
              <a:ext uri="{FF2B5EF4-FFF2-40B4-BE49-F238E27FC236}">
                <a16:creationId xmlns:a16="http://schemas.microsoft.com/office/drawing/2014/main" id="{65169A72-22E8-4D3A-9BC3-2CE80A20877E}"/>
              </a:ext>
            </a:extLst>
          </p:cNvPr>
          <p:cNvPicPr>
            <a:picLocks noChangeAspect="1"/>
          </p:cNvPicPr>
          <p:nvPr/>
        </p:nvPicPr>
        <p:blipFill rotWithShape="1">
          <a:blip r:embed="rId3"/>
          <a:srcRect l="50000" t="49107" r="12265" b="36596"/>
          <a:stretch/>
        </p:blipFill>
        <p:spPr>
          <a:xfrm>
            <a:off x="3654357" y="4337556"/>
            <a:ext cx="5800780" cy="1896334"/>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395797"/>
          </a:xfrm>
        </p:spPr>
        <p:txBody>
          <a:bodyPr>
            <a:normAutofit fontScale="90000"/>
          </a:bodyPr>
          <a:lstStyle/>
          <a:p>
            <a:r>
              <a:rPr lang="az-Cyrl-AZ" sz="2000" dirty="0"/>
              <a:t>Страница за потвърждение</a:t>
            </a:r>
            <a:endParaRPr lang="en-US" sz="2000" dirty="0"/>
          </a:p>
        </p:txBody>
      </p:sp>
      <p:pic>
        <p:nvPicPr>
          <p:cNvPr id="4" name="Picture 3">
            <a:extLst>
              <a:ext uri="{FF2B5EF4-FFF2-40B4-BE49-F238E27FC236}">
                <a16:creationId xmlns:a16="http://schemas.microsoft.com/office/drawing/2014/main" id="{F6107900-1765-4D33-8B47-8F928924A037}"/>
              </a:ext>
            </a:extLst>
          </p:cNvPr>
          <p:cNvPicPr>
            <a:picLocks noChangeAspect="1"/>
          </p:cNvPicPr>
          <p:nvPr/>
        </p:nvPicPr>
        <p:blipFill rotWithShape="1">
          <a:blip r:embed="rId2"/>
          <a:srcRect l="42287" t="12667" r="42075" b="23948"/>
          <a:stretch/>
        </p:blipFill>
        <p:spPr>
          <a:xfrm>
            <a:off x="6095457" y="143464"/>
            <a:ext cx="3029088" cy="6599085"/>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az-Cyrl-AZ" sz="3200" dirty="0"/>
              <a:t>Страницата за потвърждение продължи</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ru-RU" dirty="0"/>
              <a:t>Ако сте доволни от избора си, кликнете на Потвърждаване и Изпрати заявка</a:t>
            </a:r>
            <a:endParaRPr lang="en-US" dirty="0"/>
          </a:p>
          <a:p>
            <a:r>
              <a:rPr lang="ru-RU" dirty="0"/>
              <a:t>Ако не, можеш да се върнеш и да редактираш</a:t>
            </a:r>
            <a:r>
              <a:rPr lang="en-US" dirty="0"/>
              <a:t>  </a:t>
            </a:r>
          </a:p>
        </p:txBody>
      </p:sp>
      <p:pic>
        <p:nvPicPr>
          <p:cNvPr id="6" name="Picture 5">
            <a:extLst>
              <a:ext uri="{FF2B5EF4-FFF2-40B4-BE49-F238E27FC236}">
                <a16:creationId xmlns:a16="http://schemas.microsoft.com/office/drawing/2014/main" id="{8404E77F-6410-49D7-BADC-AFEF9C63976E}"/>
              </a:ext>
            </a:extLst>
          </p:cNvPr>
          <p:cNvPicPr>
            <a:picLocks noChangeAspect="1"/>
          </p:cNvPicPr>
          <p:nvPr/>
        </p:nvPicPr>
        <p:blipFill rotWithShape="1">
          <a:blip r:embed="rId2"/>
          <a:srcRect l="26875" t="85994" r="45186" b="6435"/>
          <a:stretch/>
        </p:blipFill>
        <p:spPr>
          <a:xfrm>
            <a:off x="2129269" y="1108951"/>
            <a:ext cx="9016664" cy="1313235"/>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361461"/>
            <a:ext cx="8911687" cy="782659"/>
          </a:xfrm>
        </p:spPr>
        <p:txBody>
          <a:bodyPr/>
          <a:lstStyle/>
          <a:p>
            <a:r>
              <a:rPr lang="az-Cyrl-AZ" dirty="0"/>
              <a:t>Страницата за успешно подаване</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531141"/>
            <a:ext cx="8915400" cy="3078252"/>
          </a:xfrm>
        </p:spPr>
        <p:txBody>
          <a:bodyPr>
            <a:normAutofit lnSpcReduction="10000"/>
          </a:bodyPr>
          <a:lstStyle/>
          <a:p>
            <a:r>
              <a:rPr lang="ru-RU" dirty="0"/>
              <a:t>Изключително важно е да добавите gary@worldbibleplans.com към списъка си с безопасни изпращачи</a:t>
            </a:r>
            <a:endParaRPr lang="en-US" dirty="0"/>
          </a:p>
          <a:p>
            <a:pPr lvl="1"/>
            <a:r>
              <a:rPr lang="ru-RU" dirty="0"/>
              <a:t>В противен случай вашият прикачен файл или линк може да попадне в папката за спам или спам</a:t>
            </a:r>
            <a:endParaRPr lang="en-US" dirty="0"/>
          </a:p>
          <a:p>
            <a:r>
              <a:rPr lang="ru-RU" dirty="0"/>
              <a:t>Времето за изпълнение на заявката е по-малко от 24 часа, освен ако няма смекчаващи обстоятелства</a:t>
            </a:r>
            <a:endParaRPr lang="en-US" dirty="0"/>
          </a:p>
          <a:p>
            <a:pPr lvl="1"/>
            <a:r>
              <a:rPr lang="ru-RU" dirty="0"/>
              <a:t>Ако не получите имейл от gary@worldbibleplans.com в рамките на 24 часа, проверете папката с нежелани материали или спам.</a:t>
            </a:r>
            <a:endParaRPr lang="en-US" dirty="0"/>
          </a:p>
          <a:p>
            <a:pPr lvl="2"/>
            <a:r>
              <a:rPr lang="ru-RU" dirty="0"/>
              <a:t>Ако все още не сте получили имейл от нас, изпратете ни бележка от нашата страница Контакт</a:t>
            </a:r>
            <a:endParaRPr lang="en-US" dirty="0"/>
          </a:p>
        </p:txBody>
      </p:sp>
      <p:pic>
        <p:nvPicPr>
          <p:cNvPr id="5" name="Picture 4">
            <a:extLst>
              <a:ext uri="{FF2B5EF4-FFF2-40B4-BE49-F238E27FC236}">
                <a16:creationId xmlns:a16="http://schemas.microsoft.com/office/drawing/2014/main" id="{2BDBE99E-C808-4E16-B0FE-1D63DA6A6CEE}"/>
              </a:ext>
            </a:extLst>
          </p:cNvPr>
          <p:cNvPicPr>
            <a:picLocks noChangeAspect="1"/>
          </p:cNvPicPr>
          <p:nvPr/>
        </p:nvPicPr>
        <p:blipFill rotWithShape="1">
          <a:blip r:embed="rId2"/>
          <a:srcRect l="10583" t="30497" r="12670" b="51064"/>
          <a:stretch/>
        </p:blipFill>
        <p:spPr>
          <a:xfrm>
            <a:off x="2592925" y="1221943"/>
            <a:ext cx="8246823" cy="2034323"/>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fontScale="90000"/>
          </a:bodyPr>
          <a:lstStyle/>
          <a:p>
            <a:r>
              <a:rPr lang="ru-RU" sz="2000" dirty="0"/>
              <a:t>Това е формулярът за заявка – ще го разгледаме в следващите слайдове</a:t>
            </a:r>
            <a:endParaRPr lang="en-US" sz="2000" dirty="0"/>
          </a:p>
        </p:txBody>
      </p:sp>
      <p:pic>
        <p:nvPicPr>
          <p:cNvPr id="4" name="Picture 3">
            <a:extLst>
              <a:ext uri="{FF2B5EF4-FFF2-40B4-BE49-F238E27FC236}">
                <a16:creationId xmlns:a16="http://schemas.microsoft.com/office/drawing/2014/main" id="{0063FAFB-2E86-4BB3-8AEB-D3E8C8ACA1E1}"/>
              </a:ext>
            </a:extLst>
          </p:cNvPr>
          <p:cNvPicPr>
            <a:picLocks noChangeAspect="1"/>
          </p:cNvPicPr>
          <p:nvPr/>
        </p:nvPicPr>
        <p:blipFill rotWithShape="1">
          <a:blip r:embed="rId2"/>
          <a:srcRect l="27636" t="20993" r="28455" b="4680"/>
          <a:stretch/>
        </p:blipFill>
        <p:spPr>
          <a:xfrm>
            <a:off x="3853775" y="644429"/>
            <a:ext cx="4940030" cy="5790996"/>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Механиката на формата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ru-RU" dirty="0"/>
              <a:t>Важно е да попълните формуляра отляво надясно и отгоре надолу</a:t>
            </a:r>
            <a:endParaRPr lang="en-US" u="sng" dirty="0"/>
          </a:p>
          <a:p>
            <a:pPr lvl="1"/>
            <a:r>
              <a:rPr lang="ru-RU" dirty="0"/>
              <a:t>Ако попълните част от формуляра и след това направите промяна в вече избрано поле, всички избори ще се върнат към стандартния режим и ще загубите тези, които сте направили</a:t>
            </a:r>
            <a:r>
              <a:rPr lang="en-US" dirty="0"/>
              <a:t>.</a:t>
            </a:r>
          </a:p>
          <a:p>
            <a:pPr lvl="2"/>
            <a:r>
              <a:rPr lang="ru-RU" dirty="0"/>
              <a:t>Например, ако изберете версия и попълните останалата част от формуляра, след което се върнете и промените версията, ще трябва да попълните всички следващи полета отново</a:t>
            </a:r>
            <a:endParaRPr lang="en-US" dirty="0"/>
          </a:p>
        </p:txBody>
      </p:sp>
      <p:pic>
        <p:nvPicPr>
          <p:cNvPr id="6" name="Picture 5">
            <a:extLst>
              <a:ext uri="{FF2B5EF4-FFF2-40B4-BE49-F238E27FC236}">
                <a16:creationId xmlns:a16="http://schemas.microsoft.com/office/drawing/2014/main" id="{F0599CA9-9F8B-4AFF-B73E-1CB0CCD07E6E}"/>
              </a:ext>
            </a:extLst>
          </p:cNvPr>
          <p:cNvPicPr>
            <a:picLocks noChangeAspect="1"/>
          </p:cNvPicPr>
          <p:nvPr/>
        </p:nvPicPr>
        <p:blipFill rotWithShape="1">
          <a:blip r:embed="rId2"/>
          <a:srcRect l="5928" t="30496" r="9450" b="35656"/>
          <a:stretch/>
        </p:blipFill>
        <p:spPr>
          <a:xfrm>
            <a:off x="2592925" y="846306"/>
            <a:ext cx="8315055" cy="2869660"/>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Логически правила на формата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В зависимост от вашите избори, определени избори ще станат недостъпни</a:t>
            </a:r>
            <a:endParaRPr lang="en-US" dirty="0"/>
          </a:p>
          <a:p>
            <a:pPr lvl="1"/>
            <a:r>
              <a:rPr lang="az-Cyrl-AZ" dirty="0"/>
              <a:t>Понякога цялото падащо меню</a:t>
            </a:r>
            <a:endParaRPr lang="en-US" dirty="0"/>
          </a:p>
          <a:p>
            <a:pPr lvl="1"/>
            <a:r>
              <a:rPr lang="ru-RU" dirty="0"/>
              <a:t>Понякога само избори в падащото меню</a:t>
            </a:r>
            <a:endParaRPr lang="en-US" dirty="0"/>
          </a:p>
          <a:p>
            <a:pPr lvl="2"/>
            <a:r>
              <a:rPr lang="ru-RU" dirty="0"/>
              <a:t>Например: Ако изберете версия, която е защитена с авторски права, не можем да предоставим писанията, а само ръководство</a:t>
            </a:r>
            <a:r>
              <a:rPr lang="en-US" dirty="0"/>
              <a:t>.</a:t>
            </a:r>
          </a:p>
          <a:p>
            <a:pPr lvl="3"/>
            <a:r>
              <a:rPr lang="ru-RU" dirty="0"/>
              <a:t>Select Book ще бъде заключен</a:t>
            </a:r>
            <a:endParaRPr lang="en-US" dirty="0"/>
          </a:p>
          <a:p>
            <a:pPr lvl="3"/>
            <a:r>
              <a:rPr lang="ru-RU" dirty="0"/>
              <a:t>Включи Писанията ще бъдат заключени</a:t>
            </a:r>
            <a:r>
              <a:rPr lang="en-US" dirty="0"/>
              <a:t> </a:t>
            </a:r>
          </a:p>
          <a:p>
            <a:pPr lvl="4"/>
            <a:r>
              <a:rPr lang="ru-RU" dirty="0"/>
              <a:t>Не. Предоставянето само на ръководство ще бъде по подразбиране</a:t>
            </a:r>
            <a:endParaRPr lang="en-US" dirty="0"/>
          </a:p>
          <a:p>
            <a:pPr lvl="3"/>
            <a:r>
              <a:rPr lang="ru-RU" dirty="0"/>
              <a:t>Включени Кръстосаните препратки ще бъдат заключени</a:t>
            </a:r>
            <a:endParaRPr lang="en-US" dirty="0"/>
          </a:p>
          <a:p>
            <a:pPr lvl="3"/>
            <a:r>
              <a:rPr lang="ru-RU" dirty="0"/>
              <a:t>Избраният параграф/стих ще бъде заключен</a:t>
            </a:r>
            <a:endParaRPr lang="en-US" dirty="0"/>
          </a:p>
          <a:p>
            <a:pPr lvl="3"/>
            <a:r>
              <a:rPr lang="ru-RU" dirty="0"/>
              <a:t>Избраният формат за електронна книга ще бъде заключен</a:t>
            </a:r>
            <a:endParaRPr lang="en-US" dirty="0"/>
          </a:p>
          <a:p>
            <a:pPr lvl="4"/>
            <a:r>
              <a:rPr lang="ru-RU" dirty="0"/>
              <a:t>PDF диаграма ще се откаже по подразбиране</a:t>
            </a:r>
            <a:endParaRPr lang="en-US" dirty="0"/>
          </a:p>
          <a:p>
            <a:pPr lvl="3"/>
            <a:r>
              <a:rPr lang="ru-RU" dirty="0"/>
              <a:t>Опционален шрифт за стихове, в които говори Исус, ще бъде заключен</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974715" y="114155"/>
            <a:ext cx="9529897" cy="606813"/>
          </a:xfrm>
        </p:spPr>
        <p:txBody>
          <a:bodyPr>
            <a:normAutofit fontScale="90000"/>
          </a:bodyPr>
          <a:lstStyle/>
          <a:p>
            <a:r>
              <a:rPr lang="ru-RU" sz="3200" dirty="0"/>
              <a:t>Логическите правила на формата продължават</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773158"/>
            <a:ext cx="7784932" cy="483577"/>
          </a:xfrm>
        </p:spPr>
        <p:txBody>
          <a:bodyPr>
            <a:normAutofit/>
          </a:bodyPr>
          <a:lstStyle/>
          <a:p>
            <a:r>
              <a:rPr lang="ru-RU" dirty="0"/>
              <a:t>Друг пример: Ако изберете тема от втората група...</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Продължителността на главите в падащото меню Продължителност ще бъде забелязана и неизбираема.</a:t>
            </a:r>
            <a:endParaRPr lang="en-US" dirty="0"/>
          </a:p>
          <a:p>
            <a:r>
              <a:rPr lang="az-Cyrl-AZ" dirty="0"/>
              <a:t>Коментарите ще бъдат заключени</a:t>
            </a:r>
            <a:endParaRPr lang="en-US" dirty="0"/>
          </a:p>
        </p:txBody>
      </p:sp>
      <p:pic>
        <p:nvPicPr>
          <p:cNvPr id="7" name="Picture 6">
            <a:extLst>
              <a:ext uri="{FF2B5EF4-FFF2-40B4-BE49-F238E27FC236}">
                <a16:creationId xmlns:a16="http://schemas.microsoft.com/office/drawing/2014/main" id="{39F82788-25F5-4EF7-8A91-078EC0523C4A}"/>
              </a:ext>
            </a:extLst>
          </p:cNvPr>
          <p:cNvPicPr>
            <a:picLocks noChangeAspect="1"/>
          </p:cNvPicPr>
          <p:nvPr/>
        </p:nvPicPr>
        <p:blipFill rotWithShape="1">
          <a:blip r:embed="rId2"/>
          <a:srcRect l="-305" t="10743" r="28350" b="10743"/>
          <a:stretch/>
        </p:blipFill>
        <p:spPr>
          <a:xfrm>
            <a:off x="2515101" y="1324744"/>
            <a:ext cx="4817939" cy="4046750"/>
          </a:xfrm>
          <a:prstGeom prst="rect">
            <a:avLst/>
          </a:prstGeom>
        </p:spPr>
      </p:pic>
      <p:pic>
        <p:nvPicPr>
          <p:cNvPr id="10" name="Picture 9">
            <a:extLst>
              <a:ext uri="{FF2B5EF4-FFF2-40B4-BE49-F238E27FC236}">
                <a16:creationId xmlns:a16="http://schemas.microsoft.com/office/drawing/2014/main" id="{0B560B7A-6AAD-4E05-970B-2FB5855C66FA}"/>
              </a:ext>
            </a:extLst>
          </p:cNvPr>
          <p:cNvPicPr>
            <a:picLocks noChangeAspect="1"/>
          </p:cNvPicPr>
          <p:nvPr/>
        </p:nvPicPr>
        <p:blipFill>
          <a:blip r:embed="rId3"/>
          <a:stretch>
            <a:fillRect/>
          </a:stretch>
        </p:blipFill>
        <p:spPr>
          <a:xfrm>
            <a:off x="8417505" y="1256735"/>
            <a:ext cx="2603936" cy="4181881"/>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178997" y="114155"/>
            <a:ext cx="9325616" cy="606813"/>
          </a:xfrm>
        </p:spPr>
        <p:txBody>
          <a:bodyPr>
            <a:normAutofit fontScale="90000"/>
          </a:bodyPr>
          <a:lstStyle/>
          <a:p>
            <a:r>
              <a:rPr lang="ru-RU" sz="3200" dirty="0"/>
              <a:t>Логическите правила на формата продължават</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Понякога множество избори определят дали друг избор е заключен</a:t>
            </a:r>
            <a:endParaRPr lang="en-US" dirty="0"/>
          </a:p>
          <a:p>
            <a:pPr lvl="1"/>
            <a:r>
              <a:rPr lang="ru-RU" dirty="0"/>
              <a:t>За да може коментарът да бъде избираем:</a:t>
            </a:r>
            <a:endParaRPr lang="en-US" dirty="0"/>
          </a:p>
          <a:p>
            <a:pPr lvl="2"/>
            <a:r>
              <a:rPr lang="ru-RU" dirty="0"/>
              <a:t>Версията не може да бъде защитена с авторско право</a:t>
            </a:r>
            <a:endParaRPr lang="en-US" dirty="0"/>
          </a:p>
          <a:p>
            <a:pPr lvl="2"/>
            <a:r>
              <a:rPr lang="ru-RU" dirty="0"/>
              <a:t>Темата трябва да е в първата група теми</a:t>
            </a:r>
            <a:endParaRPr lang="en-US" dirty="0"/>
          </a:p>
          <a:p>
            <a:pPr lvl="2"/>
            <a:r>
              <a:rPr lang="ru-RU" dirty="0"/>
              <a:t>Продължителността трябва да е продължителност на глава</a:t>
            </a:r>
            <a:endParaRPr lang="en-US" dirty="0"/>
          </a:p>
          <a:p>
            <a:pPr lvl="2"/>
            <a:endParaRPr lang="en-US" dirty="0"/>
          </a:p>
          <a:p>
            <a:pPr lvl="1"/>
            <a:r>
              <a:rPr lang="ru-RU" dirty="0"/>
              <a:t>За да бъде избираем форматът на Избран параграф или стих:</a:t>
            </a:r>
            <a:endParaRPr lang="en-US" dirty="0"/>
          </a:p>
          <a:p>
            <a:pPr lvl="2"/>
            <a:r>
              <a:rPr lang="ru-RU" dirty="0"/>
              <a:t>Версията не може да бъде защитена с авторско право</a:t>
            </a:r>
            <a:endParaRPr lang="en-US" dirty="0"/>
          </a:p>
          <a:p>
            <a:pPr lvl="2"/>
            <a:r>
              <a:rPr lang="ru-RU" dirty="0"/>
              <a:t>Включи Писанията трябва да са Да</a:t>
            </a:r>
            <a:endParaRPr lang="en-US" dirty="0"/>
          </a:p>
          <a:p>
            <a:pPr lvl="2"/>
            <a:r>
              <a:rPr lang="ru-RU" dirty="0"/>
              <a:t>Включени кръстосани препратки трябва да бъдат заобиколени или не трябва да се избират кръстосани препратки</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1547</TotalTime>
  <Words>3003</Words>
  <Application>Microsoft Office PowerPoint</Application>
  <PresentationFormat>Widescreen</PresentationFormat>
  <Paragraphs>264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worldbibleplans.com/languages/bulgarian/index.html</vt:lpstr>
      <vt:lpstr>PowerPoint Presentation</vt:lpstr>
      <vt:lpstr>Добре дошли в Световни библейски планове</vt:lpstr>
      <vt:lpstr>Навигирайте до страницата за заявка за електронна книга</vt:lpstr>
      <vt:lpstr>Това е формулярът за заявка – ще го разгледаме в следващите слайдове</vt:lpstr>
      <vt:lpstr>Механиката на формата</vt:lpstr>
      <vt:lpstr>Логически правила на формата</vt:lpstr>
      <vt:lpstr>Логическите правила на формата продължават</vt:lpstr>
      <vt:lpstr>Логическите правила на формата продължават</vt:lpstr>
      <vt:lpstr>Кажи ни кой си</vt:lpstr>
      <vt:lpstr>Изберете държавата си на пребиваване от падащото меню</vt:lpstr>
      <vt:lpstr>Въведете вашия имейл адрес</vt:lpstr>
      <vt:lpstr>Изберете своя език</vt:lpstr>
      <vt:lpstr>Списъкът с версии, свързан с избрания ви език, ще се попълни автоматично</vt:lpstr>
      <vt:lpstr>Това е пример за това, което може да видите </vt:lpstr>
      <vt:lpstr>Търсене в рамките на списъка</vt:lpstr>
      <vt:lpstr>Защитени с авторско право версии  Някои полета във формуляра ще бъдат заключени, ако изберете защитена с авторски права библейска версия. По закон можем да предоставим само ръководство за защитени с авторско право версии. Ще видите символа © на авторското право в края на описанието на версията. </vt:lpstr>
      <vt:lpstr>Кликнете върху радиалния бутон в началото на избрания от вас бутон</vt:lpstr>
      <vt:lpstr>Падащият списък ще се затвори и формулярът ще покаже избраната от теб версия</vt:lpstr>
      <vt:lpstr>Теми </vt:lpstr>
      <vt:lpstr>Продължаване на темите </vt:lpstr>
      <vt:lpstr>Продължаване на темите </vt:lpstr>
      <vt:lpstr>Продължаване на темите </vt:lpstr>
      <vt:lpstr>Продължаване на темите </vt:lpstr>
      <vt:lpstr>Ако изберете темата за 1 книга Deep Dive, изберете книга. В противен случай тази опция ще бъде заключена</vt:lpstr>
      <vt:lpstr>Включи Писанията</vt:lpstr>
      <vt:lpstr>По желание изберете да включите кръстосани препратки</vt:lpstr>
      <vt:lpstr>Включи кръстосана препратка – примери за съкращения</vt:lpstr>
      <vt:lpstr>Включи кръстосана препратка – пълни текстови примери</vt:lpstr>
      <vt:lpstr>Продължителност на четенето</vt:lpstr>
      <vt:lpstr>Изберете честота на четене</vt:lpstr>
      <vt:lpstr>Избрани четения на ден</vt:lpstr>
      <vt:lpstr>Изберете формат на параграф или стих</vt:lpstr>
      <vt:lpstr>Включете коментари - Изберете коментари глава по глава, които да бъдат включени във вашия план.</vt:lpstr>
      <vt:lpstr>Изберете по ден, дата или и двете</vt:lpstr>
      <vt:lpstr>Кликнете върху календара, за да изберете начална дата на четене. Ако изберете Персонализирана продължителност, изберете крайна дата на четене</vt:lpstr>
      <vt:lpstr>Изберете формат за електронна книга</vt:lpstr>
      <vt:lpstr>Опционален шрифт за стихове, в които говори Исус</vt:lpstr>
      <vt:lpstr>По избор: Изберете Не, ако желаете да не получавате имейли от WBP в бъдеще</vt:lpstr>
      <vt:lpstr>По избор: Въведете допълнителни заявки тук</vt:lpstr>
      <vt:lpstr>Моля, споделете ни как сте научили за нас и дали това е първият ви път, когато четете Библията</vt:lpstr>
      <vt:lpstr>Кликнете Изпрати</vt:lpstr>
      <vt:lpstr>Страница за потвърждение</vt:lpstr>
      <vt:lpstr>Страницата за потвърждение продължи</vt:lpstr>
      <vt:lpstr>Страницата за успешно подаване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226</cp:revision>
  <dcterms:created xsi:type="dcterms:W3CDTF">2024-04-27T16:46:20Z</dcterms:created>
  <dcterms:modified xsi:type="dcterms:W3CDTF">2026-08-26T18:09:17Z</dcterms:modified>
</cp:coreProperties>
</file>