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312"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9" d="100"/>
          <a:sy n="109" d="100"/>
        </p:scale>
        <p:origin x="58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8/26/2026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8/26/2026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8/26/2026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8/26/2026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8/26/2026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3171215"/>
            <a:ext cx="8915399" cy="779313"/>
          </a:xfrm>
        </p:spPr>
        <p:txBody>
          <a:bodyPr>
            <a:normAutofit/>
          </a:bodyPr>
          <a:lstStyle/>
          <a:p>
            <a:r>
              <a:rPr lang="en-US" sz="2600" dirty="0"/>
              <a:t>worldbibleplans.com/languages/</a:t>
            </a:r>
            <a:r>
              <a:rPr lang="en-US" sz="2600" dirty="0" err="1"/>
              <a:t>bengali</a:t>
            </a:r>
            <a:r>
              <a:rPr lang="en-US" sz="26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as-IN" sz="2400" dirty="0"/>
              <a:t>ধাপে ধাপে নির্দেশাবলী</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873950"/>
          </a:xfrm>
        </p:spPr>
        <p:txBody>
          <a:bodyPr>
            <a:normAutofit/>
          </a:bodyPr>
          <a:lstStyle/>
          <a:p>
            <a:r>
              <a:rPr lang="as-IN" sz="3200" dirty="0"/>
              <a:t>আপনি কে আমাদের বলুন</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s-IN" dirty="0"/>
              <a:t>এই ক্ষেত্রগুলি বাধ্যতামূলক</a:t>
            </a:r>
            <a:endParaRPr lang="en-US" dirty="0"/>
          </a:p>
          <a:p>
            <a:pPr lvl="1"/>
            <a:r>
              <a:rPr lang="as-IN" dirty="0"/>
              <a:t>আপনি যখন জমা দেবেন তখন কোনও বাধ্যতামূলক ক্ষেত্র পূরণ করা হয়নি / নির্বাচিত করা হবে না এবং আপনাকে ক্ষেত্রটি পূরণ করতে হবে</a:t>
            </a:r>
            <a:endParaRPr lang="en-US" dirty="0"/>
          </a:p>
        </p:txBody>
      </p:sp>
      <p:pic>
        <p:nvPicPr>
          <p:cNvPr id="7" name="Picture 6">
            <a:extLst>
              <a:ext uri="{FF2B5EF4-FFF2-40B4-BE49-F238E27FC236}">
                <a16:creationId xmlns:a16="http://schemas.microsoft.com/office/drawing/2014/main" id="{31BFCF3E-1EFC-4C06-8636-328F0D15D259}"/>
              </a:ext>
            </a:extLst>
          </p:cNvPr>
          <p:cNvPicPr>
            <a:picLocks noChangeAspect="1"/>
          </p:cNvPicPr>
          <p:nvPr/>
        </p:nvPicPr>
        <p:blipFill rotWithShape="1">
          <a:blip r:embed="rId2"/>
          <a:srcRect l="17234" t="44890" r="18058" b="43691"/>
          <a:stretch/>
        </p:blipFill>
        <p:spPr>
          <a:xfrm>
            <a:off x="1742873" y="1670675"/>
            <a:ext cx="9214014" cy="873949"/>
          </a:xfrm>
          <a:prstGeom prst="rect">
            <a:avLst/>
          </a:prstGeom>
        </p:spPr>
      </p:pic>
      <p:pic>
        <p:nvPicPr>
          <p:cNvPr id="9" name="Picture 8">
            <a:extLst>
              <a:ext uri="{FF2B5EF4-FFF2-40B4-BE49-F238E27FC236}">
                <a16:creationId xmlns:a16="http://schemas.microsoft.com/office/drawing/2014/main" id="{0D166DD0-D8CB-4DD0-BD00-904AFD23E206}"/>
              </a:ext>
            </a:extLst>
          </p:cNvPr>
          <p:cNvPicPr>
            <a:picLocks noChangeAspect="1"/>
          </p:cNvPicPr>
          <p:nvPr/>
        </p:nvPicPr>
        <p:blipFill rotWithShape="1">
          <a:blip r:embed="rId3"/>
          <a:srcRect l="49228" t="54082" r="17979" b="29953"/>
          <a:stretch/>
        </p:blipFill>
        <p:spPr>
          <a:xfrm>
            <a:off x="3172426" y="4375625"/>
            <a:ext cx="6203901" cy="1623399"/>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fontScale="90000"/>
          </a:bodyPr>
          <a:lstStyle/>
          <a:p>
            <a:r>
              <a:rPr lang="as-IN" sz="2700" i="1" dirty="0"/>
              <a:t>ড্রপ ডাউন তালিকা থেকে আপনার বসবাসের দেশ নির্বাচন করুন</a:t>
            </a:r>
            <a:endParaRPr lang="en-US" sz="3200" i="1"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as-IN" dirty="0"/>
              <a:t>আপনার পছন্দসই বসবাসের দেশে ক্লিক করুন</a:t>
            </a:r>
            <a:endParaRPr lang="en-US" dirty="0"/>
          </a:p>
          <a:p>
            <a:pPr lvl="2"/>
            <a:r>
              <a:rPr lang="as-IN" dirty="0"/>
              <a:t>এই উদাহরণে ভারত</a:t>
            </a:r>
            <a:endParaRPr lang="en-US" dirty="0"/>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s-IN" dirty="0"/>
              <a:t>বসবাসের দেশের তালিকা দেখতে ড্রপ ডাউনে ক্লিক করুন</a:t>
            </a:r>
            <a:endParaRPr lang="en-US" dirty="0"/>
          </a:p>
          <a:p>
            <a:pPr lvl="1"/>
            <a:r>
              <a:rPr lang="as-IN" dirty="0"/>
              <a:t>আপনার পছন্দসই বসবাসের দেশে স্ক্রোল করুন বা</a:t>
            </a:r>
            <a:endParaRPr lang="en-US" dirty="0"/>
          </a:p>
          <a:p>
            <a:pPr lvl="1"/>
            <a:r>
              <a:rPr lang="as-IN" dirty="0"/>
              <a:t>আপনার পছন্দসই বসবাসের দেশে আরও দ্রুত যেতে টাইপ করা শুরু করুন</a:t>
            </a:r>
            <a:endParaRPr lang="en-US" dirty="0"/>
          </a:p>
        </p:txBody>
      </p:sp>
      <p:pic>
        <p:nvPicPr>
          <p:cNvPr id="4" name="Picture 3">
            <a:extLst>
              <a:ext uri="{FF2B5EF4-FFF2-40B4-BE49-F238E27FC236}">
                <a16:creationId xmlns:a16="http://schemas.microsoft.com/office/drawing/2014/main" id="{E2915603-569C-44CE-97CA-C0233D83C335}"/>
              </a:ext>
            </a:extLst>
          </p:cNvPr>
          <p:cNvPicPr>
            <a:picLocks noChangeAspect="1"/>
          </p:cNvPicPr>
          <p:nvPr/>
        </p:nvPicPr>
        <p:blipFill rotWithShape="1">
          <a:blip r:embed="rId2"/>
          <a:srcRect l="17712" t="35676" r="51410" b="17417"/>
          <a:stretch/>
        </p:blipFill>
        <p:spPr>
          <a:xfrm>
            <a:off x="2490280" y="2118946"/>
            <a:ext cx="4433811" cy="3620373"/>
          </a:xfrm>
          <a:prstGeom prst="rect">
            <a:avLst/>
          </a:prstGeom>
        </p:spPr>
      </p:pic>
    </p:spTree>
    <p:extLst>
      <p:ext uri="{BB962C8B-B14F-4D97-AF65-F5344CB8AC3E}">
        <p14:creationId xmlns:p14="http://schemas.microsoft.com/office/powerpoint/2010/main" val="326750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766945"/>
          </a:xfrm>
        </p:spPr>
        <p:txBody>
          <a:bodyPr>
            <a:normAutofit/>
          </a:bodyPr>
          <a:lstStyle/>
          <a:p>
            <a:r>
              <a:rPr lang="as-IN" sz="3200" dirty="0"/>
              <a:t>আপনার ইমেল ঠিকানা লিখুন</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8"/>
            <a:ext cx="8915400" cy="1413019"/>
          </a:xfrm>
        </p:spPr>
        <p:txBody>
          <a:bodyPr/>
          <a:lstStyle/>
          <a:p>
            <a:r>
              <a:rPr lang="as-IN" dirty="0"/>
              <a:t>আপনার কাস্টম ক্রাফ্টেড বাইবেল পড়ার পরিকল্পনা ডাউনলোড করার জন্য আপনাকে একটি পড়ার পরিকল্পনা বা একটি লিঙ্ক প্রেরণের জন্য আমাদের আপনার ইমেল ঠিকানা প্রয়োজন। আপনি যখন আপনার অনুরোধ জমা দেবেন তখন আপনি আমাদের না বলতে না বলেন, ডাব্লুবিপি আপডেট, নতুন অনুবাদ এবং নতুন পরিকল্পনা সহ মাঝে মাঝে ইমেল প্রেরণ করবে</a:t>
            </a:r>
            <a:endParaRPr lang="en-US" dirty="0"/>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s-IN" dirty="0"/>
              <a:t>আমরা কখনই কোনও কারণে কারও সাথে আপনার ইমেল ঠিকানা শেয়ার করব না</a:t>
            </a:r>
            <a:endParaRPr lang="en-US" dirty="0"/>
          </a:p>
        </p:txBody>
      </p:sp>
      <p:pic>
        <p:nvPicPr>
          <p:cNvPr id="4" name="Picture 3">
            <a:extLst>
              <a:ext uri="{FF2B5EF4-FFF2-40B4-BE49-F238E27FC236}">
                <a16:creationId xmlns:a16="http://schemas.microsoft.com/office/drawing/2014/main" id="{8F30CF87-274B-4661-B759-9F53D79C7CDC}"/>
              </a:ext>
            </a:extLst>
          </p:cNvPr>
          <p:cNvPicPr>
            <a:picLocks noChangeAspect="1"/>
          </p:cNvPicPr>
          <p:nvPr/>
        </p:nvPicPr>
        <p:blipFill rotWithShape="1">
          <a:blip r:embed="rId2"/>
          <a:srcRect l="50000" t="35379" r="18058" b="52918"/>
          <a:stretch/>
        </p:blipFill>
        <p:spPr>
          <a:xfrm>
            <a:off x="2589211" y="2711657"/>
            <a:ext cx="8112599" cy="1597696"/>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D8C34E3-61E6-43AB-9E2C-62E5544B5A06}"/>
              </a:ext>
            </a:extLst>
          </p:cNvPr>
          <p:cNvPicPr>
            <a:picLocks noChangeAspect="1"/>
          </p:cNvPicPr>
          <p:nvPr/>
        </p:nvPicPr>
        <p:blipFill rotWithShape="1">
          <a:blip r:embed="rId2"/>
          <a:srcRect l="17633" t="26472" r="55638" b="29292"/>
          <a:stretch/>
        </p:blipFill>
        <p:spPr>
          <a:xfrm>
            <a:off x="2363916" y="2052536"/>
            <a:ext cx="3628322" cy="3227582"/>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as-IN" dirty="0"/>
              <a:t>আপনার ভাষা নির্বাচন করুন</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35499" y="5539153"/>
            <a:ext cx="10616588" cy="1178169"/>
          </a:xfrm>
        </p:spPr>
        <p:txBody>
          <a:bodyPr>
            <a:normAutofit fontScale="92500" lnSpcReduction="20000"/>
          </a:bodyPr>
          <a:lstStyle/>
          <a:p>
            <a:pPr lvl="1"/>
            <a:r>
              <a:rPr lang="as-IN" dirty="0"/>
              <a:t>আপনার ভাষা পছন্দের উপর ক্লিক করুন</a:t>
            </a:r>
            <a:endParaRPr lang="en-US" dirty="0"/>
          </a:p>
          <a:p>
            <a:pPr lvl="2"/>
            <a:r>
              <a:rPr lang="as-IN" dirty="0"/>
              <a:t>এই উদাহরণে বাংলা</a:t>
            </a:r>
            <a:endParaRPr lang="en-US" dirty="0"/>
          </a:p>
          <a:p>
            <a:pPr marL="0" indent="0">
              <a:buNone/>
            </a:pPr>
            <a:r>
              <a:rPr lang="as-IN" dirty="0"/>
              <a:t>আপনি যে ভাষাটি নির্বাচন করবেন তা বাইবেলের সংস্করণগুলির তালিকা নির্ধারণ করবে যা থেকে আপনি নির্বাচন করতে পারেন</a:t>
            </a:r>
            <a:endParaRPr lang="en-US" dirty="0"/>
          </a:p>
        </p:txBody>
      </p:sp>
      <p:sp>
        <p:nvSpPr>
          <p:cNvPr id="9" name="Oval 8">
            <a:extLst>
              <a:ext uri="{FF2B5EF4-FFF2-40B4-BE49-F238E27FC236}">
                <a16:creationId xmlns:a16="http://schemas.microsoft.com/office/drawing/2014/main" id="{E767AE4D-5125-4834-8708-0DF437012666}"/>
              </a:ext>
            </a:extLst>
          </p:cNvPr>
          <p:cNvSpPr/>
          <p:nvPr/>
        </p:nvSpPr>
        <p:spPr>
          <a:xfrm>
            <a:off x="2285904" y="3599181"/>
            <a:ext cx="1186869"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s-IN" dirty="0"/>
              <a:t>ভাষার তালিকা দেখতে ড্রপ ডাউনে ক্লিক করুন</a:t>
            </a:r>
            <a:endParaRPr lang="en-US" dirty="0"/>
          </a:p>
          <a:p>
            <a:pPr lvl="1"/>
            <a:r>
              <a:rPr lang="as-IN" dirty="0"/>
              <a:t>আপনার ভাষা পছন্দের জন্য স্ক্রোল করুন বা</a:t>
            </a:r>
            <a:endParaRPr lang="en-US" dirty="0"/>
          </a:p>
          <a:p>
            <a:pPr lvl="1"/>
            <a:r>
              <a:rPr lang="as-IN" dirty="0"/>
              <a:t>আরও দ্রুত আপনার ভাষার পছন্দে যেতে টাইপ করা শুরু করুন</a:t>
            </a:r>
            <a:endParaRPr lang="en-US" dirty="0"/>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lstStyle/>
          <a:p>
            <a:r>
              <a:rPr lang="as-IN" dirty="0"/>
              <a:t>আপনার ভাষা পছন্দের সাথে সম্পর্কিত সংস্করণ তালিকাটি স্বয়ংক্রিয়ভাবে জনপ্রিয় হবে</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as-IN" dirty="0"/>
              <a:t>সংস্করণ তালিকাটি আপনার নির্বাচিত ভাষার মধ্যে বর্ণানুক্রমিক। নির্দিষ্ট অনুবাদের বিবরণ আপনাকে বলবে যে অনুবাদটি কিনা:</a:t>
            </a:r>
            <a:endParaRPr lang="en-US" dirty="0"/>
          </a:p>
          <a:p>
            <a:pPr lvl="1"/>
            <a:r>
              <a:rPr lang="as-IN" dirty="0"/>
              <a:t>সম্পূর্ণ বাইবেল - 66 বই (ওল্ড এবং নিউ টেস্টামেন্টস)</a:t>
            </a:r>
            <a:endParaRPr lang="en-US" dirty="0"/>
          </a:p>
          <a:p>
            <a:pPr lvl="1"/>
            <a:r>
              <a:rPr lang="as-IN" dirty="0"/>
              <a:t>এক্স অ্যাপোক্রিফাল বইয়ের সাথে সম্পূর্ণ বাইবেল (কিছু অ্যাপোক্রিফাল বই সহ ওল্ড এবং নিউ টেস্টামেন্টস। এক্স বইয়ের সংখ্যার প্রতিনিধিত্ব করে।</a:t>
            </a:r>
            <a:endParaRPr lang="en-US" dirty="0"/>
          </a:p>
          <a:p>
            <a:pPr lvl="1"/>
            <a:r>
              <a:rPr lang="as-IN" dirty="0"/>
              <a:t>শুধুমাত্র নিউ টেস্টামেন্ট - নতুন নিয়মের 27 টি বই</a:t>
            </a:r>
            <a:endParaRPr lang="en-US" dirty="0"/>
          </a:p>
          <a:p>
            <a:pPr lvl="1"/>
            <a:r>
              <a:rPr lang="as-IN" dirty="0"/>
              <a:t>অন্যান্য বইয়ের সাথে নতুন নিয়ম - নতুন নিয়মের 27 টি বই এবং কিছু সংখ্যক ওল্ড টেস্টামেন্টের বই</a:t>
            </a:r>
            <a:endParaRPr lang="en-US" dirty="0"/>
          </a:p>
          <a:p>
            <a:pPr lvl="1"/>
            <a:r>
              <a:rPr lang="as-IN" dirty="0"/>
              <a:t>ওল্ড টেস্টামেন্ট শুধুমাত্র - ওল্ড টেস্টামেন্টের 39 টি বই</a:t>
            </a:r>
            <a:endParaRPr lang="en-US" dirty="0"/>
          </a:p>
          <a:p>
            <a:pPr lvl="1"/>
            <a:r>
              <a:rPr lang="as-IN" dirty="0"/>
              <a:t>অনুপস্থিত এক্স বই (গুলি) - কিছু অনুবাদ অনুপস্থিত বই। এক্স অনুপস্থিত বইয়ের সংখ্যার প্রতিনিধিত্ব করে।</a:t>
            </a:r>
            <a:endParaRPr lang="en-US" dirty="0"/>
          </a:p>
          <a:p>
            <a:pPr lvl="1"/>
            <a:r>
              <a:rPr lang="en-US" dirty="0"/>
              <a:t>x </a:t>
            </a:r>
            <a:r>
              <a:rPr lang="as-IN" dirty="0"/>
              <a:t>বই - কিছু অনুবাদে সীমিত সংখ্যক বই রয়েছে। এক্স অনুবাদে বইয়ের সংখ্যার প্রতিনিধিত্ব করে</a:t>
            </a:r>
            <a:endParaRPr lang="en-US" dirty="0"/>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912B6-EAAD-4C20-BA8E-485147993D18}"/>
              </a:ext>
            </a:extLst>
          </p:cNvPr>
          <p:cNvPicPr>
            <a:picLocks noChangeAspect="1"/>
          </p:cNvPicPr>
          <p:nvPr/>
        </p:nvPicPr>
        <p:blipFill rotWithShape="1">
          <a:blip r:embed="rId2"/>
          <a:srcRect l="16730" t="26027" r="35612" b="19941"/>
          <a:stretch/>
        </p:blipFill>
        <p:spPr>
          <a:xfrm>
            <a:off x="2572071" y="1027975"/>
            <a:ext cx="7954579" cy="4847531"/>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normAutofit fontScale="90000"/>
          </a:bodyPr>
          <a:lstStyle/>
          <a:p>
            <a:r>
              <a:rPr lang="as-IN" dirty="0"/>
              <a:t>আপনি যা দেখতে পারেন এটি তার একটি উদাহরণ</a:t>
            </a:r>
            <a:r>
              <a:rPr lang="en-US" dirty="0"/>
              <a:t> </a:t>
            </a:r>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lstStyle/>
          <a:p>
            <a:r>
              <a:rPr lang="en-US" dirty="0"/>
              <a:t>(IC </a:t>
            </a:r>
            <a:r>
              <a:rPr lang="en-US" dirty="0" err="1"/>
              <a:t>xxxx</a:t>
            </a:r>
            <a:r>
              <a:rPr lang="en-US" dirty="0"/>
              <a:t>) </a:t>
            </a:r>
            <a:r>
              <a:rPr lang="as-IN" dirty="0"/>
              <a:t>একটি অভ্যন্তরীণ কোড যা আমরা আপনার অনুরোধ প্রক্রিয়াকরণে ব্যবহার করি</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7092639" y="4049486"/>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4136571" y="4488869"/>
            <a:ext cx="3048000" cy="157728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385299" y="2111145"/>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s-IN" dirty="0"/>
              <a:t>পছন্দগুলি সংকীর্ণ করতে তালিকার মধ্যে অনুসন্ধান করুন</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945532" y="2704152"/>
            <a:ext cx="439767" cy="28223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6B10A0-D547-42E6-90B2-19F613EE8A5C}"/>
              </a:ext>
            </a:extLst>
          </p:cNvPr>
          <p:cNvPicPr>
            <a:picLocks noChangeAspect="1"/>
          </p:cNvPicPr>
          <p:nvPr/>
        </p:nvPicPr>
        <p:blipFill rotWithShape="1">
          <a:blip r:embed="rId2"/>
          <a:srcRect l="5467" t="33142" r="20191" b="15320"/>
          <a:stretch/>
        </p:blipFill>
        <p:spPr>
          <a:xfrm>
            <a:off x="2522623" y="920788"/>
            <a:ext cx="7967560" cy="4546157"/>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as-IN" dirty="0"/>
              <a:t>তালিকার মধ্যে অনুসন্ধান করুন</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1801638" y="1527495"/>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s-IN" dirty="0"/>
              <a:t>পছন্দগুলি সংকীর্ণ করতে তালিকার মধ্যে অনুসন্ধান করুন</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362197"/>
            <a:ext cx="482808" cy="53340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as-IN" dirty="0"/>
              <a:t>এই উদাহরণে, আমি এর জন্য তালিকার মধ্যে অনুসন্ধান করেছি</a:t>
            </a:r>
            <a:r>
              <a:rPr lang="en-US" dirty="0"/>
              <a:t> “Complete”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1973865"/>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as-IN" sz="3200" dirty="0"/>
              <a:t>কপিরাইটযুক্ত সংস্করণ</a:t>
            </a:r>
            <a:r>
              <a:rPr lang="en-US" sz="1200" dirty="0"/>
              <a:t> </a:t>
            </a:r>
            <a:br>
              <a:rPr lang="en-US" sz="1200" dirty="0"/>
            </a:br>
            <a:br>
              <a:rPr lang="en-US" sz="1200" dirty="0"/>
            </a:br>
            <a:r>
              <a:rPr lang="as-IN" sz="1600" b="1" dirty="0">
                <a:solidFill>
                  <a:srgbClr val="2F4858"/>
                </a:solidFill>
                <a:latin typeface="Philosopher"/>
              </a:rPr>
              <a:t>আপনি যদি কপিরাইটযুক্ত বাইবেল সংস্করণ চয়ন করেন তবে ফর্মের কিছু ক্ষেত্র লক করা হবে। আইন অনুসারে, আমরা কেবল কপিরাইটযুক্ত সংস্করণগুলির জন্য একটি গাইড সরবরাহ করতে পারি। আপনি সংস্করণের বিবরণের শেষে কপিরাইট প্রতীকটি © দেখতে পাবেন।</a:t>
            </a:r>
            <a:br>
              <a:rPr lang="en-US" sz="1600" b="1" i="0" dirty="0">
                <a:solidFill>
                  <a:srgbClr val="2F4858"/>
                </a:solidFill>
                <a:effectLst/>
                <a:latin typeface="Philosopher"/>
              </a:rPr>
            </a:b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r>
              <a:rPr lang="as-IN" dirty="0">
                <a:cs typeface="Times New Roman" panose="02020603050405020304" pitchFamily="18" charset="0"/>
              </a:rPr>
              <a:t>আইন অনুসারে, আমরা বর্তমান কপিরাইটের অধীনে বাইবেলের সংস্করণগুলির জন্য শাস্ত্রীয় পাঠ্য সরবরাহ করার অনুমতি পাই না। বর্তমান কপিরাইটের অধীনে থাকা যে কোনও সংস্করণের শেষে প্রতীক থাকবে ©। এই সংস্করণগুলির জন্য, আমরা কেবল একটি গাইড সরবরাহ করতে পারি।</a:t>
            </a:r>
            <a:endParaRPr lang="en-US" dirty="0">
              <a:cs typeface="Times New Roman" panose="02020603050405020304" pitchFamily="18" charset="0"/>
            </a:endParaRPr>
          </a:p>
          <a:p>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256469"/>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F915FAF-4FEA-4D54-84AB-70D0C455ABC1}"/>
              </a:ext>
            </a:extLst>
          </p:cNvPr>
          <p:cNvPicPr>
            <a:picLocks noChangeAspect="1"/>
          </p:cNvPicPr>
          <p:nvPr/>
        </p:nvPicPr>
        <p:blipFill rotWithShape="1">
          <a:blip r:embed="rId2"/>
          <a:srcRect l="5467" t="50644" r="20191" b="15320"/>
          <a:stretch/>
        </p:blipFill>
        <p:spPr>
          <a:xfrm>
            <a:off x="2517589" y="1748238"/>
            <a:ext cx="7967560" cy="3002304"/>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r>
              <a:rPr lang="as-IN" dirty="0"/>
              <a:t>আপনার পছন্দের শুরুতে রেডিয়াল বোতামে ক্লিক করুন</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384932" y="4973576"/>
            <a:ext cx="8915400" cy="1534166"/>
          </a:xfrm>
        </p:spPr>
        <p:txBody>
          <a:bodyPr>
            <a:normAutofit/>
          </a:bodyPr>
          <a:lstStyle/>
          <a:p>
            <a:r>
              <a:rPr lang="as-IN" dirty="0"/>
              <a:t>এই উদাহরণে, আমি বেছে নিয়েছি</a:t>
            </a:r>
            <a:r>
              <a:rPr lang="en-US" dirty="0"/>
              <a:t> Bengali O.V. Bible (BOV) (2016) (Complete Bible) </a:t>
            </a:r>
            <a:r>
              <a:rPr lang="as-IN" dirty="0"/>
              <a:t>পবিত্র বাইবেল </a:t>
            </a:r>
            <a:r>
              <a:rPr lang="en-US" dirty="0"/>
              <a:t>O.V. (IC 0200) ©</a:t>
            </a:r>
          </a:p>
          <a:p>
            <a:pPr lvl="1"/>
            <a:r>
              <a:rPr lang="as-IN" dirty="0"/>
              <a:t>দ্রষ্টব্য: আপনি প্রতি অনুরোধে কেবল একটি পছন্দ করতে পারেন। আপনি যদি একাধিক সংস্করণ চান তবে আপনাকে অবশ্যই একাধিক অনুরোধ জমা দিতে হবে</a:t>
            </a:r>
            <a:endParaRPr lang="en-US" dirty="0"/>
          </a:p>
        </p:txBody>
      </p:sp>
      <p:sp>
        <p:nvSpPr>
          <p:cNvPr id="6" name="Oval 5">
            <a:extLst>
              <a:ext uri="{FF2B5EF4-FFF2-40B4-BE49-F238E27FC236}">
                <a16:creationId xmlns:a16="http://schemas.microsoft.com/office/drawing/2014/main" id="{9444016B-CCCB-43A4-BAB1-2104D9D09C45}"/>
              </a:ext>
            </a:extLst>
          </p:cNvPr>
          <p:cNvSpPr/>
          <p:nvPr/>
        </p:nvSpPr>
        <p:spPr>
          <a:xfrm>
            <a:off x="2517589" y="2912118"/>
            <a:ext cx="410437" cy="39528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2928027" y="3307407"/>
            <a:ext cx="505837" cy="1666169"/>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508619"/>
          </a:xfrm>
        </p:spPr>
        <p:txBody>
          <a:bodyPr>
            <a:normAutofit/>
          </a:bodyPr>
          <a:lstStyle/>
          <a:p>
            <a:r>
              <a:rPr lang="as-IN" sz="1800" dirty="0"/>
              <a:t>ড্রপডাউন তালিকাটি বন্ধ হয়ে যাবে এবং ফর্মটি আপনার নির্বাচিত সংস্করণটি দেখাবে</a:t>
            </a:r>
            <a:endParaRPr lang="en-US" sz="18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as-IN" dirty="0"/>
              <a:t>আপনি ব্যাক টু ভার্সনগুলিতে ক্লিক করে আপনার নির্বাচন পরিবর্তন করতে পারেন</a:t>
            </a:r>
            <a:endParaRPr lang="en-US" dirty="0"/>
          </a:p>
          <a:p>
            <a:pPr lvl="1"/>
            <a:r>
              <a:rPr lang="as-IN" dirty="0"/>
              <a:t>আপনি যদি বাকি ফর্মটি পূরণ করার পরে এটি করেন তবে আপনাকে আবার ফর্মটি পূরণ করতে হবে</a:t>
            </a:r>
            <a:endParaRPr lang="en-US" dirty="0"/>
          </a:p>
        </p:txBody>
      </p:sp>
      <p:pic>
        <p:nvPicPr>
          <p:cNvPr id="5" name="Picture 4">
            <a:extLst>
              <a:ext uri="{FF2B5EF4-FFF2-40B4-BE49-F238E27FC236}">
                <a16:creationId xmlns:a16="http://schemas.microsoft.com/office/drawing/2014/main" id="{470670FD-5768-45BD-8942-209BE286BA02}"/>
              </a:ext>
            </a:extLst>
          </p:cNvPr>
          <p:cNvPicPr>
            <a:picLocks noChangeAspect="1"/>
          </p:cNvPicPr>
          <p:nvPr/>
        </p:nvPicPr>
        <p:blipFill rotWithShape="1">
          <a:blip r:embed="rId2"/>
          <a:srcRect l="4976" t="33901" r="28364" b="45674"/>
          <a:stretch/>
        </p:blipFill>
        <p:spPr>
          <a:xfrm>
            <a:off x="2133599" y="1225686"/>
            <a:ext cx="8736746" cy="2203314"/>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79366"/>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একজন খ্রিস্টান হিসেবে আপনি কি কখনও পুরো বাইবেল পড়েছেন?</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669577"/>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077656"/>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57906"/>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এটা কি আপনার জীবনের জন্য উপকারী ছিল?</a:t>
            </a:r>
            <a:endParaRPr lang="en-US" sz="12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5790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হ্যাঁ</a:t>
            </a:r>
            <a:endParaRPr lang="en-US" sz="12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199465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না</a:t>
            </a:r>
            <a:endParaRPr lang="en-US" sz="12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05900"/>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কেন নয়?  একটি সাধারণ পড়ার পরিকল্পনা কি সুবিধা যুক্ত করতে সহায়তা করবে?</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7967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না</a:t>
            </a:r>
            <a:endParaRPr lang="en-US" sz="12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6727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হ্যাঁ</a:t>
            </a:r>
            <a:endParaRPr lang="en-US" sz="12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72486"/>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আপনি কি পড়ার পরিকল্পনা ব্যবহার করেছেন?</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61011"/>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আপনি কি মনে করেন যে একজন খ্রিস্টান হিসাবে পুরো বাইবেল পড়া গুরুত্বপূর্ণ</a:t>
            </a:r>
            <a:endParaRPr lang="en-US" sz="12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3262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হ্যাঁ</a:t>
            </a:r>
            <a:endParaRPr lang="en-US" sz="12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21443"/>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কী আপনাকে পুরো বাইবেল পড়তে বাধা দিচ্ছে?</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1998413"/>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0346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এটি খুব বেশি সময় নেয়?</a:t>
            </a:r>
            <a:endParaRPr lang="en-US" sz="12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27345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না</a:t>
            </a:r>
            <a:endParaRPr lang="en-US" sz="12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26607"/>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57906"/>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কেন নয়?</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19568"/>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এটা কি খুব ভয়ঙ্কর?  এটি পড়তে কঠিন একটি বই?</a:t>
            </a:r>
            <a:endParaRPr lang="en-US" sz="12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778314"/>
            <a:ext cx="2330172" cy="12677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ডাব্লুবিপির বিনামূল্যে বাইবেল পড়ার পরিকল্পনা রয়েছে যা প্রতিদিন 5 মিনিট থেকে 60 মিনিট পর্যন্ত বা প্রতি সপ্তাহে যে কোনও সংখ্যক দিন যে কোনও সময়ের প্রতিশ্রুতিকে সমর্থন করে।</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stCxn id="31" idx="3"/>
            <a:endCxn id="45" idx="1"/>
          </p:cNvCxnSpPr>
          <p:nvPr/>
        </p:nvCxnSpPr>
        <p:spPr>
          <a:xfrm>
            <a:off x="4035637" y="2749641"/>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775869"/>
            <a:ext cx="2607098" cy="12707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ডাব্লুবিপি সহজেই পড়ার অনুবাদে বিনামূল্যে পরিকল্পনা সরবরাহ করে।  এমনকি সবচেয়ে বড় কাজগুলিও করা যায় যখন ছোট, পরিচালনা করা সহজ পদক্ষেপগুলিতে বিভক্ত হয়।</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191696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হ্যাঁ</a:t>
            </a:r>
            <a:endParaRPr lang="en-US" sz="12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19568"/>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পড়ার পরিকল্পনাটি কি কাজটিকে আরও পরিচালনাযোগ্য করে তুলেছে?</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12113"/>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একটি কাস্টম ক্রাফ্টেড রিডিং প্ল্যান কি কাজটিকে আরও পরিচালনাযোগ্য করে তুলত?</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62293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না</a:t>
            </a:r>
            <a:endParaRPr lang="en-US" sz="12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778314"/>
            <a:ext cx="2039615" cy="12628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ডাব্লুবিপিতে, আমরা বিশ্বাস করি যে বাইবেল পড়া আমাদের সকলের জীবনে প্রচুর উপকার যোগ করে।</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551982"/>
            <a:ext cx="1459719"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775870"/>
            <a:ext cx="1483801" cy="12620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আপনি কোন পরিকল্পনা ব্যবহার করেছেন?  ডাব্লুবিপির বেছে নেওয়ার জন্য একটি বিশাল বৈচিত্র্য রয়েছে।</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86303" y="3634683"/>
            <a:ext cx="1382297"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778975"/>
            <a:ext cx="823913" cy="1258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ডাব্লুবিপিতে একটি বিনামূল্যে পরিকল্পনা চেষ্টা করুন</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088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হ্যাঁ</a:t>
            </a:r>
            <a:endParaRPr lang="en-US" sz="12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3741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হ্যাঁ</a:t>
            </a:r>
            <a:endParaRPr lang="en-US" sz="12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7612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না</a:t>
            </a:r>
            <a:endParaRPr lang="en-US" sz="12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4775869"/>
            <a:ext cx="2166425" cy="12658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ডাব্লুবিপি কিছু বৈচিত্র্য যুক্ত করার জন্য ক্রোনোলজিক্যাল, এম'চেইন ইত্যাদির মতো একাধিক থিম সহ বিনামূল্যে পরিকল্পনা সরবরাহ করে</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12577"/>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এটা কি খুব বিরক্তিকর?</a:t>
            </a:r>
            <a:endParaRPr lang="en-US" sz="1200" dirty="0">
              <a:solidFill>
                <a:schemeClr val="tx1"/>
              </a:solidFill>
            </a:endParaRP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44734"/>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7762" y="4010493"/>
            <a:ext cx="1290727"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13725" y="3557259"/>
            <a:ext cx="1691988"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099155"/>
            <a:ext cx="11903617" cy="7172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100" dirty="0">
                <a:solidFill>
                  <a:schemeClr val="tx1"/>
                </a:solidFill>
              </a:rPr>
              <a:t>আপনি যদি বাইবেল পড়ার চেষ্টা করে থাকেন এবং ব্যর্থ হন তবে </a:t>
            </a:r>
            <a:r>
              <a:rPr lang="en-US" sz="1100" dirty="0">
                <a:solidFill>
                  <a:schemeClr val="tx1"/>
                </a:solidFill>
              </a:rPr>
              <a:t>https://worldbibleplans.com/languages/Bengali/index.html </a:t>
            </a:r>
            <a:r>
              <a:rPr lang="as-IN" sz="1100" dirty="0">
                <a:solidFill>
                  <a:schemeClr val="tx1"/>
                </a:solidFill>
              </a:rPr>
              <a:t>এ আমাদের সাথে যোগাযোগ করুন এবং একটি বিনামূল্যে কাস্টম বাইবেল পড়ার পরিকল্পনা তৈরি করুন।  বিভিন্ন ভাষা, অনুবাদ, সময়ের প্রতিশ্রুতি, থিম এবং ইবুক ফর্ম্যাটগুলি থেকে নির্বাচন করুন।  এটি এতটাই সহজ।  একটি পরিকল্পনা তৈরি করুন, ডাব্লুবিপি এটি তৈরি করে এবং 1 দিনেরও কম সময়ের মধ্যে আপনি আপনার কাস্টম বিনামূল্যে ক্রাফ্টেড বাইবেল পড়ার পরিকল্পনাটি শাস্ত্রের সাথে বা ছাড়াই ডাউনলোড করার জন্য একটি লিঙ্ক পান।  আমরা কি উল্লেখ করেছি সবকিছু বিনামূল্যে!</a:t>
            </a:r>
            <a:endParaRPr lang="en-US" sz="11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26606"/>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2897240"/>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0036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হ্যাঁ</a:t>
            </a:r>
            <a:endParaRPr lang="en-US" sz="12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3768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হ্যাঁ</a:t>
            </a:r>
            <a:endParaRPr lang="en-US" sz="12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24086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হ্যাঁ</a:t>
            </a:r>
            <a:endParaRPr lang="en-US" sz="12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486275"/>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137093"/>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04332"/>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281896"/>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187535"/>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3821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না</a:t>
            </a:r>
            <a:endParaRPr lang="en-US" sz="12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3084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হ্যাঁ</a:t>
            </a:r>
            <a:endParaRPr lang="en-US" sz="12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0781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s-IN" sz="1200" dirty="0">
                <a:solidFill>
                  <a:schemeClr val="tx1"/>
                </a:solidFill>
              </a:rPr>
              <a:t>শাস্ত্র সহ পরিকল্পনাগুলি খুব ব্যয়বহুল?</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78571"/>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749433"/>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26925" y="4128789"/>
            <a:ext cx="533102"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5794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a:bodyPr>
          <a:lstStyle/>
          <a:p>
            <a:r>
              <a:rPr lang="as-IN" dirty="0"/>
              <a:t>থিম</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85000" lnSpcReduction="20000"/>
          </a:bodyPr>
          <a:lstStyle/>
          <a:p>
            <a:r>
              <a:rPr lang="as-IN" sz="2400" dirty="0"/>
              <a:t>থিমগুলি শাস্ত্র পড়ার বিভিন্ন উপায় সরবরাহ করে</a:t>
            </a:r>
            <a:endParaRPr lang="en-US" sz="2400" dirty="0"/>
          </a:p>
          <a:p>
            <a:pPr lvl="1"/>
            <a:r>
              <a:rPr lang="as-IN" sz="2200" dirty="0"/>
              <a:t>কিছু থিম একটি পড়ার ক্রম সরবরাহ করে</a:t>
            </a:r>
            <a:endParaRPr lang="en-US" sz="2200" dirty="0"/>
          </a:p>
          <a:p>
            <a:pPr lvl="2"/>
            <a:r>
              <a:rPr lang="as-IN" sz="2000" dirty="0"/>
              <a:t>সোজা (আদিপুস্তক থেকে প্রকাশিত)</a:t>
            </a:r>
            <a:endParaRPr lang="en-US" sz="2000" dirty="0"/>
          </a:p>
          <a:p>
            <a:pPr lvl="2"/>
            <a:r>
              <a:rPr lang="as-IN" sz="2000" dirty="0"/>
              <a:t>কালানুক্রমিক ক্রম</a:t>
            </a:r>
            <a:endParaRPr lang="en-US" sz="1800" dirty="0"/>
          </a:p>
          <a:p>
            <a:pPr lvl="1"/>
            <a:r>
              <a:rPr lang="as-IN" sz="2200" dirty="0"/>
              <a:t>অন্যান্য বিষয়গুলো আপনাকে একক ধারণার ওপর মনোনিবেশ করে বা শাস্ত্রগুলো কিছু অর্থবহ উপায়ে উপস্থাপন করে</a:t>
            </a:r>
            <a:endParaRPr lang="en-US" sz="2200" dirty="0"/>
          </a:p>
          <a:p>
            <a:pPr lvl="2"/>
            <a:r>
              <a:rPr lang="as-IN" sz="2000" dirty="0"/>
              <a:t>জেনারেশন ভিত্তিক</a:t>
            </a:r>
            <a:endParaRPr lang="en-US" sz="2000" dirty="0"/>
          </a:p>
          <a:p>
            <a:pPr lvl="2"/>
            <a:r>
              <a:rPr lang="as-IN" sz="2000" dirty="0"/>
              <a:t>এম'চেইন</a:t>
            </a:r>
            <a:endParaRPr lang="en-US" sz="2000" dirty="0"/>
          </a:p>
          <a:p>
            <a:pPr lvl="1"/>
            <a:r>
              <a:rPr lang="as-IN" sz="2200" dirty="0"/>
              <a:t>কিছু থিম আপনাকে একটি একক বই বা বইয়ের নির্বাচনের উপর ফোকাস করে</a:t>
            </a:r>
            <a:endParaRPr lang="en-US" sz="2200" dirty="0"/>
          </a:p>
          <a:p>
            <a:pPr lvl="2"/>
            <a:r>
              <a:rPr lang="as-IN" sz="2000" dirty="0"/>
              <a:t>1 বই গভীর ডাইভ</a:t>
            </a:r>
            <a:endParaRPr lang="en-US" sz="2000" dirty="0"/>
          </a:p>
          <a:p>
            <a:pPr lvl="2"/>
            <a:r>
              <a:rPr lang="as-IN" sz="2000" dirty="0"/>
              <a:t>প্রেরিত ও পল</a:t>
            </a:r>
            <a:endParaRPr lang="en-US" sz="2000" dirty="0"/>
          </a:p>
          <a:p>
            <a:pPr lvl="2"/>
            <a:endParaRPr lang="en-US" sz="2000" dirty="0"/>
          </a:p>
          <a:p>
            <a:pPr marL="0" indent="0">
              <a:buNone/>
            </a:pPr>
            <a:r>
              <a:rPr lang="as-IN" sz="2400" dirty="0"/>
              <a:t>মেনুর মাধ্যমে অ্যাক্সেস করা রিডিং প্ল্যান পৃষ্ঠায় সমস্ত থিম বিস্তারিতভাবে ব্যাখ্যা করা হয়েছে</a:t>
            </a:r>
            <a:endParaRPr lang="en-US" sz="2400" dirty="0"/>
          </a:p>
          <a:p>
            <a:pPr marL="0" indent="0">
              <a:buNone/>
            </a:pPr>
            <a:endParaRPr lang="en-US" sz="2400" dirty="0"/>
          </a:p>
          <a:p>
            <a:pPr marL="0" indent="0">
              <a:buNone/>
            </a:pPr>
            <a:r>
              <a:rPr lang="as-IN" sz="2400" dirty="0"/>
              <a:t>আপনার জন্য সবচেয়ে ভাল কাজ করে এমন থিমটি আবিষ্কার করুন</a:t>
            </a:r>
            <a:endParaRPr lang="en-US" sz="2400" dirty="0"/>
          </a:p>
          <a:p>
            <a:pPr lvl="1"/>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a:bodyPr>
          <a:lstStyle/>
          <a:p>
            <a:r>
              <a:rPr lang="as-IN" dirty="0"/>
              <a:t>থিম অবিরত</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as-IN" dirty="0"/>
              <a:t>সময়কালের নমনীয়তা (পড়ার সময়ের দৈর্ঘ্য) এবং ফ্রিকোয়েন্সি (আপনি সপ্তাহে কত দিন পড়ছেন) এর উপর ভিত্তি করে থিমগুলি চারটি গ্রুপে বিভক্ত করা হয়।</a:t>
            </a:r>
            <a:endParaRPr lang="en-US" dirty="0"/>
          </a:p>
          <a:p>
            <a:pPr lvl="1"/>
            <a:r>
              <a:rPr lang="as-IN" dirty="0"/>
              <a:t>গ্রুপ 1 - এই প্রথম গ্রুপের জন্য, আপনি সময় (30 দিন, 12 মাস ইত্যাদি) বা প্রতিদিন 1-6 টি অধ্যায় পড়ার দিনের সময়কাল নির্বাচন করতে পারেন</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as-IN" b="1" dirty="0"/>
              <a:t>মন্তব্যগুলি কেবলমাত্র এই থিমগুলির গ্রুপের সাথে উপলভ্য এবং যদি আপনি কোনও অধ্যায়ের সময়কাল নির্বাচন করেন।</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BE144C87-F53C-48A6-9032-965BC6F8A557}"/>
              </a:ext>
            </a:extLst>
          </p:cNvPr>
          <p:cNvPicPr>
            <a:picLocks noChangeAspect="1"/>
          </p:cNvPicPr>
          <p:nvPr/>
        </p:nvPicPr>
        <p:blipFill rotWithShape="1">
          <a:blip r:embed="rId2"/>
          <a:srcRect l="928" t="7902" r="41312" b="10122"/>
          <a:stretch/>
        </p:blipFill>
        <p:spPr>
          <a:xfrm>
            <a:off x="2022473" y="2403230"/>
            <a:ext cx="3211008" cy="3601067"/>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a:bodyPr>
          <a:lstStyle/>
          <a:p>
            <a:r>
              <a:rPr lang="as-IN" dirty="0"/>
              <a:t>থিম অবিরত</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as-IN" dirty="0"/>
              <a:t>গ্রুপ 2 - দ্বিতীয় গ্রুপের জন্য, কেবল সময় (30 দিন, 12 মাস ইত্যাদি) সময়কাল অনুমোদিত।</a:t>
            </a:r>
            <a:endParaRPr lang="en-US" dirty="0"/>
          </a:p>
          <a:p>
            <a:pPr lvl="1"/>
            <a:r>
              <a:rPr lang="as-IN" dirty="0"/>
              <a:t>অধ্যায়ের সময়কালগুলি ধূসর এবং নির্বাচনযোগ্য হবে না।</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as-IN" b="1" dirty="0"/>
              <a:t>এই গোষ্ঠীর সাথে মন্তব্যগুলি সুলভ নয়</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5" name="Picture 4">
            <a:extLst>
              <a:ext uri="{FF2B5EF4-FFF2-40B4-BE49-F238E27FC236}">
                <a16:creationId xmlns:a16="http://schemas.microsoft.com/office/drawing/2014/main" id="{43BAC4CC-E644-4D82-A94D-D4C58802D0D5}"/>
              </a:ext>
            </a:extLst>
          </p:cNvPr>
          <p:cNvPicPr>
            <a:picLocks noChangeAspect="1"/>
          </p:cNvPicPr>
          <p:nvPr/>
        </p:nvPicPr>
        <p:blipFill rotWithShape="1">
          <a:blip r:embed="rId2"/>
          <a:srcRect r="24775" b="19794"/>
          <a:stretch/>
        </p:blipFill>
        <p:spPr>
          <a:xfrm>
            <a:off x="2022473" y="1937405"/>
            <a:ext cx="4847506" cy="4084017"/>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a:bodyPr>
          <a:lstStyle/>
          <a:p>
            <a:r>
              <a:rPr lang="as-IN" dirty="0"/>
              <a:t>থিম অবিরত</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as-IN" dirty="0"/>
              <a:t>গ্রুপ 3 - তৃতীয় গ্রুপের জন্য, কেবল 1-6 অধ্যায়ের সময়কাল উপলব্ধ।</a:t>
            </a:r>
            <a:endParaRPr lang="en-US" dirty="0"/>
          </a:p>
          <a:p>
            <a:pPr lvl="1"/>
            <a:r>
              <a:rPr lang="as-IN" dirty="0"/>
              <a:t>সময়কাল ধূসর এবং অনির্বাচনযোগ্য হবে।</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as-IN" b="1" dirty="0"/>
              <a:t>এই গোষ্ঠীর সাথে মন্তব্যগুলি সুলভ নয়</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3E09410E-F1BB-4C38-817A-E688DDD2F3F6}"/>
              </a:ext>
            </a:extLst>
          </p:cNvPr>
          <p:cNvPicPr>
            <a:picLocks noChangeAspect="1"/>
          </p:cNvPicPr>
          <p:nvPr/>
        </p:nvPicPr>
        <p:blipFill rotWithShape="1">
          <a:blip r:embed="rId2"/>
          <a:srcRect t="4888" b="66253"/>
          <a:stretch/>
        </p:blipFill>
        <p:spPr>
          <a:xfrm>
            <a:off x="1840523" y="2302402"/>
            <a:ext cx="8382514" cy="1911486"/>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a:bodyPr>
          <a:lstStyle/>
          <a:p>
            <a:r>
              <a:rPr lang="as-IN" dirty="0"/>
              <a:t>থিম অবিরত</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a:bodyPr>
          <a:lstStyle/>
          <a:p>
            <a:r>
              <a:rPr lang="as-IN" dirty="0"/>
              <a:t>গ্রুপ 4 - চতুর্থ এবং শেষ গ্রুপের প্রাক-প্রতিষ্ঠিত সময়কাল এবং ফ্রিকোয়েন্সি রয়েছে।</a:t>
            </a:r>
            <a:endParaRPr lang="en-US" dirty="0"/>
          </a:p>
          <a:p>
            <a:pPr lvl="1"/>
            <a:r>
              <a:rPr lang="as-IN" dirty="0"/>
              <a:t>অন্যথায় না বলা পর্যন্ত এই থিমগুলির প্রতিদিনের ফ্রিকোয়েন্সি রয়েছে।</a:t>
            </a:r>
            <a:endParaRPr lang="en-US" dirty="0"/>
          </a:p>
          <a:p>
            <a:pPr lvl="1"/>
            <a:r>
              <a:rPr lang="as-IN" dirty="0"/>
              <a:t>এই থিমগুলির জন্য, সময়কাল এবং ফ্রিকোয়েন্সি নির্বাচনগুলি ধূসর এবং নির্বাচনযোগ্য হবে না।</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r>
              <a:rPr lang="as-IN" b="1" dirty="0"/>
              <a:t>এই গোষ্ঠীর সাথে মন্তব্যগুলি সুলভ নয়</a:t>
            </a:r>
            <a:endParaRPr kumimoji="0" lang="en-US" sz="24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kumimoji="0" lang="en-US" sz="22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1143000" marR="0" lvl="2" indent="-2286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8021628" y="3428999"/>
            <a:ext cx="2348056" cy="58029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as-IN" dirty="0"/>
              <a:t>এটি একটি আংশিক তালিকা মাত্র।</a:t>
            </a:r>
            <a:endParaRPr lang="en-US" dirty="0"/>
          </a:p>
        </p:txBody>
      </p:sp>
      <p:pic>
        <p:nvPicPr>
          <p:cNvPr id="7" name="Picture 6">
            <a:extLst>
              <a:ext uri="{FF2B5EF4-FFF2-40B4-BE49-F238E27FC236}">
                <a16:creationId xmlns:a16="http://schemas.microsoft.com/office/drawing/2014/main" id="{FC40B2F9-D5B6-46F3-9210-1DAC1EE60559}"/>
              </a:ext>
            </a:extLst>
          </p:cNvPr>
          <p:cNvPicPr>
            <a:picLocks noChangeAspect="1"/>
          </p:cNvPicPr>
          <p:nvPr/>
        </p:nvPicPr>
        <p:blipFill rotWithShape="1">
          <a:blip r:embed="rId2"/>
          <a:srcRect t="3462" r="23396" b="6316"/>
          <a:stretch/>
        </p:blipFill>
        <p:spPr>
          <a:xfrm>
            <a:off x="2586678" y="2187225"/>
            <a:ext cx="4222684" cy="3929849"/>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38529" y="214805"/>
            <a:ext cx="9666084" cy="869413"/>
          </a:xfrm>
        </p:spPr>
        <p:txBody>
          <a:bodyPr>
            <a:normAutofit/>
          </a:bodyPr>
          <a:lstStyle/>
          <a:p>
            <a:r>
              <a:rPr lang="as-IN" sz="2200" dirty="0"/>
              <a:t>আপনি যদি 1 বুক ডিপ ডাইভ থিমটি বেছে নেন তবে একটি বই নির্বাচন করুন। অন্যথায়, এই বিকল্পটি লক করা হবে</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1838528" y="5216434"/>
            <a:ext cx="9666084" cy="1547781"/>
          </a:xfrm>
        </p:spPr>
        <p:txBody>
          <a:bodyPr>
            <a:normAutofit fontScale="85000" lnSpcReduction="20000"/>
          </a:bodyPr>
          <a:lstStyle/>
          <a:p>
            <a:r>
              <a:rPr lang="as-IN" dirty="0"/>
              <a:t>শুধুমাত্র একটি বই নির্বাচন করা যাবে</a:t>
            </a:r>
            <a:endParaRPr lang="en-US" dirty="0"/>
          </a:p>
          <a:p>
            <a:r>
              <a:rPr lang="as-IN" dirty="0"/>
              <a:t>উপলভ্য বইগুলি আপনার সংস্করণের উপর নির্ভরশীল</a:t>
            </a:r>
            <a:endParaRPr lang="en-US" dirty="0"/>
          </a:p>
          <a:p>
            <a:pPr lvl="1"/>
            <a:r>
              <a:rPr lang="as-IN" dirty="0"/>
              <a:t>প্রতিটি সংস্করণে উপলব্ধ বইগুলি জানার জন্য স্ক্রিনটি যথেষ্ট স্মার্ট নয়।</a:t>
            </a:r>
            <a:r>
              <a:rPr lang="en-US" dirty="0"/>
              <a:t>  </a:t>
            </a:r>
          </a:p>
          <a:p>
            <a:pPr lvl="1"/>
            <a:r>
              <a:rPr lang="as-IN" dirty="0"/>
              <a:t>আপনার নির্বাচিত সংস্করণে উপলব্ধ একটি বই চয়ন করা আপনার উপর নির্ভর করে</a:t>
            </a:r>
            <a:endParaRPr lang="en-US" dirty="0"/>
          </a:p>
          <a:p>
            <a:pPr lvl="2"/>
            <a:r>
              <a:rPr lang="as-IN" dirty="0"/>
              <a:t>সুতরাং উদাহরণস্বরূপ, আপনি যদি এমন একটি সংস্করণ বেছে নেন যা কেবল নতুন নিয়ম, তবে এখানে আদিপুস্তক নির্বাচন করবেন না</a:t>
            </a:r>
            <a:endParaRPr lang="en-US" dirty="0"/>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as-IN" dirty="0"/>
              <a:t>অ্যাপোক্রিফাল বইগুলি তালিকায় অন্তর্ভুক্ত নয়। কেবল প্রকাশিত বাক্যের মাধ্যমে আদিপুস্তক</a:t>
            </a:r>
            <a:endParaRPr lang="en-US" dirty="0"/>
          </a:p>
        </p:txBody>
      </p:sp>
      <p:pic>
        <p:nvPicPr>
          <p:cNvPr id="7" name="Picture 6">
            <a:extLst>
              <a:ext uri="{FF2B5EF4-FFF2-40B4-BE49-F238E27FC236}">
                <a16:creationId xmlns:a16="http://schemas.microsoft.com/office/drawing/2014/main" id="{6FB116C9-E51F-4EF5-914F-266E21A010CC}"/>
              </a:ext>
            </a:extLst>
          </p:cNvPr>
          <p:cNvPicPr>
            <a:picLocks noChangeAspect="1"/>
          </p:cNvPicPr>
          <p:nvPr/>
        </p:nvPicPr>
        <p:blipFill rotWithShape="1">
          <a:blip r:embed="rId2"/>
          <a:srcRect l="50973" t="29219" r="8166" b="19150"/>
          <a:stretch/>
        </p:blipFill>
        <p:spPr>
          <a:xfrm>
            <a:off x="2607015" y="1084217"/>
            <a:ext cx="3706238" cy="3854487"/>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998001" y="108299"/>
            <a:ext cx="8101534" cy="735763"/>
          </a:xfrm>
        </p:spPr>
        <p:txBody>
          <a:bodyPr>
            <a:normAutofit/>
          </a:bodyPr>
          <a:lstStyle/>
          <a:p>
            <a:r>
              <a:rPr lang="as-IN" sz="3200" dirty="0"/>
              <a:t>শাস্ত্র অন্তর্ভুক্ত করুন</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a:bodyPr>
          <a:lstStyle/>
          <a:p>
            <a:r>
              <a:rPr lang="as-IN" dirty="0"/>
              <a:t>এই নির্বাচনটি শুধুমাত্র কপিরাইটযুক্ত সংস্করণগুলির জন্য উপলভ্য</a:t>
            </a:r>
            <a:endParaRPr lang="en-US" dirty="0"/>
          </a:p>
          <a:p>
            <a:r>
              <a:rPr lang="as-IN" dirty="0"/>
              <a:t>এর মধ্যে চয়ন করুন</a:t>
            </a:r>
            <a:endParaRPr lang="en-US" dirty="0"/>
          </a:p>
          <a:p>
            <a:pPr lvl="1"/>
            <a:r>
              <a:rPr lang="as-IN" dirty="0"/>
              <a:t>হ্যাঁ। শাস্ত্র সরবরাহ করুন - আপনার পড়ার পরিকল্পনায় শাস্ত্রগুলি অন্তর্ভুক্ত করুন</a:t>
            </a:r>
            <a:endParaRPr lang="en-US" dirty="0"/>
          </a:p>
          <a:p>
            <a:pPr lvl="1"/>
            <a:r>
              <a:rPr lang="as-IN" dirty="0"/>
              <a:t>না। কেবল একটি গাইড সরবরাহ করুন - শাস্ত্রগুলি অন্তর্ভুক্ত করবেন না</a:t>
            </a:r>
            <a:endParaRPr lang="en-US" dirty="0"/>
          </a:p>
          <a:p>
            <a:pPr lvl="2"/>
            <a:r>
              <a:rPr lang="as-IN" dirty="0"/>
              <a:t>এই বিকল্পটিতে কেবল দৈনিক শিরোনাম অন্তর্ভুক্ত রয়েছে (পিডিএফ চার্ট ফর্ম্যাটে উপলব্ধ)</a:t>
            </a:r>
            <a:endParaRPr lang="en-US" dirty="0"/>
          </a:p>
          <a:p>
            <a:pPr lvl="2"/>
            <a:r>
              <a:rPr lang="as-IN" dirty="0"/>
              <a:t>এই বিকল্পটি তাদের জন্য যারা তাদের নিজস্ব হার্ড কপি বাইবেল বা বর্তমান কপিরাইটের অধীনে বাইবেল সংস্করণগুলির জন্য ব্যবহার করতে চান</a:t>
            </a:r>
            <a:endParaRPr lang="en-US" dirty="0"/>
          </a:p>
        </p:txBody>
      </p:sp>
      <p:pic>
        <p:nvPicPr>
          <p:cNvPr id="6" name="Picture 5">
            <a:extLst>
              <a:ext uri="{FF2B5EF4-FFF2-40B4-BE49-F238E27FC236}">
                <a16:creationId xmlns:a16="http://schemas.microsoft.com/office/drawing/2014/main" id="{8988D98E-E6DB-4876-8B60-56AED2EB2B23}"/>
              </a:ext>
            </a:extLst>
          </p:cNvPr>
          <p:cNvPicPr>
            <a:picLocks noChangeAspect="1"/>
          </p:cNvPicPr>
          <p:nvPr/>
        </p:nvPicPr>
        <p:blipFill>
          <a:blip r:embed="rId2"/>
          <a:stretch>
            <a:fillRect/>
          </a:stretch>
        </p:blipFill>
        <p:spPr>
          <a:xfrm>
            <a:off x="2815378" y="1323401"/>
            <a:ext cx="5817185" cy="1429527"/>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as-IN" sz="2000" dirty="0"/>
              <a:t>ঐচ্ছিকভাবে ক্রস রেফারেন্স অন্তর্ভুক্ত করতে নির্বাচন করুন</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7500" lnSpcReduction="20000"/>
          </a:bodyPr>
          <a:lstStyle/>
          <a:p>
            <a:r>
              <a:rPr lang="as-IN" altLang="en-US" dirty="0">
                <a:solidFill>
                  <a:srgbClr val="676768"/>
                </a:solidFill>
                <a:latin typeface="Poppins" panose="00000500000000000000" pitchFamily="2" charset="0"/>
                <a:cs typeface="Poppins" panose="00000500000000000000" pitchFamily="2" charset="0"/>
              </a:rPr>
              <a:t>সংক্ষিপ্ত রূপ এবং শাস্ত্রীয় ক্রস রেফারেন্সের মধ্যে চয়ন করুন</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as-IN" altLang="en-US" dirty="0">
                <a:solidFill>
                  <a:srgbClr val="676768"/>
                </a:solidFill>
                <a:latin typeface="Poppins" panose="00000500000000000000" pitchFamily="2" charset="0"/>
                <a:cs typeface="Poppins" panose="00000500000000000000" pitchFamily="2" charset="0"/>
              </a:rPr>
              <a:t>সম্পূর্ণ পদের পাঠ্যের জন্য, ডাব্লুবিপি ওল্ড টেস্টামেন্টের আয়াতগুলির জন্য নতুন নিয়মের রেফারেন্স সরবরাহ করে এবং তদ্বিপরীত।</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as-IN" altLang="en-US" dirty="0">
                <a:solidFill>
                  <a:srgbClr val="676768"/>
                </a:solidFill>
                <a:latin typeface="Poppins" panose="00000500000000000000" pitchFamily="2" charset="0"/>
                <a:cs typeface="Poppins" panose="00000500000000000000" pitchFamily="2" charset="0"/>
              </a:rPr>
              <a:t>সংক্ষিপ্তসারের জন্য, ডাব্লুবিপি ওল্ড টেস্টামেন্টের আয়াতগুলির জন্য সমস্ত ক্রস-রেফারেন্স বা নতুন নিয়মের রেফারেন্স সরবরাহ করে এবং তদ্বিপরীত।</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as-IN" altLang="en-US" dirty="0">
                <a:solidFill>
                  <a:srgbClr val="676768"/>
                </a:solidFill>
                <a:latin typeface="Poppins" panose="00000500000000000000" pitchFamily="2" charset="0"/>
                <a:cs typeface="Poppins" panose="00000500000000000000" pitchFamily="2" charset="0"/>
              </a:rPr>
              <a:t>কপিরাইটযুক্ত সংস্করণগুলির জন্য ক্রস রেফারেন্স উপলভ্য নয়।</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as-IN" altLang="en-US" dirty="0">
                <a:solidFill>
                  <a:srgbClr val="676768"/>
                </a:solidFill>
                <a:latin typeface="Poppins" panose="00000500000000000000" pitchFamily="2" charset="0"/>
                <a:cs typeface="Poppins" panose="00000500000000000000" pitchFamily="2" charset="0"/>
              </a:rPr>
              <a:t>শাস্ত্র অন্তর্ভুক্ত করতে হবে হ্যাঁ হতে হবে।</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as-IN" altLang="en-US" dirty="0">
                <a:solidFill>
                  <a:srgbClr val="676768"/>
                </a:solidFill>
                <a:latin typeface="Poppins" panose="00000500000000000000" pitchFamily="2" charset="0"/>
                <a:cs typeface="Poppins" panose="00000500000000000000" pitchFamily="2" charset="0"/>
              </a:rPr>
              <a:t>আপনি যদি ক্রস রেফারেন্স বেছে নেন তবে অনুচ্ছেদ / শ্লোক নির্বাচন লক করা হবে</a:t>
            </a:r>
            <a:endParaRPr lang="en-US" altLang="en-US" dirty="0">
              <a:solidFill>
                <a:srgbClr val="676768"/>
              </a:solidFill>
              <a:latin typeface="Poppins" panose="00000500000000000000" pitchFamily="2" charset="0"/>
              <a:cs typeface="Poppins" panose="00000500000000000000" pitchFamily="2" charset="0"/>
            </a:endParaRPr>
          </a:p>
          <a:p>
            <a:pPr lvl="1"/>
            <a:r>
              <a:rPr lang="as-IN" altLang="en-US" dirty="0">
                <a:solidFill>
                  <a:srgbClr val="676768"/>
                </a:solidFill>
                <a:latin typeface="Poppins" panose="00000500000000000000" pitchFamily="2" charset="0"/>
                <a:cs typeface="Poppins" panose="00000500000000000000" pitchFamily="2" charset="0"/>
              </a:rPr>
              <a:t>শুধুমাত্র শ্লোক ফর্ম্যাটের সাথে কাজ করে।</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769441"/>
          </a:xfrm>
          <a:prstGeom prst="rect">
            <a:avLst/>
          </a:prstGeom>
          <a:noFill/>
        </p:spPr>
        <p:txBody>
          <a:bodyPr wrap="square" rtlCol="0">
            <a:spAutoFit/>
          </a:bodyPr>
          <a:lstStyle/>
          <a:p>
            <a:r>
              <a:rPr lang="as-IN" sz="1100" dirty="0"/>
              <a:t>গুগল এআই - একটি বাইবেল ক্রস-রেফারেন্স হ'ল এমন একটি নোট যা পাঠককে বাইবেলের অন্য কোনও পদ বা অনুচ্ছেদের সাথে সম্পর্কিত থিম, শব্দ বা ধারণার সাথে পরিচালিত করে, শাস্ত্রের বিভিন্ন অংশকে সংযুক্ত করতে এবং বোঝাপড়া বাড়াতে সহায়তা করে। এই রেফারেন্সগুলি সম্পর্কিত ধারণা, ভবিষ্যদ্বাণী এবং ঘটনাগুলিকে সংযুক্ত করে, একটি অনুচ্ছেদকে অন্য অনুচ্ছেদে আলোকপাত করতে দেয়।</a:t>
            </a:r>
            <a:r>
              <a:rPr lang="en-US" sz="1100" dirty="0"/>
              <a:t>  </a:t>
            </a:r>
          </a:p>
          <a:p>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as-IN" dirty="0"/>
              <a:t>উদাহরণের জন্য নিম্নলিখিত পৃষ্ঠাগুলি দেখুন</a:t>
            </a:r>
            <a:endParaRPr lang="en-US" dirty="0"/>
          </a:p>
        </p:txBody>
      </p:sp>
      <p:pic>
        <p:nvPicPr>
          <p:cNvPr id="6" name="Picture 5">
            <a:extLst>
              <a:ext uri="{FF2B5EF4-FFF2-40B4-BE49-F238E27FC236}">
                <a16:creationId xmlns:a16="http://schemas.microsoft.com/office/drawing/2014/main" id="{E5EAD651-7211-4D6B-AF8C-73B1156E12A4}"/>
              </a:ext>
            </a:extLst>
          </p:cNvPr>
          <p:cNvPicPr>
            <a:picLocks noChangeAspect="1"/>
          </p:cNvPicPr>
          <p:nvPr/>
        </p:nvPicPr>
        <p:blipFill rotWithShape="1">
          <a:blip r:embed="rId2"/>
          <a:srcRect l="35796" t="39574" r="37470" b="13462"/>
          <a:stretch/>
        </p:blipFill>
        <p:spPr>
          <a:xfrm>
            <a:off x="2380284" y="577507"/>
            <a:ext cx="2133351" cy="3084453"/>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5952393" cy="577675"/>
          </a:xfrm>
        </p:spPr>
        <p:txBody>
          <a:bodyPr>
            <a:normAutofit/>
          </a:bodyPr>
          <a:lstStyle/>
          <a:p>
            <a:r>
              <a:rPr lang="as-IN" sz="2000" dirty="0"/>
              <a:t>ক্রস রেফারেন্স অন্তর্ভুক্ত করুন - সংক্ষিপ্ত উদাহরণ</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677369"/>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as-IN" sz="1200" dirty="0"/>
              <a:t>উদাহরণ 2 - কেবল বিপরীত নিয়মের সংক্ষিপ্তসার। এই উদাহরণে, কেবল ওল্ড টেস্টামেন্টের রেফারেন্স রয়েছে</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624814"/>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as-IN" sz="1200" dirty="0"/>
              <a:t>উদাহরণ 1 - সমস্ত সংক্ষিপ্তসার। এই উদাহরণে, ওল্ড টেস্টামেন্ট এবং নিউ টেস্টামেন্টের রেফারেন্স রয়েছে</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6471138" cy="577675"/>
          </a:xfrm>
        </p:spPr>
        <p:txBody>
          <a:bodyPr>
            <a:normAutofit/>
          </a:bodyPr>
          <a:lstStyle/>
          <a:p>
            <a:r>
              <a:rPr lang="as-IN" sz="2000" dirty="0"/>
              <a:t>ক্রস রেফারেন্স অন্তর্ভুক্ত করুন - সম্পূর্ণ পাঠ্য উদাহরণ</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325678"/>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as-IN" sz="1200" dirty="0"/>
              <a:t>উদাহরণ 4 - সম্পূর্ণ শ্লোক ক্রস রেফারেন্স। এই উদাহরণে, শ্লোক ফর্ম্যাটে কেবল ওল্ড টেস্টামেন্টের রেফারেন্স রয়েছে</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73123"/>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as-IN" sz="1200" dirty="0"/>
              <a:t>উদাহরণ 3 - সম্পূর্ণ শ্লোক ক্রস রেফারেন্স। এই উদাহরণে, অনুচ্ছেদ ফর্ম্যাটে কেবল ওল্ড টেস্টামেন্টের রেফারেন্স রয়েছে</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as-IN" dirty="0"/>
              <a:t>বিশ্ব বাইবেল পরিকল্পনায় স্বাগতম</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as-IN" dirty="0"/>
              <a:t>আপনার কাস্টম বাইবেল পড়ার পরিকল্পনাটি তৈরি করতে স্লাইড ফর্ম্যাটে ধাপে ধাপে নির্দেশাবলী অনুসরণ করা সহজ।</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38F2A50-09B7-4379-ABEB-09BEF47751EF}"/>
              </a:ext>
            </a:extLst>
          </p:cNvPr>
          <p:cNvPicPr>
            <a:picLocks noChangeAspect="1"/>
          </p:cNvPicPr>
          <p:nvPr/>
        </p:nvPicPr>
        <p:blipFill>
          <a:blip r:embed="rId2"/>
          <a:stretch>
            <a:fillRect/>
          </a:stretch>
        </p:blipFill>
        <p:spPr>
          <a:xfrm>
            <a:off x="8308284" y="1277130"/>
            <a:ext cx="3092408" cy="5254644"/>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as-IN" sz="3200" dirty="0"/>
              <a:t>পড়ার সময়কাল</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a:bodyPr>
          <a:lstStyle/>
          <a:p>
            <a:r>
              <a:rPr lang="as-IN" dirty="0"/>
              <a:t>সময় এবং অধ্যায়ের সময়কালের মধ্যে চয়ন করুন</a:t>
            </a:r>
            <a:endParaRPr lang="en-US" dirty="0"/>
          </a:p>
          <a:p>
            <a:pPr lvl="1"/>
            <a:r>
              <a:rPr lang="as-IN" dirty="0"/>
              <a:t>30 দিনের মতো কম বা 3 বছরের মতো দীর্ঘ সময় থেকে চয়ন করুন।</a:t>
            </a:r>
            <a:endParaRPr lang="en-US" dirty="0"/>
          </a:p>
          <a:p>
            <a:pPr lvl="1"/>
            <a:r>
              <a:rPr lang="as-IN" dirty="0"/>
              <a:t>অথবা প্রতিদিন 1-6 টি অধ্যায় থেকে চয়ন করুন</a:t>
            </a:r>
            <a:endParaRPr lang="en-US" dirty="0"/>
          </a:p>
          <a:p>
            <a:pPr lvl="2"/>
            <a:r>
              <a:rPr lang="as-IN" dirty="0"/>
              <a:t>অধ্যায়গুলির সময়কাল আপনার পছন্দসই অনুবাদের উপর নির্ভর করে। গড় 66 টি বইয়ের বাইবেলে 1189 টি অধ্যায় রয়েছে</a:t>
            </a:r>
            <a:endParaRPr lang="en-US" dirty="0"/>
          </a:p>
          <a:p>
            <a:pPr lvl="3"/>
            <a:r>
              <a:rPr lang="as-IN" dirty="0"/>
              <a:t>প্রতিদিন 1 অধ্যায় = 1189 দিন = 3.27 বছর (3 বছর, 3 মাস)</a:t>
            </a:r>
            <a:endParaRPr lang="en-US" dirty="0"/>
          </a:p>
          <a:p>
            <a:pPr lvl="3"/>
            <a:r>
              <a:rPr lang="as-IN" dirty="0"/>
              <a:t>প্রতিদিন 2 অধ্যায় = 595 দিন = 1.63 বছর (1 বছর, 7 1/2 মাস)</a:t>
            </a:r>
            <a:endParaRPr lang="en-US" dirty="0"/>
          </a:p>
          <a:p>
            <a:pPr lvl="3"/>
            <a:r>
              <a:rPr lang="as-IN" dirty="0"/>
              <a:t>প্রতিদিন 3 অধ্যায় = 396 দিন = 1.1 বছর (1 বছর, 1 মাস)</a:t>
            </a:r>
            <a:endParaRPr lang="en-US" dirty="0"/>
          </a:p>
          <a:p>
            <a:pPr lvl="3"/>
            <a:r>
              <a:rPr lang="as-IN" dirty="0"/>
              <a:t>প্রতিদিন 4 অধ্যায় = 297 দিন = 0.81 বছর (10 মাস)</a:t>
            </a:r>
            <a:endParaRPr lang="en-US" dirty="0"/>
          </a:p>
          <a:p>
            <a:pPr lvl="3"/>
            <a:r>
              <a:rPr lang="as-IN" dirty="0"/>
              <a:t>প্রতিদিন 5 টি অধ্যায় = 237 দিন = 0.65 বছর (8 মাস)</a:t>
            </a:r>
            <a:endParaRPr lang="en-US" dirty="0"/>
          </a:p>
          <a:p>
            <a:pPr lvl="3"/>
            <a:r>
              <a:rPr lang="as-IN" dirty="0"/>
              <a:t>প্রতিদিন 6 অধ্যায় = 198 দিন = 0.54 বছর (6 1/2 মাস)</a:t>
            </a:r>
            <a:r>
              <a:rPr lang="en-US" dirty="0"/>
              <a:t> </a:t>
            </a:r>
          </a:p>
          <a:p>
            <a:pPr lvl="1"/>
            <a:r>
              <a:rPr lang="as-IN" dirty="0"/>
              <a:t>অথবা আপনি যদি নিজের শুরু এবং সমাপ্তির তারিখ নির্বাচন করতে চান তবে কাস্টম চয়ন করুন</a:t>
            </a:r>
            <a:endParaRPr lang="en-US" dirty="0"/>
          </a:p>
          <a:p>
            <a:pPr lvl="1"/>
            <a:endParaRPr lang="en-US" b="1" dirty="0"/>
          </a:p>
          <a:p>
            <a:pPr lvl="1"/>
            <a:r>
              <a:rPr lang="as-IN" b="1" dirty="0"/>
              <a:t>মন্তব্যগুলি কেবলমাত্র অধ্যায়ের সময়কালের সাথে উপলব্ধ</a:t>
            </a:r>
            <a:endParaRPr lang="en-US" b="1" dirty="0"/>
          </a:p>
          <a:p>
            <a:pPr lvl="1"/>
            <a:r>
              <a:rPr lang="as-IN" b="1" dirty="0"/>
              <a:t>সম্ভাব্য সময়কাল নির্বাচনগুলি আপনার নির্বাচিত থিমের উপর নির্ভর করে</a:t>
            </a:r>
            <a:r>
              <a:rPr lang="en-US" b="1" dirty="0"/>
              <a:t> </a:t>
            </a:r>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983415" y="4220308"/>
            <a:ext cx="738554" cy="39858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as-IN" dirty="0"/>
              <a:t>রিডিং ফ্রিকোয়েন্সি নির্বাচন করুন</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as-IN" dirty="0"/>
              <a:t>এখান থেকে চয়ন করুন:</a:t>
            </a:r>
            <a:endParaRPr lang="en-US" dirty="0"/>
          </a:p>
          <a:p>
            <a:pPr lvl="1"/>
            <a:r>
              <a:rPr lang="as-IN" dirty="0"/>
              <a:t>প্রতিদিন</a:t>
            </a:r>
            <a:endParaRPr lang="en-US" dirty="0"/>
          </a:p>
          <a:p>
            <a:pPr lvl="1"/>
            <a:r>
              <a:rPr lang="as-IN" dirty="0"/>
              <a:t>প্রতি অন্য দিন</a:t>
            </a:r>
            <a:endParaRPr lang="en-US" dirty="0"/>
          </a:p>
          <a:p>
            <a:pPr lvl="1"/>
            <a:r>
              <a:rPr lang="as-IN" dirty="0"/>
              <a:t>প্রতি সপ্তাহে 1-6 দিন</a:t>
            </a:r>
            <a:endParaRPr lang="en-US" dirty="0"/>
          </a:p>
          <a:p>
            <a:pPr lvl="2"/>
            <a:r>
              <a:rPr lang="as-IN" dirty="0"/>
              <a:t>এই দিনগুলি পরপর দিন হবে</a:t>
            </a:r>
            <a:endParaRPr lang="en-US" dirty="0"/>
          </a:p>
          <a:p>
            <a:pPr lvl="3"/>
            <a:r>
              <a:rPr lang="as-IN" dirty="0"/>
              <a:t>আপনি যদি প্রতি সপ্তাহে 3 দিন বেছে নেন তবে আপনি টানা তিন দিনের জন্য পড়বেন এবং 4 দিন ছুটি পাবেন</a:t>
            </a:r>
            <a:endParaRPr lang="en-US" dirty="0"/>
          </a:p>
        </p:txBody>
      </p:sp>
      <p:pic>
        <p:nvPicPr>
          <p:cNvPr id="6" name="Picture 5">
            <a:extLst>
              <a:ext uri="{FF2B5EF4-FFF2-40B4-BE49-F238E27FC236}">
                <a16:creationId xmlns:a16="http://schemas.microsoft.com/office/drawing/2014/main" id="{FA2021E2-FF98-41DC-9F9D-96C9020A322C}"/>
              </a:ext>
            </a:extLst>
          </p:cNvPr>
          <p:cNvPicPr>
            <a:picLocks noChangeAspect="1"/>
          </p:cNvPicPr>
          <p:nvPr/>
        </p:nvPicPr>
        <p:blipFill rotWithShape="1">
          <a:blip r:embed="rId2"/>
          <a:srcRect l="6377" t="29787" r="51829" b="31206"/>
          <a:stretch/>
        </p:blipFill>
        <p:spPr>
          <a:xfrm>
            <a:off x="2589212" y="982493"/>
            <a:ext cx="4179002" cy="3210128"/>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as-IN" dirty="0"/>
              <a:t>প্রতিদিন রিডিং নির্বাচন করুন</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as-IN" dirty="0"/>
              <a:t>এখান থেকে চয়ন করুন:</a:t>
            </a:r>
            <a:endParaRPr lang="en-US" dirty="0"/>
          </a:p>
          <a:p>
            <a:pPr lvl="1"/>
            <a:r>
              <a:rPr lang="as-IN" dirty="0"/>
              <a:t>প্রতিদিন একবার (সকাল বা দুপুর)</a:t>
            </a:r>
            <a:endParaRPr lang="en-US" dirty="0"/>
          </a:p>
          <a:p>
            <a:pPr lvl="1"/>
            <a:r>
              <a:rPr lang="as-IN" dirty="0"/>
              <a:t>প্রতিদিন দু'বার (সকাল এবং দুপুর)</a:t>
            </a:r>
            <a:endParaRPr lang="en-US" dirty="0"/>
          </a:p>
          <a:p>
            <a:pPr lvl="2"/>
            <a:r>
              <a:rPr lang="as-IN" dirty="0"/>
              <a:t>দৈনিক রিডিং এএম এবং পিএমের মধ্যে সমানভাবে ভাগ করা হবে</a:t>
            </a:r>
            <a:endParaRPr lang="en-US" dirty="0"/>
          </a:p>
          <a:p>
            <a:pPr lvl="2"/>
            <a:endParaRPr lang="en-US" dirty="0"/>
          </a:p>
        </p:txBody>
      </p:sp>
      <p:pic>
        <p:nvPicPr>
          <p:cNvPr id="5" name="Picture 4">
            <a:extLst>
              <a:ext uri="{FF2B5EF4-FFF2-40B4-BE49-F238E27FC236}">
                <a16:creationId xmlns:a16="http://schemas.microsoft.com/office/drawing/2014/main" id="{3ABB9379-BA61-44CE-A1B4-4D7D2FE660CB}"/>
              </a:ext>
            </a:extLst>
          </p:cNvPr>
          <p:cNvPicPr>
            <a:picLocks noChangeAspect="1"/>
          </p:cNvPicPr>
          <p:nvPr/>
        </p:nvPicPr>
        <p:blipFill rotWithShape="1">
          <a:blip r:embed="rId2"/>
          <a:srcRect l="50000" t="30354" r="7914" b="50000"/>
          <a:stretch/>
        </p:blipFill>
        <p:spPr>
          <a:xfrm>
            <a:off x="2589211" y="1547445"/>
            <a:ext cx="6885023" cy="2645175"/>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as-IN" sz="3000" dirty="0"/>
              <a:t>অনুচ্ছেদ বা শ্লোক বিন্যাস নির্বাচন করুন</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lstStyle/>
          <a:p>
            <a:r>
              <a:rPr lang="as-IN" dirty="0"/>
              <a:t>অনুচ্ছেদ উদাহরণ</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s-IN" dirty="0"/>
              <a:t>শ্লোকের উদাহরণ</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as-IN" dirty="0"/>
              <a:t>আপনি যদি ক্রস রেফারেন্স বেছে নেন তবে শ্লোক ফর্ম্যাটটি স্বয়ংক্রিয়ভাবে নির্বাচিত হবে</a:t>
            </a:r>
            <a:endParaRPr lang="en-US" dirty="0"/>
          </a:p>
        </p:txBody>
      </p:sp>
      <p:pic>
        <p:nvPicPr>
          <p:cNvPr id="5" name="Picture 4">
            <a:extLst>
              <a:ext uri="{FF2B5EF4-FFF2-40B4-BE49-F238E27FC236}">
                <a16:creationId xmlns:a16="http://schemas.microsoft.com/office/drawing/2014/main" id="{E08E4A96-D07D-4846-A61D-81312AD39333}"/>
              </a:ext>
            </a:extLst>
          </p:cNvPr>
          <p:cNvPicPr>
            <a:picLocks noChangeAspect="1"/>
          </p:cNvPicPr>
          <p:nvPr/>
        </p:nvPicPr>
        <p:blipFill rotWithShape="1">
          <a:blip r:embed="rId4"/>
          <a:srcRect l="6026" t="40142" r="51595" b="40000"/>
          <a:stretch/>
        </p:blipFill>
        <p:spPr>
          <a:xfrm>
            <a:off x="3190671" y="826850"/>
            <a:ext cx="5271489" cy="2033081"/>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as-IN" sz="2400" dirty="0"/>
              <a:t>মন্তব্য অন্তর্ভুক্ত করুন - আপনার পরিকল্পনার সাথে অন্তর্ভুক্ত করার জন্য অধ্যায় দ্বারা একটি অধ্যায় ভাষ্য নির্বাচন করুন।</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461665"/>
          </a:xfrm>
          <a:prstGeom prst="rect">
            <a:avLst/>
          </a:prstGeom>
          <a:noFill/>
        </p:spPr>
        <p:txBody>
          <a:bodyPr wrap="square">
            <a:spAutoFit/>
          </a:bodyPr>
          <a:lstStyle/>
          <a:p>
            <a:r>
              <a:rPr lang="as-IN" sz="1200" dirty="0"/>
              <a:t>অধ্যায় দ্বারা অধ্যায় ভাষ্যগুলি কেবল থিমগুলির প্রথম গ্রুপের সাথে উপলব্ধ এবং কেবল যদি আপনি একটি অধ্যায়ের সময়কাল নির্বাচন করেন</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as-IN" dirty="0"/>
              <a:t>ভাষ্যগুলি ভাষা অনুসারে বর্ণানুক্রমিকভাবে গ্রুপ করা হয়</a:t>
            </a:r>
            <a:endParaRPr lang="en-US" dirty="0"/>
          </a:p>
          <a:p>
            <a:r>
              <a:rPr lang="as-IN" dirty="0"/>
              <a:t>15 টি ভাষায় 155 টি মন্তব্যের মধ্যে থেকে নির্বাচন করুন</a:t>
            </a:r>
            <a:endParaRPr lang="en-US" dirty="0"/>
          </a:p>
          <a:p>
            <a:pPr lvl="1"/>
            <a:r>
              <a:rPr lang="as-IN" dirty="0"/>
              <a:t>এটি ঐচ্ছিক। আপনি যদি কোনও মন্তব্য চান না তবে কেউ না হিসাবে ছেড়ে দিন</a:t>
            </a:r>
            <a:endParaRPr lang="en-US" dirty="0"/>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a:bodyPr>
          <a:lstStyle/>
          <a:p>
            <a:r>
              <a:rPr lang="as-IN" dirty="0"/>
              <a:t>দিন, তারিখ বা উভয়ই নির্বাচন করুন</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as-IN" dirty="0"/>
              <a:t>দিন দ্বারা - উদাহরণ - দিন 1, দিন 2, ইত্যাদি।</a:t>
            </a:r>
            <a:endParaRPr lang="en-US" dirty="0"/>
          </a:p>
          <a:p>
            <a:r>
              <a:rPr lang="as-IN" dirty="0"/>
              <a:t>তারিখ অনুসারে - উদাহরণ - জানুয়ারী 1, জানুয়ারী 2, ইত্যাদি।</a:t>
            </a:r>
            <a:endParaRPr lang="en-US" dirty="0"/>
          </a:p>
          <a:p>
            <a:r>
              <a:rPr lang="as-IN" dirty="0"/>
              <a:t>দিন এবং তারিখ অনুসারে - শিরোনাম উভয়ই প্রথম দিনের সাথে দেখাবে</a:t>
            </a:r>
            <a:endParaRPr lang="en-US" dirty="0"/>
          </a:p>
          <a:p>
            <a:r>
              <a:rPr lang="as-IN" dirty="0"/>
              <a:t>তারিখ এবং দিন অনুসারে - শিরোনামটি প্রথমে তারিখ সহ উভয়ই দেখাবে</a:t>
            </a:r>
            <a:endParaRPr lang="en-US" dirty="0"/>
          </a:p>
        </p:txBody>
      </p:sp>
      <p:pic>
        <p:nvPicPr>
          <p:cNvPr id="6" name="Picture 5">
            <a:extLst>
              <a:ext uri="{FF2B5EF4-FFF2-40B4-BE49-F238E27FC236}">
                <a16:creationId xmlns:a16="http://schemas.microsoft.com/office/drawing/2014/main" id="{C270345C-58E3-48A1-B828-03F99DCA7D33}"/>
              </a:ext>
            </a:extLst>
          </p:cNvPr>
          <p:cNvPicPr>
            <a:picLocks noChangeAspect="1"/>
          </p:cNvPicPr>
          <p:nvPr/>
        </p:nvPicPr>
        <p:blipFill>
          <a:blip r:embed="rId2"/>
          <a:stretch>
            <a:fillRect/>
          </a:stretch>
        </p:blipFill>
        <p:spPr>
          <a:xfrm>
            <a:off x="2678586" y="1417595"/>
            <a:ext cx="5525773" cy="2278529"/>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739657"/>
          </a:xfrm>
        </p:spPr>
        <p:txBody>
          <a:bodyPr>
            <a:noAutofit/>
          </a:bodyPr>
          <a:lstStyle/>
          <a:p>
            <a:r>
              <a:rPr lang="as-IN" sz="2000" dirty="0"/>
              <a:t>পড়ার শুরুর তারিখ চয়ন করতে ক্যালেন্ডারে ক্লিক করুন। আপনি যদি কাস্টম সময়কাল বেছে নেন তবে একটি পড়ার সমাপ্তির তারিখ চয়ন করুন</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s-IN" dirty="0"/>
              <a:t>আপনি যদি কাস্টম সময়কাল বেছে নেন তবে কেবল একটি মান লিখুন</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as-IN" sz="2000" dirty="0"/>
              <a:t>আপনি সময়কাল ড্রপ ডাউনে কাস্টম সময়কাল নির্বাচন না করা পর্যন্ত পড়ার সমাপ্তির তারিখটি নির্বাচনযোগ্য হবে না</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s-IN" dirty="0"/>
              <a:t>আপনি যদি কোনও দিনের শিরোনাম চয়ন করেন তবে শুরুর তারিখ বাধ্যতামূলক</a:t>
            </a:r>
            <a:endParaRPr lang="en-US" dirty="0"/>
          </a:p>
        </p:txBody>
      </p:sp>
      <p:pic>
        <p:nvPicPr>
          <p:cNvPr id="4" name="Picture 3">
            <a:extLst>
              <a:ext uri="{FF2B5EF4-FFF2-40B4-BE49-F238E27FC236}">
                <a16:creationId xmlns:a16="http://schemas.microsoft.com/office/drawing/2014/main" id="{D5715223-69E7-4C4A-8300-C0EFC8DDF06D}"/>
              </a:ext>
            </a:extLst>
          </p:cNvPr>
          <p:cNvPicPr>
            <a:picLocks noChangeAspect="1"/>
          </p:cNvPicPr>
          <p:nvPr/>
        </p:nvPicPr>
        <p:blipFill rotWithShape="1">
          <a:blip r:embed="rId4"/>
          <a:srcRect l="35446" t="30066" r="36535" b="59149"/>
          <a:stretch/>
        </p:blipFill>
        <p:spPr>
          <a:xfrm>
            <a:off x="1583929" y="1050121"/>
            <a:ext cx="3542547" cy="1122345"/>
          </a:xfrm>
          <a:prstGeom prst="rect">
            <a:avLst/>
          </a:prstGeom>
        </p:spPr>
      </p:pic>
      <p:pic>
        <p:nvPicPr>
          <p:cNvPr id="7" name="Picture 6">
            <a:extLst>
              <a:ext uri="{FF2B5EF4-FFF2-40B4-BE49-F238E27FC236}">
                <a16:creationId xmlns:a16="http://schemas.microsoft.com/office/drawing/2014/main" id="{70F0AE5C-52B9-4C70-B3BB-8653C5694EB0}"/>
              </a:ext>
            </a:extLst>
          </p:cNvPr>
          <p:cNvPicPr>
            <a:picLocks noChangeAspect="1"/>
          </p:cNvPicPr>
          <p:nvPr/>
        </p:nvPicPr>
        <p:blipFill rotWithShape="1">
          <a:blip r:embed="rId4"/>
          <a:srcRect l="64749" t="30789" r="5831" b="58426"/>
          <a:stretch/>
        </p:blipFill>
        <p:spPr>
          <a:xfrm>
            <a:off x="6296310" y="1022734"/>
            <a:ext cx="3436201" cy="1036813"/>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as-IN" dirty="0"/>
              <a:t>ইবুক ফরম্যাট নির্বাচন করুন</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520529"/>
            <a:ext cx="9614266" cy="3211012"/>
          </a:xfrm>
        </p:spPr>
        <p:txBody>
          <a:bodyPr>
            <a:normAutofit lnSpcReduction="10000"/>
          </a:bodyPr>
          <a:lstStyle/>
          <a:p>
            <a:r>
              <a:rPr lang="as-IN" dirty="0"/>
              <a:t>শাস্ত্র অন্তর্ভুক্ত করা হলে কেবল তখনই নির্বাচন করা যায় যদি হ্যাঁ হয়</a:t>
            </a:r>
            <a:endParaRPr lang="en-US" dirty="0"/>
          </a:p>
          <a:p>
            <a:r>
              <a:rPr lang="as-IN" dirty="0"/>
              <a:t>আপনার পছন্দটি আপনি যে ই-রিডার ব্যবহার করতে চান তার উপর নির্ভর করে।</a:t>
            </a:r>
            <a:r>
              <a:rPr lang="en-US" dirty="0"/>
              <a:t>  </a:t>
            </a:r>
          </a:p>
          <a:p>
            <a:pPr lvl="1"/>
            <a:r>
              <a:rPr lang="as-IN" dirty="0"/>
              <a:t>পিডিএফ - ওয়েব ব্রাউজার এবং বেশিরভাগ অন্যান্য ই-রিডার দ্বারা ব্যবহৃত একটি সর্বজনীন ফর্ম্যাট</a:t>
            </a:r>
            <a:endParaRPr lang="en-US" dirty="0"/>
          </a:p>
          <a:p>
            <a:pPr lvl="1"/>
            <a:r>
              <a:rPr lang="as-IN" dirty="0"/>
              <a:t>ইপিইউবি - এই নির্বাচনটি বার্নস এবং নোবেল নুক অ্যাপ, অ্যামাজন কিন্ডল অ্যাপ এবং বেশিরভাগ অন্যান্য ই-রিডার অ্যাপ্লিকেশনগুলিতে ব্যবহৃত হয়</a:t>
            </a:r>
            <a:endParaRPr lang="en-US" dirty="0"/>
          </a:p>
          <a:p>
            <a:pPr lvl="2"/>
            <a:r>
              <a:rPr lang="as-IN" dirty="0"/>
              <a:t>ইপিইউবি ইবুক ফাইলটি আকারে উল্লেখযোগ্যভাবে ছোট</a:t>
            </a:r>
            <a:endParaRPr lang="en-US" dirty="0"/>
          </a:p>
          <a:p>
            <a:pPr marL="0" indent="0">
              <a:buNone/>
            </a:pPr>
            <a:endParaRPr lang="en-US" dirty="0"/>
          </a:p>
          <a:p>
            <a:pPr marL="0" indent="0">
              <a:buNone/>
            </a:pPr>
            <a:r>
              <a:rPr lang="as-IN" dirty="0"/>
              <a:t>আপনি কেবল এগুলির মধ্যে একটি চয়ন করতে পারেন। আপনি যদি আপনার পড়ার পরিকল্পনাটি অন্য ফর্ম্যাটে (যেমন </a:t>
            </a:r>
            <a:r>
              <a:rPr lang="en-US" dirty="0"/>
              <a:t>txt, docx, mobi, </a:t>
            </a:r>
            <a:r>
              <a:rPr lang="as-IN" dirty="0"/>
              <a:t>ইত্যাদি) রাখতে চান তবে আমাদের কোনও অতিরিক্ত অনুরোধ এখানে পাঠ্য বাক্সে জানান এবং আমরা সামঞ্জস্য করার চেষ্টা করব।</a:t>
            </a:r>
            <a:endParaRPr lang="en-US" dirty="0"/>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615877"/>
            <a:ext cx="3049046" cy="530351"/>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as-IN" dirty="0"/>
              <a:t>আপনি যদি শাস্ত্র অন্তর্ভুক্ত করেন তবে পিডিএফ এবং ইপাবের মধ্যে চয়ন করুন</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620294"/>
            <a:ext cx="6135443" cy="695953"/>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as-IN" dirty="0"/>
              <a:t>যদি আপনার সংস্করণটি কপিরাইটযুক্ত হয় বা আপনি যদি কোনও গাইড নির্বাচন করেন তবে এই নির্বাচনটি ডিফল্ট পিডিএফ চার্টের সাথে লক করা হবে</a:t>
            </a:r>
            <a:endParaRPr lang="en-US" dirty="0"/>
          </a:p>
        </p:txBody>
      </p:sp>
      <p:pic>
        <p:nvPicPr>
          <p:cNvPr id="5" name="Picture 4">
            <a:extLst>
              <a:ext uri="{FF2B5EF4-FFF2-40B4-BE49-F238E27FC236}">
                <a16:creationId xmlns:a16="http://schemas.microsoft.com/office/drawing/2014/main" id="{0AA3072D-E203-422A-A405-B225C5358C80}"/>
              </a:ext>
            </a:extLst>
          </p:cNvPr>
          <p:cNvPicPr>
            <a:picLocks noChangeAspect="1"/>
          </p:cNvPicPr>
          <p:nvPr/>
        </p:nvPicPr>
        <p:blipFill rotWithShape="1">
          <a:blip r:embed="rId2"/>
          <a:srcRect l="6144" t="40993" r="51479" b="36879"/>
          <a:stretch/>
        </p:blipFill>
        <p:spPr>
          <a:xfrm>
            <a:off x="1838029" y="921808"/>
            <a:ext cx="3531140" cy="1517515"/>
          </a:xfrm>
          <a:prstGeom prst="rect">
            <a:avLst/>
          </a:prstGeom>
        </p:spPr>
      </p:pic>
      <p:pic>
        <p:nvPicPr>
          <p:cNvPr id="9" name="Picture 8">
            <a:extLst>
              <a:ext uri="{FF2B5EF4-FFF2-40B4-BE49-F238E27FC236}">
                <a16:creationId xmlns:a16="http://schemas.microsoft.com/office/drawing/2014/main" id="{A3835BFC-7711-4B1B-9270-0DB2608AAE9E}"/>
              </a:ext>
            </a:extLst>
          </p:cNvPr>
          <p:cNvPicPr>
            <a:picLocks noChangeAspect="1"/>
          </p:cNvPicPr>
          <p:nvPr/>
        </p:nvPicPr>
        <p:blipFill rotWithShape="1">
          <a:blip r:embed="rId3"/>
          <a:srcRect l="5326" t="40426" r="51479" b="48665"/>
          <a:stretch/>
        </p:blipFill>
        <p:spPr>
          <a:xfrm>
            <a:off x="5356275" y="1218286"/>
            <a:ext cx="6349225" cy="1319768"/>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8"/>
            <a:ext cx="8911687" cy="747272"/>
          </a:xfrm>
        </p:spPr>
        <p:txBody>
          <a:bodyPr>
            <a:normAutofit/>
          </a:bodyPr>
          <a:lstStyle/>
          <a:p>
            <a:r>
              <a:rPr lang="as-IN" sz="2800" dirty="0"/>
              <a:t>যীশু যেখানে কথা বলেন তার জন্য ঐচ্ছিক ফন্ট</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3282462"/>
            <a:ext cx="8915400" cy="3099481"/>
          </a:xfrm>
        </p:spPr>
        <p:txBody>
          <a:bodyPr>
            <a:normAutofit/>
          </a:bodyPr>
          <a:lstStyle/>
          <a:p>
            <a:r>
              <a:rPr lang="as-IN" dirty="0"/>
              <a:t>পুরো আয়াত, যেখানে যীশু কথা বলেছেন, ঐচ্ছিকভাবে একটি লাল বা গাঢ়, ইটালিক ফন্টে হতে পারে।</a:t>
            </a:r>
            <a:endParaRPr lang="en-US" dirty="0"/>
          </a:p>
          <a:p>
            <a:pPr lvl="1"/>
            <a:r>
              <a:rPr lang="as-IN" dirty="0"/>
              <a:t>এই নির্বাচনটি বাইপাস করুন বা ডিফল্ট ফন্টটি ব্যবহার করতে কোন নয় নির্বাচন করুন</a:t>
            </a:r>
            <a:endParaRPr lang="en-US" dirty="0"/>
          </a:p>
          <a:p>
            <a:r>
              <a:rPr lang="as-IN" dirty="0"/>
              <a:t>এই বিকল্পটি কেবল তখনই পাওয়া যায় যদি আপনি শাস্ত্র অন্তর্ভুক্ত করেন</a:t>
            </a:r>
            <a:endParaRPr lang="en-US" dirty="0"/>
          </a:p>
          <a:p>
            <a:r>
              <a:rPr lang="as-IN" dirty="0"/>
              <a:t>ক্রস রেফারেন্স পাঠ্য ঐচ্ছিক ফন্ট থেকে বাদ দেওয়া হয়</a:t>
            </a:r>
            <a:endParaRPr lang="en-US" dirty="0"/>
          </a:p>
        </p:txBody>
      </p:sp>
      <p:pic>
        <p:nvPicPr>
          <p:cNvPr id="5" name="Picture 4">
            <a:extLst>
              <a:ext uri="{FF2B5EF4-FFF2-40B4-BE49-F238E27FC236}">
                <a16:creationId xmlns:a16="http://schemas.microsoft.com/office/drawing/2014/main" id="{1A696203-55E9-4954-AC4E-49A38A99CDD4}"/>
              </a:ext>
            </a:extLst>
          </p:cNvPr>
          <p:cNvPicPr>
            <a:picLocks noChangeAspect="1"/>
          </p:cNvPicPr>
          <p:nvPr/>
        </p:nvPicPr>
        <p:blipFill rotWithShape="1">
          <a:blip r:embed="rId2"/>
          <a:srcRect l="50000" t="40709" r="7914" b="35319"/>
          <a:stretch/>
        </p:blipFill>
        <p:spPr>
          <a:xfrm>
            <a:off x="3540123" y="963038"/>
            <a:ext cx="4947599" cy="2319424"/>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120631" y="397676"/>
            <a:ext cx="9383982" cy="1226844"/>
          </a:xfrm>
        </p:spPr>
        <p:txBody>
          <a:bodyPr>
            <a:normAutofit/>
          </a:bodyPr>
          <a:lstStyle/>
          <a:p>
            <a:r>
              <a:rPr lang="as-IN" dirty="0"/>
              <a:t>ঐচ্ছিক: আপনি যদি ভবিষ্যতে ডাব্লুবিপি থেকে ইমেলগুলি না পেতে চান তবে না নির্বাচন করুন</a:t>
            </a:r>
            <a:endParaRPr lang="en-US" dirty="0"/>
          </a:p>
        </p:txBody>
      </p:sp>
      <p:pic>
        <p:nvPicPr>
          <p:cNvPr id="4" name="Picture 3">
            <a:extLst>
              <a:ext uri="{FF2B5EF4-FFF2-40B4-BE49-F238E27FC236}">
                <a16:creationId xmlns:a16="http://schemas.microsoft.com/office/drawing/2014/main" id="{2CD5A3CE-8F7F-4D37-8204-9D6CB51197A0}"/>
              </a:ext>
            </a:extLst>
          </p:cNvPr>
          <p:cNvPicPr>
            <a:picLocks noChangeAspect="1"/>
          </p:cNvPicPr>
          <p:nvPr/>
        </p:nvPicPr>
        <p:blipFill rotWithShape="1">
          <a:blip r:embed="rId2"/>
          <a:srcRect l="39654" t="50000" r="33872" b="29441"/>
          <a:stretch/>
        </p:blipFill>
        <p:spPr>
          <a:xfrm>
            <a:off x="2237363" y="1687750"/>
            <a:ext cx="6478620" cy="2704289"/>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BD30350-C932-48F3-9C32-BFF27FC2D9E6}"/>
              </a:ext>
            </a:extLst>
          </p:cNvPr>
          <p:cNvPicPr>
            <a:picLocks noChangeAspect="1"/>
          </p:cNvPicPr>
          <p:nvPr/>
        </p:nvPicPr>
        <p:blipFill rotWithShape="1">
          <a:blip r:embed="rId2"/>
          <a:srcRect l="2314" t="11776" r="16942" b="54231"/>
          <a:stretch/>
        </p:blipFill>
        <p:spPr>
          <a:xfrm>
            <a:off x="1089498" y="1811057"/>
            <a:ext cx="9844392" cy="2227634"/>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as-IN" dirty="0"/>
              <a:t>ইবুক অনুরোধ পৃষ্ঠায় নেভিগেট করুন</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6422781" y="1997157"/>
            <a:ext cx="911206"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7200544" y="1387557"/>
            <a:ext cx="485888" cy="692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as-IN" dirty="0"/>
              <a:t>ঐচ্ছিক: এখানে কোনও অতিরিক্ত অনুরোধ লিখুন</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lnSpcReduction="10000"/>
          </a:bodyPr>
          <a:lstStyle/>
          <a:p>
            <a:r>
              <a:rPr lang="as-IN" dirty="0"/>
              <a:t>আপনি বিনামূল্যে ফর্ম পাঠ্য বাক্সে কোনও অতিরিক্ত অনুরোধ করতে পারেন।</a:t>
            </a:r>
            <a:r>
              <a:rPr lang="en-US" dirty="0"/>
              <a:t>  </a:t>
            </a:r>
          </a:p>
          <a:p>
            <a:r>
              <a:rPr lang="as-IN" dirty="0"/>
              <a:t>উদাহরণস্বরূপ, আপনি আপনার পড়ার পরিকল্পনাটি একাধিক ফর্ম্যাটে বা তালিকাভুক্ত ব্যতীত অন্য কোনও ফর্ম্যাটে চাইতে পারেন। আমরা যদি পারি তবে আমরা যে কোনও অনুরোধকে সামঞ্জস্য করব।</a:t>
            </a:r>
            <a:r>
              <a:rPr lang="en-US" dirty="0"/>
              <a:t> </a:t>
            </a:r>
          </a:p>
          <a:p>
            <a:r>
              <a:rPr lang="as-IN" dirty="0"/>
              <a:t>আপনি মিশ্রিত এবং মেলাতে চাইতে পারেন। উদাহরণস্বরূপ একটি সংস্করণ থেকে ওল্ড টেস্টামেন্ট এবং অন্য সংস্করণ থেকে নিউ টেস্টামেন্ট নির্বাচন করুন।</a:t>
            </a:r>
            <a:endParaRPr lang="en-US" dirty="0"/>
          </a:p>
          <a:p>
            <a:pPr lvl="1"/>
            <a:r>
              <a:rPr lang="as-IN" dirty="0"/>
              <a:t>এটি অতিরিক্ত অনুরোধের মাধ্যমে করা যেতে পারে বা আমাদের যোগাযোগ পৃষ্ঠা থেকে আমাদের একটি নোট পাঠাতে পারে</a:t>
            </a:r>
            <a:endParaRPr lang="en-US" dirty="0"/>
          </a:p>
          <a:p>
            <a:pPr lvl="1"/>
            <a:r>
              <a:rPr lang="as-IN" dirty="0"/>
              <a:t>এই ধরণের অনুরোধ আমাদের প্রান্তে প্রক্রিয়া করতে কিছুটা বেশি সময় লাগবে</a:t>
            </a:r>
            <a:r>
              <a:rPr lang="en-US" dirty="0"/>
              <a:t> </a:t>
            </a:r>
          </a:p>
        </p:txBody>
      </p:sp>
      <p:pic>
        <p:nvPicPr>
          <p:cNvPr id="5" name="Picture 4">
            <a:extLst>
              <a:ext uri="{FF2B5EF4-FFF2-40B4-BE49-F238E27FC236}">
                <a16:creationId xmlns:a16="http://schemas.microsoft.com/office/drawing/2014/main" id="{DD20036E-8042-4474-85EE-F44D8066FC59}"/>
              </a:ext>
            </a:extLst>
          </p:cNvPr>
          <p:cNvPicPr>
            <a:picLocks noChangeAspect="1"/>
          </p:cNvPicPr>
          <p:nvPr/>
        </p:nvPicPr>
        <p:blipFill rotWithShape="1">
          <a:blip r:embed="rId2"/>
          <a:srcRect l="67181" t="50000" r="4734" b="38496"/>
          <a:stretch/>
        </p:blipFill>
        <p:spPr>
          <a:xfrm>
            <a:off x="2850203" y="1493194"/>
            <a:ext cx="7577262" cy="1668294"/>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Autofit/>
          </a:bodyPr>
          <a:lstStyle/>
          <a:p>
            <a:r>
              <a:rPr lang="as-IN" sz="2400" dirty="0"/>
              <a:t>অনুগ্রহ করে আমাদের জানান যে আপনি কীভাবে আমাদের কথা জানতে পারলেন এবং বাইবেল পড়ার ক্ষেত্রে এটিই আপনার প্রথম অভিজ্ঞতা কি না।</a:t>
            </a:r>
            <a:endParaRPr lang="en-US" sz="2400"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as-IN" sz="2000" dirty="0"/>
              <a:t>এই তথ্য আমাদের যত বেশি সম্ভব মানুষের কাছে পৌঁছাতে সহায়তা করবে</a:t>
            </a:r>
            <a:endParaRPr lang="en-US" sz="2000" dirty="0"/>
          </a:p>
        </p:txBody>
      </p:sp>
      <p:pic>
        <p:nvPicPr>
          <p:cNvPr id="5" name="Picture 4">
            <a:extLst>
              <a:ext uri="{FF2B5EF4-FFF2-40B4-BE49-F238E27FC236}">
                <a16:creationId xmlns:a16="http://schemas.microsoft.com/office/drawing/2014/main" id="{516C7EB2-B570-49B2-B333-17807D95DCF7}"/>
              </a:ext>
            </a:extLst>
          </p:cNvPr>
          <p:cNvPicPr>
            <a:picLocks noChangeAspect="1"/>
          </p:cNvPicPr>
          <p:nvPr/>
        </p:nvPicPr>
        <p:blipFill rotWithShape="1">
          <a:blip r:embed="rId2"/>
          <a:srcRect l="5443" t="60851" r="45525" b="18510"/>
          <a:stretch/>
        </p:blipFill>
        <p:spPr>
          <a:xfrm>
            <a:off x="2592925" y="2052536"/>
            <a:ext cx="7577094" cy="2624972"/>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p:txBody>
          <a:bodyPr/>
          <a:lstStyle/>
          <a:p>
            <a:r>
              <a:rPr lang="as-IN" dirty="0"/>
              <a:t>সাবমিট ক্লিক করুন</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as-IN" dirty="0"/>
              <a:t>আপনি যদি কোনও বাধ্যতামূলক নির্বাচন মিস না করে ফর্মটি সম্পূর্ণরূপে পূরণ করে থাকেন তবে আপনাকে নিশ্চিতকরণ পৃষ্ঠায় পরিচালিত করা হবে</a:t>
            </a:r>
            <a:endParaRPr lang="en-US" dirty="0"/>
          </a:p>
          <a:p>
            <a:r>
              <a:rPr lang="as-IN" dirty="0"/>
              <a:t>আপনি যদি কোনও নির্বাচন মিস করেন তবে আপনাকে ক্ষেত্রটি পূরণ করতে বা নির্বাচন করতে অনুরোধ জানানো হবে।</a:t>
            </a:r>
            <a:r>
              <a:rPr lang="en-US" dirty="0"/>
              <a:t>  </a:t>
            </a:r>
          </a:p>
        </p:txBody>
      </p:sp>
      <p:pic>
        <p:nvPicPr>
          <p:cNvPr id="7" name="Picture 6">
            <a:extLst>
              <a:ext uri="{FF2B5EF4-FFF2-40B4-BE49-F238E27FC236}">
                <a16:creationId xmlns:a16="http://schemas.microsoft.com/office/drawing/2014/main" id="{AEA85976-A9AE-471D-87EE-A1F1196FF3A0}"/>
              </a:ext>
            </a:extLst>
          </p:cNvPr>
          <p:cNvPicPr>
            <a:picLocks noChangeAspect="1"/>
          </p:cNvPicPr>
          <p:nvPr/>
        </p:nvPicPr>
        <p:blipFill rotWithShape="1">
          <a:blip r:embed="rId2"/>
          <a:srcRect l="5209" t="83121" r="80198" b="9100"/>
          <a:stretch/>
        </p:blipFill>
        <p:spPr>
          <a:xfrm>
            <a:off x="2589212" y="1449421"/>
            <a:ext cx="2505450" cy="1099226"/>
          </a:xfrm>
          <a:prstGeom prst="rect">
            <a:avLst/>
          </a:prstGeom>
        </p:spPr>
      </p:pic>
      <p:pic>
        <p:nvPicPr>
          <p:cNvPr id="8" name="Picture 7">
            <a:extLst>
              <a:ext uri="{FF2B5EF4-FFF2-40B4-BE49-F238E27FC236}">
                <a16:creationId xmlns:a16="http://schemas.microsoft.com/office/drawing/2014/main" id="{DB300205-2DD8-4ECF-B613-B4A58D4E14E3}"/>
              </a:ext>
            </a:extLst>
          </p:cNvPr>
          <p:cNvPicPr>
            <a:picLocks noChangeAspect="1"/>
          </p:cNvPicPr>
          <p:nvPr/>
        </p:nvPicPr>
        <p:blipFill rotWithShape="1">
          <a:blip r:embed="rId3"/>
          <a:srcRect l="49228" t="54082" r="17979" b="29953"/>
          <a:stretch/>
        </p:blipFill>
        <p:spPr>
          <a:xfrm>
            <a:off x="3172426" y="4375625"/>
            <a:ext cx="6203901" cy="1623399"/>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395797"/>
          </a:xfrm>
        </p:spPr>
        <p:txBody>
          <a:bodyPr>
            <a:normAutofit fontScale="90000"/>
          </a:bodyPr>
          <a:lstStyle/>
          <a:p>
            <a:r>
              <a:rPr lang="as-IN" sz="2000" dirty="0"/>
              <a:t>নিশ্চিতকরণ পাতা</a:t>
            </a:r>
            <a:endParaRPr lang="en-US" sz="2000" dirty="0"/>
          </a:p>
        </p:txBody>
      </p:sp>
      <p:pic>
        <p:nvPicPr>
          <p:cNvPr id="4" name="Picture 3">
            <a:extLst>
              <a:ext uri="{FF2B5EF4-FFF2-40B4-BE49-F238E27FC236}">
                <a16:creationId xmlns:a16="http://schemas.microsoft.com/office/drawing/2014/main" id="{4BA2DE27-A4F6-47C9-B104-6BE185FFF955}"/>
              </a:ext>
            </a:extLst>
          </p:cNvPr>
          <p:cNvPicPr>
            <a:picLocks noChangeAspect="1"/>
          </p:cNvPicPr>
          <p:nvPr/>
        </p:nvPicPr>
        <p:blipFill rotWithShape="1">
          <a:blip r:embed="rId2"/>
          <a:srcRect l="37740" t="11033" r="38803" b="1386"/>
          <a:stretch/>
        </p:blipFill>
        <p:spPr>
          <a:xfrm>
            <a:off x="4572000" y="539262"/>
            <a:ext cx="2976664" cy="5973579"/>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as-IN" sz="3200" dirty="0"/>
              <a:t>নিশ্চিতকরণ পৃষ্ঠা অব্যাহত।</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as-IN" dirty="0"/>
              <a:t>আপনি যদি আপনার নির্বাচনের সাথে সন্তুষ্ট হন তবে নিশ্চিত করুন এবং অনুরোধ প্রেরণ করুন ক্লিক করুন</a:t>
            </a:r>
            <a:endParaRPr lang="en-US" dirty="0"/>
          </a:p>
          <a:p>
            <a:r>
              <a:rPr lang="as-IN" dirty="0"/>
              <a:t>যদি তা না হয় তবে আপনি ফিরে যেতে পারেন এবং সম্পাদনা করতে পারেন</a:t>
            </a:r>
            <a:r>
              <a:rPr lang="en-US" dirty="0"/>
              <a:t>  </a:t>
            </a:r>
          </a:p>
        </p:txBody>
      </p:sp>
      <p:pic>
        <p:nvPicPr>
          <p:cNvPr id="6" name="Picture 5">
            <a:extLst>
              <a:ext uri="{FF2B5EF4-FFF2-40B4-BE49-F238E27FC236}">
                <a16:creationId xmlns:a16="http://schemas.microsoft.com/office/drawing/2014/main" id="{46C5409C-025A-4547-959A-B849129CA2E4}"/>
              </a:ext>
            </a:extLst>
          </p:cNvPr>
          <p:cNvPicPr>
            <a:picLocks noChangeAspect="1"/>
          </p:cNvPicPr>
          <p:nvPr/>
        </p:nvPicPr>
        <p:blipFill rotWithShape="1">
          <a:blip r:embed="rId2"/>
          <a:srcRect l="26968" t="85552" r="43590" b="6878"/>
          <a:stretch/>
        </p:blipFill>
        <p:spPr>
          <a:xfrm>
            <a:off x="2203818" y="1099225"/>
            <a:ext cx="8586659" cy="1186775"/>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as-IN" dirty="0"/>
              <a:t>সফল জমা দেওয়ার পাতা</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a:bodyPr>
          <a:lstStyle/>
          <a:p>
            <a:r>
              <a:rPr lang="as-IN" dirty="0"/>
              <a:t>আপনার নিরাপদ প্রেরকদের তালিকায় </a:t>
            </a:r>
            <a:r>
              <a:rPr lang="en-US" dirty="0"/>
              <a:t>gary@worldbibleplans.com </a:t>
            </a:r>
            <a:r>
              <a:rPr lang="as-IN" dirty="0"/>
              <a:t>যুক্ত করা অত্যন্ত গুরুত্বপূর্ণ</a:t>
            </a:r>
            <a:endParaRPr lang="en-US" dirty="0"/>
          </a:p>
          <a:p>
            <a:pPr lvl="1"/>
            <a:r>
              <a:rPr lang="as-IN" dirty="0"/>
              <a:t>অন্যথায়, আপনার সংযুক্তি বা লিঙ্কটি জাঙ্ক বা স্প্যাম ফোল্ডারে শেষ হতে পারে</a:t>
            </a:r>
            <a:endParaRPr lang="en-US" dirty="0"/>
          </a:p>
          <a:p>
            <a:r>
              <a:rPr lang="as-IN" dirty="0"/>
              <a:t>প্রশমিত পরিস্থিতি না থাকলে অনুরোধ টার্ন অ্যারাউন্ড সময় 24 ঘন্টারও কম</a:t>
            </a:r>
            <a:endParaRPr lang="en-US" dirty="0"/>
          </a:p>
          <a:p>
            <a:pPr lvl="1"/>
            <a:r>
              <a:rPr lang="as-IN" dirty="0"/>
              <a:t>আপনি যদি 24 ঘন্টার মধ্যে </a:t>
            </a:r>
            <a:r>
              <a:rPr lang="en-US" dirty="0"/>
              <a:t>gary@worldbibleplans.com </a:t>
            </a:r>
            <a:r>
              <a:rPr lang="as-IN" dirty="0"/>
              <a:t>থেকে কোনও ইমেল না পান তবে আপনার জাঙ্ক বা স্প্যাম ফোল্ডারটি পরীক্ষা করুন।</a:t>
            </a:r>
            <a:endParaRPr lang="en-US" dirty="0"/>
          </a:p>
          <a:p>
            <a:pPr lvl="2"/>
            <a:r>
              <a:rPr lang="as-IN" dirty="0"/>
              <a:t>আপনি যদি এখনও আমাদের কাছ থেকে কোনও ইমেল না পেয়ে থাকেন তবে আমাদের সাথে যোগাযোগ করুন পৃষ্ঠা থেকে আমাদের একটি নোট প্রেরণ করুন</a:t>
            </a:r>
            <a:endParaRPr lang="en-US" dirty="0"/>
          </a:p>
        </p:txBody>
      </p:sp>
      <p:pic>
        <p:nvPicPr>
          <p:cNvPr id="5" name="Picture 4">
            <a:extLst>
              <a:ext uri="{FF2B5EF4-FFF2-40B4-BE49-F238E27FC236}">
                <a16:creationId xmlns:a16="http://schemas.microsoft.com/office/drawing/2014/main" id="{2DB6B5F1-D301-434D-A3A7-908D77CD6051}"/>
              </a:ext>
            </a:extLst>
          </p:cNvPr>
          <p:cNvPicPr>
            <a:picLocks noChangeAspect="1"/>
          </p:cNvPicPr>
          <p:nvPr/>
        </p:nvPicPr>
        <p:blipFill rotWithShape="1">
          <a:blip r:embed="rId2"/>
          <a:srcRect l="4823" t="30497" r="7953" b="50000"/>
          <a:stretch/>
        </p:blipFill>
        <p:spPr>
          <a:xfrm>
            <a:off x="2592924" y="1406768"/>
            <a:ext cx="7515341" cy="2022231"/>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a:bodyPr>
          <a:lstStyle/>
          <a:p>
            <a:r>
              <a:rPr lang="as-IN" sz="2000" dirty="0"/>
              <a:t>এটি অনুরোধ ফর্ম - আমরা নিম্নলিখিত স্লাইডগুলিতে এটি ভেঙে দেব</a:t>
            </a:r>
            <a:endParaRPr lang="en-US" sz="2000" dirty="0"/>
          </a:p>
        </p:txBody>
      </p:sp>
      <p:pic>
        <p:nvPicPr>
          <p:cNvPr id="4" name="Picture 3">
            <a:extLst>
              <a:ext uri="{FF2B5EF4-FFF2-40B4-BE49-F238E27FC236}">
                <a16:creationId xmlns:a16="http://schemas.microsoft.com/office/drawing/2014/main" id="{271A1DFD-B1CF-450E-A0BC-400EF63B083E}"/>
              </a:ext>
            </a:extLst>
          </p:cNvPr>
          <p:cNvPicPr>
            <a:picLocks noChangeAspect="1"/>
          </p:cNvPicPr>
          <p:nvPr/>
        </p:nvPicPr>
        <p:blipFill rotWithShape="1">
          <a:blip r:embed="rId2"/>
          <a:srcRect l="33112" t="22464" r="33537" b="5691"/>
          <a:stretch/>
        </p:blipFill>
        <p:spPr>
          <a:xfrm>
            <a:off x="3647872" y="644428"/>
            <a:ext cx="5063822" cy="5863375"/>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as-IN" sz="3200" dirty="0"/>
              <a:t>ফর্মের মেকানিক্স</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as-IN" dirty="0"/>
              <a:t>এটি গুরুত্বপূর্ণ যে আপনি বাম থেকে ডানে এবং উপর থেকে নীচে ফর্মটি পূরণ করুন</a:t>
            </a:r>
            <a:endParaRPr lang="en-US" u="sng" dirty="0"/>
          </a:p>
          <a:p>
            <a:pPr lvl="1"/>
            <a:r>
              <a:rPr lang="as-IN" dirty="0"/>
              <a:t>আপনি যদি ফর্মের একটি বিভাগ পূরণ করেন এবং তারপরে আপনার ইতিমধ্যে নির্বাচিত একটি ক্ষেত্রে পরিবর্তন করেন তবে সমস্ত নির্বাচন ডিফল্টে ফিরে যাবে এবং আপনি আপনার করা নির্বাচনগুলি হারাবেন।</a:t>
            </a:r>
            <a:endParaRPr lang="en-US" dirty="0"/>
          </a:p>
          <a:p>
            <a:pPr lvl="2"/>
            <a:r>
              <a:rPr lang="as-IN" dirty="0"/>
              <a:t>উদাহরণস্বরূপ, আপনি যদি কোনও সংস্করণ নির্বাচন করেন এবং ফর্মের বাকি অংশটি পূরণ করেন এবং তারপরে ফিরে যান এবং সংস্করণটি পরিবর্তন করেন তবে আপনাকে পরবর্তী সমস্ত ক্ষেত্রগুলি আবার পূরণ করতে হবে</a:t>
            </a:r>
            <a:endParaRPr lang="en-US" dirty="0"/>
          </a:p>
        </p:txBody>
      </p:sp>
      <p:pic>
        <p:nvPicPr>
          <p:cNvPr id="6" name="Picture 5">
            <a:extLst>
              <a:ext uri="{FF2B5EF4-FFF2-40B4-BE49-F238E27FC236}">
                <a16:creationId xmlns:a16="http://schemas.microsoft.com/office/drawing/2014/main" id="{16DD29FA-B918-4DB1-8801-8E035E0ED337}"/>
              </a:ext>
            </a:extLst>
          </p:cNvPr>
          <p:cNvPicPr>
            <a:picLocks noChangeAspect="1"/>
          </p:cNvPicPr>
          <p:nvPr/>
        </p:nvPicPr>
        <p:blipFill rotWithShape="1">
          <a:blip r:embed="rId2"/>
          <a:srcRect l="9783" t="29646" r="12709" b="23404"/>
          <a:stretch/>
        </p:blipFill>
        <p:spPr>
          <a:xfrm>
            <a:off x="2733473" y="745287"/>
            <a:ext cx="4980562" cy="3219856"/>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as-IN" sz="3200" dirty="0"/>
              <a:t>ফর্মের যৌক্তিক নিয়ম</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as-IN" dirty="0"/>
              <a:t>আপনার নির্বাচনের উপর নির্ভর করে, নির্দিষ্ট নির্বাচন অনুপলব্ধ হয়ে যাবে</a:t>
            </a:r>
            <a:endParaRPr lang="en-US" dirty="0"/>
          </a:p>
          <a:p>
            <a:pPr lvl="1"/>
            <a:r>
              <a:rPr lang="as-IN" dirty="0"/>
              <a:t>কখনও কখনও পুরো ড্রপ ডাউন</a:t>
            </a:r>
            <a:endParaRPr lang="en-US" dirty="0"/>
          </a:p>
          <a:p>
            <a:pPr lvl="1"/>
            <a:r>
              <a:rPr lang="as-IN" dirty="0"/>
              <a:t>কখনও কখনও কেবল ড্রপ ডাউনের মধ্যে নির্বাচন করা হয়</a:t>
            </a:r>
            <a:endParaRPr lang="en-US" dirty="0"/>
          </a:p>
          <a:p>
            <a:pPr lvl="2"/>
            <a:r>
              <a:rPr lang="as-IN" dirty="0"/>
              <a:t>উদাহরণস্বরূপ: আপনি যদি এমন একটি সংস্করণ নির্বাচন করেন যা কপিরাইটযুক্ত তবে আমরা শাস্ত্রপদ সরবরাহ করতে পারি না, কেবল একটি গাইড।</a:t>
            </a:r>
            <a:endParaRPr lang="en-US" dirty="0"/>
          </a:p>
          <a:p>
            <a:pPr lvl="3"/>
            <a:r>
              <a:rPr lang="as-IN" dirty="0"/>
              <a:t>বই নির্বাচন করুন লক করা হবে</a:t>
            </a:r>
            <a:endParaRPr lang="en-US" dirty="0"/>
          </a:p>
          <a:p>
            <a:pPr lvl="3"/>
            <a:r>
              <a:rPr lang="as-IN" dirty="0"/>
              <a:t>শাস্ত্র অন্তর্ভুক্ত করুন তালা লাগানো হবে</a:t>
            </a:r>
            <a:r>
              <a:rPr lang="en-US" dirty="0"/>
              <a:t> </a:t>
            </a:r>
          </a:p>
          <a:p>
            <a:pPr lvl="4"/>
            <a:r>
              <a:rPr lang="as-IN" dirty="0"/>
              <a:t>না। একটি গাইড প্রদান শুধুমাত্র ডিফল্ট হবে</a:t>
            </a:r>
            <a:endParaRPr lang="en-US" dirty="0"/>
          </a:p>
          <a:p>
            <a:pPr lvl="3"/>
            <a:r>
              <a:rPr lang="as-IN" dirty="0"/>
              <a:t>ক্রস রেফারেন্স অন্তর্ভুক্ত করুন লক করা হবে</a:t>
            </a:r>
            <a:endParaRPr lang="en-US" dirty="0"/>
          </a:p>
          <a:p>
            <a:pPr lvl="3"/>
            <a:r>
              <a:rPr lang="as-IN" dirty="0"/>
              <a:t>অনুচ্ছেদ/শ্লোক নির্বাচন করুন লক করা হবে</a:t>
            </a:r>
            <a:endParaRPr lang="en-US" dirty="0"/>
          </a:p>
          <a:p>
            <a:pPr lvl="3"/>
            <a:r>
              <a:rPr lang="as-IN" dirty="0"/>
              <a:t>ইবুক ফর্ম্যাট নির্বাচন করুন লক করা হবে</a:t>
            </a:r>
            <a:endParaRPr lang="en-US" dirty="0"/>
          </a:p>
          <a:p>
            <a:pPr lvl="4"/>
            <a:r>
              <a:rPr lang="as-IN" dirty="0"/>
              <a:t>পিডিএফ চার্ট ডিফল্ট হবে</a:t>
            </a:r>
            <a:endParaRPr lang="en-US" dirty="0"/>
          </a:p>
          <a:p>
            <a:pPr lvl="3"/>
            <a:r>
              <a:rPr lang="as-IN" dirty="0"/>
              <a:t>যীশু যে পদগুলিতে কথা বলেন তার জন্য ঐচ্ছিক ফন্ট লক করা হবে</a:t>
            </a:r>
            <a:endParaRPr lang="en-US" dirty="0"/>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as-IN" sz="3200" dirty="0"/>
              <a:t>ফর্মের যৌক্তিক নিয়ম অব্যাহত ছিল</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483577"/>
          </a:xfrm>
        </p:spPr>
        <p:txBody>
          <a:bodyPr>
            <a:normAutofit fontScale="92500"/>
          </a:bodyPr>
          <a:lstStyle/>
          <a:p>
            <a:r>
              <a:rPr lang="as-IN" dirty="0"/>
              <a:t>আরেকটি উদাহরণ: আপনি যদি দ্বিতীয় গ্রুপ থেকে একটি থিম নির্বাচন করেন ...</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s-IN" dirty="0"/>
              <a:t>সময়কাল ড্রপ ডাউনের অধ্যায়ের সময়কালগুলি ধূসর এবং অনির্বাচনযোগ্য হবে।</a:t>
            </a:r>
            <a:endParaRPr lang="en-US" dirty="0"/>
          </a:p>
          <a:p>
            <a:r>
              <a:rPr lang="as-IN" dirty="0"/>
              <a:t>মন্তব্য লক করা হবে</a:t>
            </a:r>
            <a:endParaRPr lang="en-US" dirty="0"/>
          </a:p>
        </p:txBody>
      </p:sp>
      <p:pic>
        <p:nvPicPr>
          <p:cNvPr id="7" name="Picture 6">
            <a:extLst>
              <a:ext uri="{FF2B5EF4-FFF2-40B4-BE49-F238E27FC236}">
                <a16:creationId xmlns:a16="http://schemas.microsoft.com/office/drawing/2014/main" id="{6150A823-5773-4318-840B-71409B8D3DB1}"/>
              </a:ext>
            </a:extLst>
          </p:cNvPr>
          <p:cNvPicPr>
            <a:picLocks noChangeAspect="1"/>
          </p:cNvPicPr>
          <p:nvPr/>
        </p:nvPicPr>
        <p:blipFill rotWithShape="1">
          <a:blip r:embed="rId2"/>
          <a:srcRect r="23455" b="19837"/>
          <a:stretch/>
        </p:blipFill>
        <p:spPr>
          <a:xfrm>
            <a:off x="2592925" y="1277130"/>
            <a:ext cx="4765923" cy="4017480"/>
          </a:xfrm>
          <a:prstGeom prst="rect">
            <a:avLst/>
          </a:prstGeom>
        </p:spPr>
      </p:pic>
      <p:pic>
        <p:nvPicPr>
          <p:cNvPr id="12" name="Picture 11">
            <a:extLst>
              <a:ext uri="{FF2B5EF4-FFF2-40B4-BE49-F238E27FC236}">
                <a16:creationId xmlns:a16="http://schemas.microsoft.com/office/drawing/2014/main" id="{6CBDD35A-6C34-49C6-8C0F-3ED73A56CE33}"/>
              </a:ext>
            </a:extLst>
          </p:cNvPr>
          <p:cNvPicPr>
            <a:picLocks noChangeAspect="1"/>
          </p:cNvPicPr>
          <p:nvPr/>
        </p:nvPicPr>
        <p:blipFill>
          <a:blip r:embed="rId3"/>
          <a:stretch>
            <a:fillRect/>
          </a:stretch>
        </p:blipFill>
        <p:spPr>
          <a:xfrm>
            <a:off x="8308284" y="1277130"/>
            <a:ext cx="2364325" cy="4017480"/>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as-IN" sz="3200" dirty="0"/>
              <a:t>ফর্মের যৌক্তিক নিয়ম অব্যাহত ছিল</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as-IN" dirty="0"/>
              <a:t>কখনও কখনও, একাধিক নির্বাচন নির্ধারণ করে যে অন্য নির্বাচন লক করা আছে কিনা</a:t>
            </a:r>
            <a:endParaRPr lang="en-US" dirty="0"/>
          </a:p>
          <a:p>
            <a:pPr lvl="1"/>
            <a:r>
              <a:rPr lang="as-IN" dirty="0"/>
              <a:t>ধারাভাষ্য নির্বাচনযোগ্য হওয়ার জন্য:</a:t>
            </a:r>
            <a:endParaRPr lang="en-US" dirty="0"/>
          </a:p>
          <a:p>
            <a:pPr lvl="2"/>
            <a:r>
              <a:rPr lang="as-IN" dirty="0"/>
              <a:t>সংস্করণটি কপিরাইট করা যাবে না</a:t>
            </a:r>
            <a:endParaRPr lang="en-US" dirty="0"/>
          </a:p>
          <a:p>
            <a:pPr lvl="2"/>
            <a:r>
              <a:rPr lang="as-IN" dirty="0"/>
              <a:t>থিমটি অবশ্যই থিমগুলির প্রথম গ্রুপে থাকতে হবে</a:t>
            </a:r>
            <a:endParaRPr lang="en-US" dirty="0"/>
          </a:p>
          <a:p>
            <a:pPr lvl="2"/>
            <a:r>
              <a:rPr lang="as-IN" dirty="0"/>
              <a:t>সময়কাল অবশ্যই একটি অধ্যায়ের সময়কাল হতে হবে</a:t>
            </a:r>
            <a:endParaRPr lang="en-US" dirty="0"/>
          </a:p>
          <a:p>
            <a:pPr lvl="2"/>
            <a:endParaRPr lang="en-US" dirty="0"/>
          </a:p>
          <a:p>
            <a:pPr lvl="1"/>
            <a:r>
              <a:rPr lang="as-IN" dirty="0"/>
              <a:t>অনুচ্ছেদ বা শ্লোক বিন্যাস নির্বাচন করার জন্য:</a:t>
            </a:r>
            <a:endParaRPr lang="en-US" dirty="0"/>
          </a:p>
          <a:p>
            <a:pPr lvl="2"/>
            <a:r>
              <a:rPr lang="as-IN" dirty="0"/>
              <a:t>সংস্করণটি কপিরাইট করা যাবে না</a:t>
            </a:r>
            <a:endParaRPr lang="en-US" dirty="0"/>
          </a:p>
          <a:p>
            <a:pPr lvl="2"/>
            <a:r>
              <a:rPr lang="as-IN" dirty="0"/>
              <a:t>শাস্ত্র অন্তর্ভুক্ত করতে হবে হ্যাঁ হতে হবে</a:t>
            </a:r>
            <a:endParaRPr lang="en-US" dirty="0"/>
          </a:p>
          <a:p>
            <a:pPr lvl="2"/>
            <a:r>
              <a:rPr lang="as-IN" dirty="0"/>
              <a:t>ক্রস রেফারেন্স অন্তর্ভুক্ত করতে হবে বা কোনও ক্রস রেফারেন্স নির্বাচন করতে হবে না</a:t>
            </a:r>
            <a:endParaRPr lang="en-US" dirty="0"/>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1575</TotalTime>
  <Words>2874</Words>
  <Application>Microsoft Office PowerPoint</Application>
  <PresentationFormat>Widescreen</PresentationFormat>
  <Paragraphs>265</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worldbibleplans.com/languages/bengali/index.html</vt:lpstr>
      <vt:lpstr>PowerPoint Presentation</vt:lpstr>
      <vt:lpstr>বিশ্ব বাইবেল পরিকল্পনায় স্বাগতম</vt:lpstr>
      <vt:lpstr>ইবুক অনুরোধ পৃষ্ঠায় নেভিগেট করুন</vt:lpstr>
      <vt:lpstr>এটি অনুরোধ ফর্ম - আমরা নিম্নলিখিত স্লাইডগুলিতে এটি ভেঙে দেব</vt:lpstr>
      <vt:lpstr>ফর্মের মেকানিক্স</vt:lpstr>
      <vt:lpstr>ফর্মের যৌক্তিক নিয়ম</vt:lpstr>
      <vt:lpstr>ফর্মের যৌক্তিক নিয়ম অব্যাহত ছিল</vt:lpstr>
      <vt:lpstr>ফর্মের যৌক্তিক নিয়ম অব্যাহত ছিল</vt:lpstr>
      <vt:lpstr>আপনি কে আমাদের বলুন</vt:lpstr>
      <vt:lpstr>ড্রপ ডাউন তালিকা থেকে আপনার বসবাসের দেশ নির্বাচন করুন</vt:lpstr>
      <vt:lpstr>আপনার ইমেল ঠিকানা লিখুন</vt:lpstr>
      <vt:lpstr>আপনার ভাষা নির্বাচন করুন</vt:lpstr>
      <vt:lpstr>আপনার ভাষা পছন্দের সাথে সম্পর্কিত সংস্করণ তালিকাটি স্বয়ংক্রিয়ভাবে জনপ্রিয় হবে</vt:lpstr>
      <vt:lpstr>আপনি যা দেখতে পারেন এটি তার একটি উদাহরণ </vt:lpstr>
      <vt:lpstr>তালিকার মধ্যে অনুসন্ধান করুন</vt:lpstr>
      <vt:lpstr>কপিরাইটযুক্ত সংস্করণ   আপনি যদি কপিরাইটযুক্ত বাইবেল সংস্করণ চয়ন করেন তবে ফর্মের কিছু ক্ষেত্র লক করা হবে। আইন অনুসারে, আমরা কেবল কপিরাইটযুক্ত সংস্করণগুলির জন্য একটি গাইড সরবরাহ করতে পারি। আপনি সংস্করণের বিবরণের শেষে কপিরাইট প্রতীকটি © দেখতে পাবেন। </vt:lpstr>
      <vt:lpstr>আপনার পছন্দের শুরুতে রেডিয়াল বোতামে ক্লিক করুন</vt:lpstr>
      <vt:lpstr>ড্রপডাউন তালিকাটি বন্ধ হয়ে যাবে এবং ফর্মটি আপনার নির্বাচিত সংস্করণটি দেখাবে</vt:lpstr>
      <vt:lpstr>থিম</vt:lpstr>
      <vt:lpstr>থিম অবিরত</vt:lpstr>
      <vt:lpstr>থিম অবিরত</vt:lpstr>
      <vt:lpstr>থিম অবিরত</vt:lpstr>
      <vt:lpstr>থিম অবিরত</vt:lpstr>
      <vt:lpstr>আপনি যদি 1 বুক ডিপ ডাইভ থিমটি বেছে নেন তবে একটি বই নির্বাচন করুন। অন্যথায়, এই বিকল্পটি লক করা হবে</vt:lpstr>
      <vt:lpstr>শাস্ত্র অন্তর্ভুক্ত করুন</vt:lpstr>
      <vt:lpstr>ঐচ্ছিকভাবে ক্রস রেফারেন্স অন্তর্ভুক্ত করতে নির্বাচন করুন</vt:lpstr>
      <vt:lpstr>ক্রস রেফারেন্স অন্তর্ভুক্ত করুন - সংক্ষিপ্ত উদাহরণ</vt:lpstr>
      <vt:lpstr>ক্রস রেফারেন্স অন্তর্ভুক্ত করুন - সম্পূর্ণ পাঠ্য উদাহরণ</vt:lpstr>
      <vt:lpstr>পড়ার সময়কাল</vt:lpstr>
      <vt:lpstr>রিডিং ফ্রিকোয়েন্সি নির্বাচন করুন</vt:lpstr>
      <vt:lpstr>প্রতিদিন রিডিং নির্বাচন করুন</vt:lpstr>
      <vt:lpstr>অনুচ্ছেদ বা শ্লোক বিন্যাস নির্বাচন করুন</vt:lpstr>
      <vt:lpstr>মন্তব্য অন্তর্ভুক্ত করুন - আপনার পরিকল্পনার সাথে অন্তর্ভুক্ত করার জন্য অধ্যায় দ্বারা একটি অধ্যায় ভাষ্য নির্বাচন করুন।</vt:lpstr>
      <vt:lpstr>দিন, তারিখ বা উভয়ই নির্বাচন করুন</vt:lpstr>
      <vt:lpstr>পড়ার শুরুর তারিখ চয়ন করতে ক্যালেন্ডারে ক্লিক করুন। আপনি যদি কাস্টম সময়কাল বেছে নেন তবে একটি পড়ার সমাপ্তির তারিখ চয়ন করুন</vt:lpstr>
      <vt:lpstr>ইবুক ফরম্যাট নির্বাচন করুন</vt:lpstr>
      <vt:lpstr>যীশু যেখানে কথা বলেন তার জন্য ঐচ্ছিক ফন্ট</vt:lpstr>
      <vt:lpstr>ঐচ্ছিক: আপনি যদি ভবিষ্যতে ডাব্লুবিপি থেকে ইমেলগুলি না পেতে চান তবে না নির্বাচন করুন</vt:lpstr>
      <vt:lpstr>ঐচ্ছিক: এখানে কোনও অতিরিক্ত অনুরোধ লিখুন</vt:lpstr>
      <vt:lpstr>অনুগ্রহ করে আমাদের জানান যে আপনি কীভাবে আমাদের কথা জানতে পারলেন এবং বাইবেল পড়ার ক্ষেত্রে এটিই আপনার প্রথম অভিজ্ঞতা কি না।</vt:lpstr>
      <vt:lpstr>সাবমিট ক্লিক করুন</vt:lpstr>
      <vt:lpstr>নিশ্চিতকরণ পাতা</vt:lpstr>
      <vt:lpstr>নিশ্চিতকরণ পৃষ্ঠা অব্যাহত।</vt:lpstr>
      <vt:lpstr>সফল জমা দেওয়ার পাতা</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222</cp:revision>
  <dcterms:created xsi:type="dcterms:W3CDTF">2024-04-27T16:46:20Z</dcterms:created>
  <dcterms:modified xsi:type="dcterms:W3CDTF">2026-08-26T18:25:42Z</dcterms:modified>
</cp:coreProperties>
</file>