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1253614" y="2499852"/>
            <a:ext cx="10074018" cy="1348381"/>
          </a:xfrm>
        </p:spPr>
        <p:txBody>
          <a:bodyPr>
            <a:normAutofit/>
          </a:bodyPr>
          <a:lstStyle/>
          <a:p>
            <a:r>
              <a:rPr lang="en-US" sz="2800" dirty="0"/>
              <a:t>worldbibleplans.com/languages/</a:t>
            </a:r>
            <a:r>
              <a:rPr lang="en-US" sz="2800" dirty="0" err="1"/>
              <a:t>belarusian</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z-Cyrl-AZ" sz="2400" dirty="0"/>
              <a:t>Пакрокавыя інструкцыі</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az-Cyrl-AZ" sz="3200" dirty="0"/>
              <a:t>Раскажы, хто ты</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Гэтыя палі абавязковыя</a:t>
            </a:r>
            <a:endParaRPr lang="en-US" dirty="0"/>
          </a:p>
          <a:p>
            <a:pPr lvl="1"/>
            <a:r>
              <a:rPr lang="ru-RU" dirty="0"/>
              <a:t>Любое абавязковае поле, якое не запоўнена або выбрана, прывядзе да памылкі пры падачы, і вам прыйдзецца запоўніць гэтае поле</a:t>
            </a:r>
            <a:endParaRPr lang="en-US" dirty="0"/>
          </a:p>
        </p:txBody>
      </p:sp>
      <p:pic>
        <p:nvPicPr>
          <p:cNvPr id="7" name="Picture 6">
            <a:extLst>
              <a:ext uri="{FF2B5EF4-FFF2-40B4-BE49-F238E27FC236}">
                <a16:creationId xmlns:a16="http://schemas.microsoft.com/office/drawing/2014/main" id="{E3FF4F1D-247C-4460-8664-50AAF8764266}"/>
              </a:ext>
            </a:extLst>
          </p:cNvPr>
          <p:cNvPicPr>
            <a:picLocks noChangeAspect="1"/>
          </p:cNvPicPr>
          <p:nvPr/>
        </p:nvPicPr>
        <p:blipFill rotWithShape="1">
          <a:blip r:embed="rId2"/>
          <a:srcRect l="8088" t="27778" r="9351" b="61844"/>
          <a:stretch/>
        </p:blipFill>
        <p:spPr>
          <a:xfrm>
            <a:off x="2203818" y="1361309"/>
            <a:ext cx="9162827" cy="1099038"/>
          </a:xfrm>
          <a:prstGeom prst="rect">
            <a:avLst/>
          </a:prstGeom>
        </p:spPr>
      </p:pic>
      <p:pic>
        <p:nvPicPr>
          <p:cNvPr id="9" name="Picture 8">
            <a:extLst>
              <a:ext uri="{FF2B5EF4-FFF2-40B4-BE49-F238E27FC236}">
                <a16:creationId xmlns:a16="http://schemas.microsoft.com/office/drawing/2014/main" id="{68449AC7-8C00-4F68-8F3E-E74F80137EB0}"/>
              </a:ext>
            </a:extLst>
          </p:cNvPr>
          <p:cNvPicPr>
            <a:picLocks noChangeAspect="1"/>
          </p:cNvPicPr>
          <p:nvPr/>
        </p:nvPicPr>
        <p:blipFill rotWithShape="1">
          <a:blip r:embed="rId3"/>
          <a:srcRect l="50000" t="33300" r="18076" b="51262"/>
          <a:stretch/>
        </p:blipFill>
        <p:spPr>
          <a:xfrm>
            <a:off x="3479259" y="4321138"/>
            <a:ext cx="6653701" cy="1729466"/>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ru-RU" sz="2700" i="1" dirty="0"/>
              <a:t>Выберыце краіну пражывання з выпадаючага спісу</a:t>
            </a:r>
            <a:endParaRPr lang="en-US" sz="3200" i="1"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2373549" y="790001"/>
            <a:ext cx="8004308" cy="5760409"/>
          </a:xfrm>
        </p:spPr>
        <p:txBody>
          <a:bodyPr>
            <a:normAutofit lnSpcReduction="10000"/>
          </a:bodyPr>
          <a:lstStyle/>
          <a:p>
            <a:r>
              <a:rPr lang="ru-RU" dirty="0"/>
              <a:t>Націсніце на выпадаючае меню, каб убачыць спіс краін пражывання</a:t>
            </a:r>
            <a:endParaRPr lang="en-US" dirty="0"/>
          </a:p>
          <a:p>
            <a:pPr lvl="1"/>
            <a:r>
              <a:rPr lang="ru-RU" dirty="0"/>
              <a:t>Пракруціце да краіны пражывання вашага выбару або</a:t>
            </a:r>
            <a:endParaRPr lang="en-US" dirty="0"/>
          </a:p>
          <a:p>
            <a:pPr lvl="1"/>
            <a:r>
              <a:rPr lang="ru-RU" dirty="0"/>
              <a:t>Пачніце друкаваць, каб хутчэй дабрацца да краіны пражывання</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ru-RU" dirty="0"/>
              <a:t>Націсніце на выбар краіны пражывання</a:t>
            </a:r>
            <a:endParaRPr lang="en-US" dirty="0"/>
          </a:p>
          <a:p>
            <a:pPr lvl="2"/>
            <a:r>
              <a:rPr lang="az-Cyrl-AZ" dirty="0"/>
              <a:t>Беларусь у гэтым прыкладзе</a:t>
            </a:r>
            <a:endParaRPr lang="en-US" dirty="0"/>
          </a:p>
        </p:txBody>
      </p:sp>
      <p:pic>
        <p:nvPicPr>
          <p:cNvPr id="4" name="Picture 3">
            <a:extLst>
              <a:ext uri="{FF2B5EF4-FFF2-40B4-BE49-F238E27FC236}">
                <a16:creationId xmlns:a16="http://schemas.microsoft.com/office/drawing/2014/main" id="{B6EEC396-7245-4094-923E-EB29B955DB1B}"/>
              </a:ext>
            </a:extLst>
          </p:cNvPr>
          <p:cNvPicPr>
            <a:picLocks noChangeAspect="1"/>
          </p:cNvPicPr>
          <p:nvPr/>
        </p:nvPicPr>
        <p:blipFill rotWithShape="1">
          <a:blip r:embed="rId2"/>
          <a:srcRect l="17394" t="25285" r="51672" b="24988"/>
          <a:stretch/>
        </p:blipFill>
        <p:spPr>
          <a:xfrm>
            <a:off x="3035030" y="2091447"/>
            <a:ext cx="3910519" cy="3378992"/>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ru-RU" sz="3200" dirty="0"/>
              <a:t>Увядзіце свой адрас электроннай пошты</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az-Cyrl-AZ" dirty="0"/>
              <a:t>Нам патрэбен ваш адрас электроннай пошты, каб даслаць вам план чытання або спасылку на загрузку вашага індывідуальнага плана чытання Бібліі. Калі вы не папросіце нас не рабіць гэтага пры падачы запыту, </a:t>
            </a:r>
            <a:r>
              <a:rPr lang="en-US" dirty="0"/>
              <a:t>WBP </a:t>
            </a:r>
            <a:r>
              <a:rPr lang="az-Cyrl-AZ" dirty="0"/>
              <a:t>будзе час ад часу дасылаць лісты з абнаўленнямі, новымі перакладамі і новымі планамі</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Мы ніколі не будзем дзяліцца вашым адрасам электроннай пошты ні з кім ні па якой прычыне</a:t>
            </a:r>
            <a:endParaRPr lang="en-US" dirty="0"/>
          </a:p>
        </p:txBody>
      </p:sp>
      <p:pic>
        <p:nvPicPr>
          <p:cNvPr id="4" name="Picture 3">
            <a:extLst>
              <a:ext uri="{FF2B5EF4-FFF2-40B4-BE49-F238E27FC236}">
                <a16:creationId xmlns:a16="http://schemas.microsoft.com/office/drawing/2014/main" id="{2EE7682F-806C-4651-BADA-008F7D119E46}"/>
              </a:ext>
            </a:extLst>
          </p:cNvPr>
          <p:cNvPicPr>
            <a:picLocks noChangeAspect="1"/>
          </p:cNvPicPr>
          <p:nvPr/>
        </p:nvPicPr>
        <p:blipFill rotWithShape="1">
          <a:blip r:embed="rId2"/>
          <a:srcRect l="49228" t="44137" r="17979" b="45882"/>
          <a:stretch/>
        </p:blipFill>
        <p:spPr>
          <a:xfrm>
            <a:off x="2762654" y="2941542"/>
            <a:ext cx="8083665" cy="1322419"/>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254A58A-8FE8-4A9A-B6DB-5DA376B308FF}"/>
              </a:ext>
            </a:extLst>
          </p:cNvPr>
          <p:cNvPicPr>
            <a:picLocks noChangeAspect="1"/>
          </p:cNvPicPr>
          <p:nvPr/>
        </p:nvPicPr>
        <p:blipFill rotWithShape="1">
          <a:blip r:embed="rId2"/>
          <a:srcRect l="17583" t="33746" r="52686" b="20089"/>
          <a:stretch/>
        </p:blipFill>
        <p:spPr>
          <a:xfrm>
            <a:off x="3041706" y="2021369"/>
            <a:ext cx="3941857" cy="3289933"/>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z-Cyrl-AZ" dirty="0"/>
              <a:t>Выберы сваю мову</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2589212" y="920281"/>
            <a:ext cx="8915400" cy="1044706"/>
          </a:xfrm>
        </p:spPr>
        <p:txBody>
          <a:bodyPr>
            <a:normAutofit fontScale="92500" lnSpcReduction="10000"/>
          </a:bodyPr>
          <a:lstStyle/>
          <a:p>
            <a:r>
              <a:rPr lang="ru-RU" dirty="0"/>
              <a:t>Націсніце на выпадаючае меню, каб убачыць спіс моў</a:t>
            </a:r>
            <a:endParaRPr lang="en-US" dirty="0"/>
          </a:p>
          <a:p>
            <a:pPr lvl="1"/>
            <a:r>
              <a:rPr lang="ru-RU" dirty="0"/>
              <a:t>Пракруціце да выбару мовы або</a:t>
            </a:r>
            <a:endParaRPr lang="en-US" dirty="0"/>
          </a:p>
          <a:p>
            <a:pPr lvl="1"/>
            <a:r>
              <a:rPr lang="en-US" dirty="0"/>
              <a:t>Start typing to more quickly get to your language choice</a:t>
            </a:r>
          </a:p>
        </p:txBody>
      </p:sp>
      <p:sp>
        <p:nvSpPr>
          <p:cNvPr id="9" name="Oval 8">
            <a:extLst>
              <a:ext uri="{FF2B5EF4-FFF2-40B4-BE49-F238E27FC236}">
                <a16:creationId xmlns:a16="http://schemas.microsoft.com/office/drawing/2014/main" id="{E767AE4D-5125-4834-8708-0DF437012666}"/>
              </a:ext>
            </a:extLst>
          </p:cNvPr>
          <p:cNvSpPr/>
          <p:nvPr/>
        </p:nvSpPr>
        <p:spPr>
          <a:xfrm>
            <a:off x="3041706" y="3782241"/>
            <a:ext cx="148165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BE764334-7CF0-4D8F-9552-501027EEB17C}"/>
              </a:ext>
            </a:extLst>
          </p:cNvPr>
          <p:cNvSpPr txBox="1">
            <a:spLocks/>
          </p:cNvSpPr>
          <p:nvPr/>
        </p:nvSpPr>
        <p:spPr>
          <a:xfrm>
            <a:off x="1916349" y="5558783"/>
            <a:ext cx="9215370" cy="1170201"/>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1"/>
            <a:r>
              <a:rPr lang="az-Cyrl-AZ" dirty="0"/>
              <a:t>Націсніце на выбар мовы</a:t>
            </a:r>
            <a:endParaRPr lang="en-US" dirty="0"/>
          </a:p>
          <a:p>
            <a:pPr lvl="2"/>
            <a:r>
              <a:rPr lang="az-Cyrl-AZ" dirty="0"/>
              <a:t>Беларускі ў гэтым прыкладзе</a:t>
            </a:r>
            <a:endParaRPr lang="en-US" dirty="0"/>
          </a:p>
          <a:p>
            <a:pPr marL="0" indent="0">
              <a:buNone/>
            </a:pPr>
            <a:r>
              <a:rPr lang="az-Cyrl-AZ" dirty="0"/>
              <a:t>Мова, якую вы выберыце, вызначыць спіс версій Бібліі, з якіх вы зможаце выбраць</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18758"/>
            <a:ext cx="8911687" cy="1280890"/>
          </a:xfrm>
        </p:spPr>
        <p:txBody>
          <a:bodyPr>
            <a:normAutofit fontScale="90000"/>
          </a:bodyPr>
          <a:lstStyle/>
          <a:p>
            <a:r>
              <a:rPr lang="ru-RU" dirty="0"/>
              <a:t>Спіс версій, звязаны з вашым выбарам мовы, аўтаматычна запаўняецца</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az-Cyrl-AZ" dirty="0"/>
              <a:t>Спіс версій размешчаны ў алфавітным парадку ў межах выбранай вамі мовы. Апісанне канкрэтнага перакладу пакажа, ці пераклад такі:</a:t>
            </a:r>
            <a:endParaRPr lang="en-US" dirty="0"/>
          </a:p>
          <a:p>
            <a:pPr lvl="1"/>
            <a:r>
              <a:rPr lang="ru-RU" dirty="0"/>
              <a:t>Поўная Біблія – 66 кніг (Стары і Новы Запаветы)</a:t>
            </a:r>
            <a:endParaRPr lang="en-US" dirty="0"/>
          </a:p>
          <a:p>
            <a:pPr lvl="1"/>
            <a:r>
              <a:rPr lang="az-Cyrl-AZ" dirty="0"/>
              <a:t>Поўная Біблія з </a:t>
            </a:r>
            <a:r>
              <a:rPr lang="en-US" dirty="0"/>
              <a:t>x </a:t>
            </a:r>
            <a:r>
              <a:rPr lang="az-Cyrl-AZ" dirty="0"/>
              <a:t>апакрыфічнымі кнігамі (Стары і Новы Запаветы з некаторымі апакрыфічнымі кнігамі). </a:t>
            </a:r>
            <a:r>
              <a:rPr lang="en-US" dirty="0"/>
              <a:t>X </a:t>
            </a:r>
            <a:r>
              <a:rPr lang="az-Cyrl-AZ" dirty="0"/>
              <a:t>азначае колькасць кніг.</a:t>
            </a:r>
            <a:endParaRPr lang="en-US" dirty="0"/>
          </a:p>
          <a:p>
            <a:pPr lvl="1"/>
            <a:r>
              <a:rPr lang="ru-RU" dirty="0"/>
              <a:t>Толькі Новы Запавет — 27 кніг Новага Запавету</a:t>
            </a:r>
            <a:endParaRPr lang="en-US" dirty="0"/>
          </a:p>
          <a:p>
            <a:pPr lvl="1"/>
            <a:r>
              <a:rPr lang="ru-RU" dirty="0"/>
              <a:t>Новы Запавет з іншымі кнігамі — 27 кніг Новага Запавету плюс некалькі кніг Старога Запавету</a:t>
            </a:r>
            <a:endParaRPr lang="en-US" dirty="0"/>
          </a:p>
          <a:p>
            <a:pPr lvl="1"/>
            <a:r>
              <a:rPr lang="ru-RU" dirty="0"/>
              <a:t>Толькі Стары Запавет — 39 кніг Старога Запавету</a:t>
            </a:r>
            <a:endParaRPr lang="en-US" dirty="0"/>
          </a:p>
          <a:p>
            <a:pPr lvl="1"/>
            <a:r>
              <a:rPr lang="az-Cyrl-AZ" dirty="0"/>
              <a:t>Адсутныя кнігі </a:t>
            </a:r>
            <a:r>
              <a:rPr lang="en-US" dirty="0"/>
              <a:t>x – </a:t>
            </a:r>
            <a:r>
              <a:rPr lang="az-Cyrl-AZ" dirty="0"/>
              <a:t>Некаторыя пераклады маюць адсутныя кнігі. </a:t>
            </a:r>
            <a:r>
              <a:rPr lang="en-US" dirty="0"/>
              <a:t>X </a:t>
            </a:r>
            <a:r>
              <a:rPr lang="az-Cyrl-AZ" dirty="0"/>
              <a:t>азначае колькасць адсутных кніг</a:t>
            </a:r>
            <a:endParaRPr lang="en-US" dirty="0"/>
          </a:p>
          <a:p>
            <a:pPr lvl="1"/>
            <a:r>
              <a:rPr lang="ru-RU" dirty="0"/>
              <a:t>x Кнігі – Некаторыя пераклады маюць абмежаваную колькасць кніг. X азначае колькасць кніг у перакладзе</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17A73F-737C-4128-A98A-3FAD7BE28ECD}"/>
              </a:ext>
            </a:extLst>
          </p:cNvPr>
          <p:cNvPicPr>
            <a:picLocks noChangeAspect="1"/>
          </p:cNvPicPr>
          <p:nvPr/>
        </p:nvPicPr>
        <p:blipFill rotWithShape="1">
          <a:blip r:embed="rId2"/>
          <a:srcRect l="6193" t="38156" r="9351" b="17163"/>
          <a:stretch/>
        </p:blipFill>
        <p:spPr>
          <a:xfrm>
            <a:off x="2522623" y="1522630"/>
            <a:ext cx="7812675" cy="394389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177139" y="246605"/>
            <a:ext cx="9327473" cy="875241"/>
          </a:xfrm>
        </p:spPr>
        <p:txBody>
          <a:bodyPr>
            <a:normAutofit fontScale="90000"/>
          </a:bodyPr>
          <a:lstStyle/>
          <a:p>
            <a:r>
              <a:rPr lang="ru-RU" dirty="0"/>
              <a:t>Гэта прыклад таго, што вы можаце ўбачыць</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lnSpcReduction="20000"/>
          </a:bodyPr>
          <a:lstStyle/>
          <a:p>
            <a:r>
              <a:rPr lang="en-US" dirty="0"/>
              <a:t>(IC </a:t>
            </a:r>
            <a:r>
              <a:rPr lang="en-US" dirty="0" err="1"/>
              <a:t>xxxx</a:t>
            </a:r>
            <a:r>
              <a:rPr lang="en-US" dirty="0"/>
              <a:t>) — </a:t>
            </a:r>
            <a:r>
              <a:rPr lang="az-Cyrl-AZ" dirty="0"/>
              <a:t>гэта ўнутраны код, які мы выкарыстоўваем пры апрацоўцы вашага запыту</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8270211" y="5000553"/>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136571" y="5330505"/>
            <a:ext cx="4103902" cy="73565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4667254"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Шукайце ў Спісе, каб звузіць выбар</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05F585-3F8E-40A4-8EC3-C89438A07E4D}"/>
              </a:ext>
            </a:extLst>
          </p:cNvPr>
          <p:cNvPicPr>
            <a:picLocks noChangeAspect="1"/>
          </p:cNvPicPr>
          <p:nvPr/>
        </p:nvPicPr>
        <p:blipFill rotWithShape="1">
          <a:blip r:embed="rId2"/>
          <a:srcRect l="7004" t="36879" r="31143" b="38723"/>
          <a:stretch/>
        </p:blipFill>
        <p:spPr>
          <a:xfrm>
            <a:off x="2522623" y="1143711"/>
            <a:ext cx="7489191" cy="281869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az-Cyrl-AZ" dirty="0"/>
              <a:t>Пошук у межах Спісу</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Шукайце ў Спісе, каб звузіць выбар</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ru-RU" dirty="0"/>
              <a:t>У гэтым прыкладзе я шукаў у спісе </a:t>
            </a:r>
            <a:r>
              <a:rPr lang="en-US" dirty="0"/>
              <a:t>“Complete”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az-Cyrl-AZ" sz="3200" dirty="0"/>
              <a:t>Аўтарскія версіі</a:t>
            </a:r>
            <a:r>
              <a:rPr lang="en-US" sz="1200" dirty="0"/>
              <a:t> </a:t>
            </a:r>
            <a:br>
              <a:rPr lang="en-US" sz="1200" dirty="0"/>
            </a:br>
            <a:br>
              <a:rPr lang="en-US" sz="1200" dirty="0"/>
            </a:br>
            <a:r>
              <a:rPr lang="az-Cyrl-AZ" sz="1600" b="1" dirty="0">
                <a:solidFill>
                  <a:srgbClr val="2F4858"/>
                </a:solidFill>
                <a:latin typeface="Philosopher"/>
              </a:rPr>
              <a:t>Некаторыя палі ў форме будуць заблакаваныя, калі вы выберыце аўтарскую версію Бібліі. Па законе мы можам даць толькі кіраўніцтва па версіях, абароненых аўтарскім правам. Вы ўбачыце сімвал © аўтарскага права ў канцы апісання версіі.</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az-Cyrl-AZ" dirty="0">
                <a:cs typeface="Times New Roman" panose="02020603050405020304" pitchFamily="18" charset="0"/>
              </a:rPr>
              <a:t>Па законе нам не дазваляецца прадстаўляць біблейскія тэксты для версій Бібліі пад дзеючым аўтарскім правам. Любая версія, якая знаходзіцца пад дзеючым аўтарскім правам, будзе мець сімвал © у канцы. Для гэтых версій мы можам даць толькі кіраўніцтва.</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B123B1-AB0E-4DE2-A9AA-C01859A5A88F}"/>
              </a:ext>
            </a:extLst>
          </p:cNvPr>
          <p:cNvPicPr>
            <a:picLocks noChangeAspect="1"/>
          </p:cNvPicPr>
          <p:nvPr/>
        </p:nvPicPr>
        <p:blipFill rotWithShape="1">
          <a:blip r:embed="rId2"/>
          <a:srcRect l="7004" t="36879" r="31143" b="38723"/>
          <a:stretch/>
        </p:blipFill>
        <p:spPr>
          <a:xfrm>
            <a:off x="2839322" y="1541022"/>
            <a:ext cx="6212815" cy="2338305"/>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ru-RU" dirty="0"/>
              <a:t>Націсніце на радыяльную кнопку ў пачатку абранай кнопкі</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ru-RU" dirty="0"/>
              <a:t>У гэтым прыкладзе я выбраў</a:t>
            </a:r>
            <a:r>
              <a:rPr lang="en-US" dirty="0"/>
              <a:t> </a:t>
            </a:r>
            <a:r>
              <a:rPr lang="en-US" dirty="0" err="1"/>
              <a:t>Belarusan</a:t>
            </a:r>
            <a:r>
              <a:rPr lang="en-US" dirty="0"/>
              <a:t> Bible (</a:t>
            </a:r>
            <a:r>
              <a:rPr lang="az-Cyrl-AZ" dirty="0"/>
              <a:t>ББЛ) (2016) (</a:t>
            </a:r>
            <a:r>
              <a:rPr lang="en-US" dirty="0"/>
              <a:t>Complete Bible) </a:t>
            </a:r>
            <a:r>
              <a:rPr lang="az-Cyrl-AZ" dirty="0"/>
              <a:t>Біблія Пераклад В.Сёмухі (</a:t>
            </a:r>
            <a:r>
              <a:rPr lang="en-US" dirty="0"/>
              <a:t>IC 0185)</a:t>
            </a:r>
          </a:p>
          <a:p>
            <a:pPr lvl="1"/>
            <a:r>
              <a:rPr lang="az-Cyrl-AZ" dirty="0"/>
              <a:t>Заўвага: Вы можаце зрабіць толькі адзін выбар на кожны запыт. Калі вы хочаце некалькі версій, трэба падаваць некалькі запытаў</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848329" y="3181068"/>
            <a:ext cx="410437" cy="3572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3132306" y="3538339"/>
            <a:ext cx="307182" cy="62726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ru-RU" sz="1800" dirty="0"/>
              <a:t>Выпадаючы спіс зачыняецца, і форма паказвае выбраную вамі версію</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ru-RU" dirty="0"/>
              <a:t>Вы можаце змяніць выбар, націснуўшы на Вярнуцца да версій</a:t>
            </a:r>
            <a:endParaRPr lang="en-US" dirty="0"/>
          </a:p>
          <a:p>
            <a:pPr lvl="1"/>
            <a:r>
              <a:rPr lang="ru-RU" dirty="0"/>
              <a:t>Калі вы зробіце гэта пасля таго, як запоўніце астатнюю частку формы, вам прыйдзецца запаўняць яе зноў</a:t>
            </a:r>
            <a:endParaRPr lang="en-US" dirty="0"/>
          </a:p>
        </p:txBody>
      </p:sp>
      <p:pic>
        <p:nvPicPr>
          <p:cNvPr id="5" name="Picture 4">
            <a:extLst>
              <a:ext uri="{FF2B5EF4-FFF2-40B4-BE49-F238E27FC236}">
                <a16:creationId xmlns:a16="http://schemas.microsoft.com/office/drawing/2014/main" id="{2EA22280-8994-4DF8-ACDC-08E5EA835A6F}"/>
              </a:ext>
            </a:extLst>
          </p:cNvPr>
          <p:cNvPicPr>
            <a:picLocks noChangeAspect="1"/>
          </p:cNvPicPr>
          <p:nvPr/>
        </p:nvPicPr>
        <p:blipFill rotWithShape="1">
          <a:blip r:embed="rId2"/>
          <a:srcRect l="6598" t="27660" r="8269" b="47659"/>
          <a:stretch/>
        </p:blipFill>
        <p:spPr>
          <a:xfrm>
            <a:off x="2237362" y="1226684"/>
            <a:ext cx="8541466" cy="2362821"/>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Як хрысціянін, ці чыталі вы калі-небудзь усю Біблію?</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Ці было гэта карысна для вашага жыцця?</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He</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Чаму не?  Ці дапамог бы просты план чытання дадаць карысць?</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He</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Вы карысталіся планам чытання?</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Ці лічыце вы, што хрысціяніну важна чытаць усю Біблію</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Што перашкаджае табе прачытаць усю Біблію?</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Гэта займае занадта шмат часу?</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He</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Чаму не?</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entury Gothic" panose="020B0502020202020204"/>
                <a:ea typeface="+mn-ea"/>
                <a:cs typeface="+mn-cs"/>
              </a:rPr>
              <a:t>Гэта занадта складана?  Гэта вялікая і складаная кніга для чытання?</a:t>
            </a:r>
            <a:endPar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WBP </a:t>
            </a: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мае БЯСПЛАТНЫЯ планы чытання Бібліі, якія падтрымліваюць любы час ад 5 да 60 хвілін у дзень або любую колькасць дзён на тыдзень.</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rPr>
              <a:t>WBP </a:t>
            </a:r>
            <a:r>
              <a:rPr kumimoji="0" lang="az-Cyrl-AZ" sz="1100" b="0" i="0" u="none" strike="noStrike" kern="1200" cap="none" spc="0" normalizeH="0" baseline="0" noProof="0" dirty="0">
                <a:ln>
                  <a:noFill/>
                </a:ln>
                <a:solidFill>
                  <a:prstClr val="black"/>
                </a:solidFill>
                <a:effectLst/>
                <a:uLnTx/>
                <a:uFillTx/>
                <a:latin typeface="Century Gothic" panose="020B0502020202020204"/>
                <a:ea typeface="+mn-ea"/>
                <a:cs typeface="+mn-cs"/>
              </a:rPr>
              <a:t>прапануе БЯСПЛАТНЫЯ планы ў лёгкіх для чытання перакладах.  Нават самыя вялікія задачы становяцца магчымымі, калі іх разбіць на маленькія, простыя ў кіраванні крокі.</a:t>
            </a:r>
            <a:endPar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Ці зрабіў план чытання заданне больш кіравальным?</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Ці зрабіў бы індывідуальны план чытання гэтую задачу больш кіравальнай?</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He</a:t>
            </a: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У </a:t>
            </a: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WBP </a:t>
            </a: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мы верым, што чытанне Бібліі прыносіць велізарную карысць у жыццё ўсіх нас.</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Які план вы выкарыстоўвалі?  WBP мае велізарную разнастайнасць выбару.</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entury Gothic" panose="020B0502020202020204"/>
                <a:ea typeface="+mn-ea"/>
                <a:cs typeface="+mn-cs"/>
              </a:rPr>
              <a:t>Паспрабуйце БЯСПЛАТНЫ план у WBP</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He</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WBP </a:t>
            </a: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прапануе БЯСПЛАТНЫЯ планы з некалькімі тэмамі, такімі як </a:t>
            </a: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Chronological, M'Cheyne </a:t>
            </a: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і інш., каб дадаць разнастайнасці</a:t>
            </a:r>
            <a:endParaRPr kumimoji="0" lang="en-US" sz="1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Занадта сумна?</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100" b="0" i="0" u="none" strike="noStrike" kern="1200" cap="none" spc="0" normalizeH="0" baseline="0" noProof="0" dirty="0">
                <a:ln>
                  <a:noFill/>
                </a:ln>
                <a:solidFill>
                  <a:prstClr val="black"/>
                </a:solidFill>
                <a:effectLst/>
                <a:uLnTx/>
                <a:uFillTx/>
                <a:latin typeface="Century Gothic" panose="020B0502020202020204"/>
                <a:ea typeface="+mn-ea"/>
                <a:cs typeface="+mn-cs"/>
              </a:rPr>
              <a:t>Калі вы спрабавалі прачытаць Біблію і не змаглі, наведайце нас па </a:t>
            </a:r>
            <a:r>
              <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rPr>
              <a:t>https://worldbibleplans.com/</a:t>
            </a:r>
            <a:r>
              <a:rPr kumimoji="0" lang="en-US" sz="1100" b="0" i="0" u="none" strike="noStrike" kern="1200" cap="none" spc="0" normalizeH="0" baseline="0" noProof="0">
                <a:ln>
                  <a:noFill/>
                </a:ln>
                <a:solidFill>
                  <a:prstClr val="black"/>
                </a:solidFill>
                <a:effectLst/>
                <a:uLnTx/>
                <a:uFillTx/>
                <a:latin typeface="Century Gothic" panose="020B0502020202020204"/>
                <a:ea typeface="+mn-ea"/>
                <a:cs typeface="+mn-cs"/>
              </a:rPr>
              <a:t>languages/belarusian</a:t>
            </a:r>
            <a:r>
              <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rPr>
              <a:t>/index.html </a:t>
            </a:r>
            <a:r>
              <a:rPr kumimoji="0" lang="az-Cyrl-AZ" sz="1100" b="0" i="0" u="none" strike="noStrike" kern="1200" cap="none" spc="0" normalizeH="0" baseline="0" noProof="0" dirty="0">
                <a:ln>
                  <a:noFill/>
                </a:ln>
                <a:solidFill>
                  <a:prstClr val="black"/>
                </a:solidFill>
                <a:effectLst/>
                <a:uLnTx/>
                <a:uFillTx/>
                <a:latin typeface="Century Gothic" panose="020B0502020202020204"/>
                <a:ea typeface="+mn-ea"/>
                <a:cs typeface="+mn-cs"/>
              </a:rPr>
              <a:t>і скламіце БЯСПЛАТНЫ індывідуальны план чытання Бібліі.  Выбірайце з розных моў, перакладаў, часавых абавязкаў, тэм і фарматаў электронных кніг.  Усё проста.  Складайце план, </a:t>
            </a:r>
            <a:r>
              <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rPr>
              <a:t>WBP </a:t>
            </a:r>
            <a:r>
              <a:rPr kumimoji="0" lang="az-Cyrl-AZ" sz="1100" b="0" i="0" u="none" strike="noStrike" kern="1200" cap="none" spc="0" normalizeH="0" baseline="0" noProof="0" dirty="0">
                <a:ln>
                  <a:noFill/>
                </a:ln>
                <a:solidFill>
                  <a:prstClr val="black"/>
                </a:solidFill>
                <a:effectLst/>
                <a:uLnTx/>
                <a:uFillTx/>
                <a:latin typeface="Century Gothic" panose="020B0502020202020204"/>
                <a:ea typeface="+mn-ea"/>
                <a:cs typeface="+mn-cs"/>
              </a:rPr>
              <a:t>яго стварае, і менш чым за 1 дзень вы атрымаеце спасылку на загрузку вашага ўласнага БЯСПЛАТНАГА плана чытання Бібліі з Пісаннямі ці без.  Ці казалі мы, што ўсё БЯСПЛАТНА!</a:t>
            </a:r>
            <a:endParaRPr kumimoji="0" lang="en-US" sz="11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rPr>
              <a:t>He</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z-Cyrl-AZ" sz="1200" b="0" i="0" u="none" strike="noStrike" kern="1200" cap="none" spc="0" normalizeH="0" baseline="0" noProof="0" dirty="0">
                <a:ln>
                  <a:noFill/>
                </a:ln>
                <a:solidFill>
                  <a:prstClr val="black"/>
                </a:solidFill>
                <a:effectLst/>
                <a:uLnTx/>
                <a:uFillTx/>
                <a:latin typeface="Century Gothic" panose="020B0502020202020204"/>
                <a:ea typeface="+mn-ea"/>
                <a:cs typeface="+mn-cs"/>
              </a:rPr>
              <a:t>Так</a:t>
            </a:r>
            <a:endParaRPr kumimoji="0" lang="en-US" sz="12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entury Gothic" panose="020B0502020202020204"/>
                <a:ea typeface="+mn-ea"/>
                <a:cs typeface="+mn-cs"/>
              </a:rPr>
              <a:t>Планы, уключаючы святыя тэксты, занадта дарагія?</a:t>
            </a:r>
            <a:endParaRPr kumimoji="0" lang="en-US" sz="11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51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Тэмы</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ru-RU" sz="2400" dirty="0"/>
              <a:t>Тэмы прапануюць розныя спосабы чытання Пісання</a:t>
            </a:r>
            <a:endParaRPr lang="en-US" sz="2400" dirty="0"/>
          </a:p>
          <a:p>
            <a:pPr lvl="1"/>
            <a:r>
              <a:rPr lang="ru-RU" sz="2200" dirty="0"/>
              <a:t>Некаторыя тэмы вызначаюць парадак чытання</a:t>
            </a:r>
            <a:endParaRPr lang="en-US" sz="2200" dirty="0"/>
          </a:p>
          <a:p>
            <a:pPr lvl="2"/>
            <a:r>
              <a:rPr lang="ru-RU" sz="2000" dirty="0"/>
              <a:t>Прама (ад Быцця да Адкрыцця)</a:t>
            </a:r>
            <a:endParaRPr lang="en-US" sz="2000" dirty="0"/>
          </a:p>
          <a:p>
            <a:pPr lvl="2"/>
            <a:r>
              <a:rPr lang="az-Cyrl-AZ" sz="2000" dirty="0"/>
              <a:t>Храналагічны парадак</a:t>
            </a:r>
            <a:endParaRPr lang="en-US" sz="1800" dirty="0"/>
          </a:p>
          <a:p>
            <a:pPr lvl="1"/>
            <a:r>
              <a:rPr lang="az-Cyrl-AZ" sz="2200" dirty="0"/>
              <a:t>Іншыя тэмы трымаюць вас засяроджанымі на адной ідэі або прадстаўляюць Пісанне ў нейкім сэнсоўным выглядзе</a:t>
            </a:r>
            <a:endParaRPr lang="en-US" sz="2200" dirty="0"/>
          </a:p>
          <a:p>
            <a:pPr lvl="2"/>
            <a:r>
              <a:rPr lang="az-Cyrl-AZ" sz="2000" dirty="0"/>
              <a:t>Жанравыя</a:t>
            </a:r>
            <a:endParaRPr lang="en-US" sz="2000" dirty="0"/>
          </a:p>
          <a:p>
            <a:pPr lvl="2"/>
            <a:r>
              <a:rPr lang="az-Cyrl-AZ" sz="2000" dirty="0"/>
              <a:t>М'Чэйн</a:t>
            </a:r>
            <a:endParaRPr lang="en-US" sz="2000" dirty="0"/>
          </a:p>
          <a:p>
            <a:pPr lvl="1"/>
            <a:r>
              <a:rPr lang="ru-RU" sz="2200" dirty="0"/>
              <a:t>Некаторыя тэмы прымушаюць вас засяродзіцца на адной кнізе або выбарцы кніг</a:t>
            </a:r>
            <a:endParaRPr lang="en-US" sz="2200" dirty="0"/>
          </a:p>
          <a:p>
            <a:pPr lvl="2"/>
            <a:r>
              <a:rPr lang="az-Cyrl-AZ" sz="2000" dirty="0"/>
              <a:t>1 Глыбокі аналіз кнігі</a:t>
            </a:r>
            <a:endParaRPr lang="en-US" sz="2000" dirty="0"/>
          </a:p>
          <a:p>
            <a:pPr lvl="2"/>
            <a:r>
              <a:rPr lang="az-Cyrl-AZ" sz="2000" dirty="0"/>
              <a:t>Апосталы і Павел</a:t>
            </a:r>
            <a:endParaRPr lang="en-US" sz="2000" dirty="0"/>
          </a:p>
          <a:p>
            <a:pPr lvl="2"/>
            <a:endParaRPr lang="en-US" sz="2000" dirty="0"/>
          </a:p>
          <a:p>
            <a:pPr marL="0" indent="0">
              <a:buNone/>
            </a:pPr>
            <a:r>
              <a:rPr lang="ru-RU" sz="2400" dirty="0"/>
              <a:t>Усе тэмы падрабязна тлумачацца на старонцы планаў чытання, доступнай праз меню</a:t>
            </a:r>
            <a:endParaRPr lang="en-US" sz="2400" dirty="0"/>
          </a:p>
          <a:p>
            <a:pPr marL="0" indent="0">
              <a:buNone/>
            </a:pPr>
            <a:endParaRPr lang="en-US" sz="2400" dirty="0"/>
          </a:p>
          <a:p>
            <a:pPr marL="0" indent="0">
              <a:buNone/>
            </a:pPr>
            <a:r>
              <a:rPr lang="ru-RU" sz="2400" dirty="0"/>
              <a:t>Адкрыйце для сябе тэму, якая лепш за ўсё падыходзіць вам</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Тэмы працяг</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az-Cyrl-AZ" dirty="0"/>
              <a:t>Тэмы падзяляюцца на чатыры групы ў залежнасці ад гнуткасці працягласці (працягласці чытання) і частаты (колькі дзён на тыдзень вы чытаеце).</a:t>
            </a:r>
            <a:endParaRPr lang="en-US" dirty="0"/>
          </a:p>
          <a:p>
            <a:pPr lvl="1"/>
            <a:r>
              <a:rPr lang="ru-RU" dirty="0"/>
              <a:t>Група 1 — для гэтай першай групы можна выбраць час (30 дзён, 12 месяцаў і г.д.) або 1-6 раздзелаў у дзень чытання</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Каментарыі даступныя толькі з гэтай групай тэм і толькі пры выбары працягласці раздзела.</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610784A8-12FF-4B0A-BE18-CDC9EC05BFC0}"/>
              </a:ext>
            </a:extLst>
          </p:cNvPr>
          <p:cNvPicPr>
            <a:picLocks noChangeAspect="1"/>
          </p:cNvPicPr>
          <p:nvPr/>
        </p:nvPicPr>
        <p:blipFill rotWithShape="1">
          <a:blip r:embed="rId2"/>
          <a:srcRect l="665" t="9256" r="35609" b="15138"/>
          <a:stretch/>
        </p:blipFill>
        <p:spPr>
          <a:xfrm>
            <a:off x="2198450" y="2462096"/>
            <a:ext cx="4401595" cy="3559325"/>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Тэмы працяг</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ru-RU" dirty="0"/>
              <a:t>Група 2 — для другой групы дазволены толькі працягласць часу (30 дзён, 12 месяцаў і г.д.).</a:t>
            </a:r>
            <a:endParaRPr lang="en-US" dirty="0"/>
          </a:p>
          <a:p>
            <a:pPr lvl="1"/>
            <a:r>
              <a:rPr lang="az-Cyrl-AZ" dirty="0"/>
              <a:t>Працягласць раздзелаў будзе шэрым і немагчыма выбіраць.</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Каментарыі гэтай групы недаступныя</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5" name="Picture 4">
            <a:extLst>
              <a:ext uri="{FF2B5EF4-FFF2-40B4-BE49-F238E27FC236}">
                <a16:creationId xmlns:a16="http://schemas.microsoft.com/office/drawing/2014/main" id="{7D1EDB9F-D2C7-4BEA-B13D-B56A2519D6F0}"/>
              </a:ext>
            </a:extLst>
          </p:cNvPr>
          <p:cNvPicPr>
            <a:picLocks noChangeAspect="1"/>
          </p:cNvPicPr>
          <p:nvPr/>
        </p:nvPicPr>
        <p:blipFill rotWithShape="1">
          <a:blip r:embed="rId2"/>
          <a:srcRect l="665" t="10671" r="22778" b="12217"/>
          <a:stretch/>
        </p:blipFill>
        <p:spPr>
          <a:xfrm>
            <a:off x="2022473" y="2178996"/>
            <a:ext cx="5639495" cy="3871607"/>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Тэмы працяг</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az-Cyrl-AZ" dirty="0"/>
              <a:t>Група 3 — для трэцяй групы даступна толькі працягласць 1-6 раздзелаў. 
Працягласці часу будуць шэрымі і недаступнымі для выбару.</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b="1" dirty="0"/>
              <a:t>Каментарыі гэтай групы недаступныя</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A4E424E0-7467-4D3D-9ADE-7F650C1117A5}"/>
              </a:ext>
            </a:extLst>
          </p:cNvPr>
          <p:cNvPicPr>
            <a:picLocks noChangeAspect="1"/>
          </p:cNvPicPr>
          <p:nvPr/>
        </p:nvPicPr>
        <p:blipFill rotWithShape="1">
          <a:blip r:embed="rId2"/>
          <a:srcRect t="28560" r="1680" b="44974"/>
          <a:stretch/>
        </p:blipFill>
        <p:spPr>
          <a:xfrm>
            <a:off x="1623388" y="2374796"/>
            <a:ext cx="8794935" cy="1613544"/>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Тэмы працяг</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az-Cyrl-AZ" dirty="0"/>
              <a:t>Група 4 — чацвёртая і апошняя група маюць загадзя вызначаныя працягласці і частаты.</a:t>
            </a:r>
            <a:endParaRPr lang="en-US" dirty="0"/>
          </a:p>
          <a:p>
            <a:pPr lvl="1"/>
            <a:r>
              <a:rPr lang="ru-RU" dirty="0"/>
              <a:t>Гэтыя тэмы сустракаюцца штодня, калі не пазначана іншае.</a:t>
            </a:r>
            <a:endParaRPr lang="en-US" dirty="0"/>
          </a:p>
          <a:p>
            <a:pPr lvl="1"/>
            <a:r>
              <a:rPr lang="ru-RU" dirty="0"/>
              <a:t>Для гэтых тэм працягласць і выбар частот будуць шэрымі і недаступнымі для выбару.</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az-Cyrl-AZ" b="1" dirty="0">
                <a:solidFill>
                  <a:prstClr val="black">
                    <a:lumMod val="75000"/>
                    <a:lumOff val="25000"/>
                  </a:prstClr>
                </a:solidFill>
              </a:rPr>
              <a:t>Каментарыі гэтай групы недаступныя</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dirty="0"/>
              <a:t>Гэта толькі частковы спіс</a:t>
            </a:r>
            <a:endParaRPr lang="en-US" dirty="0"/>
          </a:p>
        </p:txBody>
      </p:sp>
      <p:pic>
        <p:nvPicPr>
          <p:cNvPr id="7" name="Picture 6">
            <a:extLst>
              <a:ext uri="{FF2B5EF4-FFF2-40B4-BE49-F238E27FC236}">
                <a16:creationId xmlns:a16="http://schemas.microsoft.com/office/drawing/2014/main" id="{FBF1B4E8-C98C-4217-9478-EA5F38D7FDB2}"/>
              </a:ext>
            </a:extLst>
          </p:cNvPr>
          <p:cNvPicPr>
            <a:picLocks noChangeAspect="1"/>
          </p:cNvPicPr>
          <p:nvPr/>
        </p:nvPicPr>
        <p:blipFill rotWithShape="1">
          <a:blip r:embed="rId2"/>
          <a:srcRect t="9256" r="35501" b="3231"/>
          <a:stretch/>
        </p:blipFill>
        <p:spPr>
          <a:xfrm>
            <a:off x="2022473" y="2141393"/>
            <a:ext cx="4269344" cy="3948122"/>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az-Cyrl-AZ" sz="2200" dirty="0"/>
              <a:t>Калі вы выбралі тэму «1 кніга </a:t>
            </a:r>
            <a:r>
              <a:rPr lang="en-US" sz="2200" dirty="0"/>
              <a:t>Deep Dive», </a:t>
            </a:r>
            <a:r>
              <a:rPr lang="az-Cyrl-AZ" sz="2200" dirty="0"/>
              <a:t>выберыце кнігу. Інакш гэтая опцыя будзе заблакаваная</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ru-RU" dirty="0"/>
              <a:t>Можна выбраць толькі адну кнігу</a:t>
            </a:r>
            <a:endParaRPr lang="en-US" dirty="0"/>
          </a:p>
          <a:p>
            <a:r>
              <a:rPr lang="ru-RU" dirty="0"/>
              <a:t>Даступныя кнігі залежаць ад вашай версіі</a:t>
            </a:r>
            <a:endParaRPr lang="en-US" dirty="0"/>
          </a:p>
          <a:p>
            <a:pPr lvl="1"/>
            <a:r>
              <a:rPr lang="ru-RU" dirty="0"/>
              <a:t>Экран не дастаткова разумны, каб ведаць кнігі ў кожнай версіі.</a:t>
            </a:r>
            <a:r>
              <a:rPr lang="en-US" dirty="0"/>
              <a:t>  </a:t>
            </a:r>
          </a:p>
          <a:p>
            <a:pPr lvl="1"/>
            <a:r>
              <a:rPr lang="ru-RU" dirty="0"/>
              <a:t>Выбар кнігі, якая будзе даступная ў абранай версіі, залежыць ад вас</a:t>
            </a:r>
            <a:endParaRPr lang="en-US" dirty="0"/>
          </a:p>
          <a:p>
            <a:pPr lvl="2"/>
            <a:r>
              <a:rPr lang="ru-RU" dirty="0"/>
              <a:t>Напрыклад, калі вы выбралі версію, якая толькі для Новага Запавету, не выбірайце тут Быццё</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az-Cyrl-AZ" dirty="0"/>
              <a:t>Апакрыфічныя кнігі не ўключаны ў спіс. Толькі ад Быцця да Адкрыцця</a:t>
            </a:r>
            <a:endParaRPr lang="en-US" dirty="0"/>
          </a:p>
        </p:txBody>
      </p:sp>
      <p:pic>
        <p:nvPicPr>
          <p:cNvPr id="7" name="Picture 6">
            <a:extLst>
              <a:ext uri="{FF2B5EF4-FFF2-40B4-BE49-F238E27FC236}">
                <a16:creationId xmlns:a16="http://schemas.microsoft.com/office/drawing/2014/main" id="{20CE9881-4F65-4347-A914-C851D81DA60E}"/>
              </a:ext>
            </a:extLst>
          </p:cNvPr>
          <p:cNvPicPr>
            <a:picLocks noChangeAspect="1"/>
          </p:cNvPicPr>
          <p:nvPr/>
        </p:nvPicPr>
        <p:blipFill rotWithShape="1">
          <a:blip r:embed="rId2"/>
          <a:srcRect l="51263" t="26667" r="9486" b="20426"/>
          <a:stretch/>
        </p:blipFill>
        <p:spPr>
          <a:xfrm>
            <a:off x="2684834" y="972766"/>
            <a:ext cx="3151762" cy="405381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az-Cyrl-AZ" sz="3200" dirty="0"/>
              <a:t>Уключыць Пісанне</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lnSpcReduction="10000"/>
          </a:bodyPr>
          <a:lstStyle/>
          <a:p>
            <a:r>
              <a:rPr lang="ru-RU" dirty="0"/>
              <a:t>Гэты выбар даступны толькі для версій, не абароненых аўтарскім правам</a:t>
            </a:r>
            <a:endParaRPr lang="en-US" dirty="0"/>
          </a:p>
          <a:p>
            <a:r>
              <a:rPr lang="az-Cyrl-AZ" dirty="0"/>
              <a:t>Выбірай паміж</a:t>
            </a:r>
            <a:endParaRPr lang="en-US" dirty="0"/>
          </a:p>
          <a:p>
            <a:pPr lvl="1"/>
            <a:r>
              <a:rPr lang="ru-RU" dirty="0"/>
              <a:t>Так. Падайце Пісанне – Уключайце Пісанне ў свой план чытання</a:t>
            </a:r>
            <a:endParaRPr lang="en-US" dirty="0"/>
          </a:p>
          <a:p>
            <a:pPr lvl="1"/>
            <a:r>
              <a:rPr lang="ru-RU" dirty="0"/>
              <a:t>Не. Дайце толькі кіраўніцтва — не ўключайце Пісанне</a:t>
            </a:r>
            <a:endParaRPr lang="en-US" dirty="0"/>
          </a:p>
          <a:p>
            <a:pPr lvl="2"/>
            <a:r>
              <a:rPr lang="az-Cyrl-AZ" dirty="0"/>
              <a:t>Гэтая опцыя ўключае толькі штодзённыя загалоўкі (даступныя ў фармаце </a:t>
            </a:r>
            <a:r>
              <a:rPr lang="en-US" dirty="0"/>
              <a:t>PDF </a:t>
            </a:r>
            <a:r>
              <a:rPr lang="az-Cyrl-AZ" dirty="0"/>
              <a:t>з дыяграмы)</a:t>
            </a:r>
            <a:endParaRPr lang="en-US" dirty="0"/>
          </a:p>
          <a:p>
            <a:pPr lvl="2"/>
            <a:r>
              <a:rPr lang="az-Cyrl-AZ" dirty="0"/>
              <a:t>Гэты варыянт прызначаны для тых, хто жадае выкарыстоўваць сваю ўласную друкаваную копію Бібліі або для версій Бібліі пад дзеючымі аўтарскімі правамі</a:t>
            </a:r>
            <a:endParaRPr lang="en-US" dirty="0"/>
          </a:p>
        </p:txBody>
      </p:sp>
      <p:pic>
        <p:nvPicPr>
          <p:cNvPr id="6" name="Picture 5">
            <a:extLst>
              <a:ext uri="{FF2B5EF4-FFF2-40B4-BE49-F238E27FC236}">
                <a16:creationId xmlns:a16="http://schemas.microsoft.com/office/drawing/2014/main" id="{E3038199-0ADC-4663-8D86-98629027F3F2}"/>
              </a:ext>
            </a:extLst>
          </p:cNvPr>
          <p:cNvPicPr>
            <a:picLocks noChangeAspect="1"/>
          </p:cNvPicPr>
          <p:nvPr/>
        </p:nvPicPr>
        <p:blipFill rotWithShape="1">
          <a:blip r:embed="rId2"/>
          <a:srcRect l="16835" t="44137" r="59149" b="35823"/>
          <a:stretch/>
        </p:blipFill>
        <p:spPr>
          <a:xfrm>
            <a:off x="2589211" y="868381"/>
            <a:ext cx="5394737" cy="2419568"/>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ru-RU" sz="2000" dirty="0"/>
              <a:t>Па жаданні выбраць уключэнне крыжаваных спасылак</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az-Cyrl-AZ" altLang="en-US" dirty="0">
                <a:solidFill>
                  <a:srgbClr val="676768"/>
                </a:solidFill>
                <a:latin typeface="Poppins" panose="00000500000000000000" pitchFamily="2" charset="0"/>
                <a:cs typeface="Poppins" panose="00000500000000000000" pitchFamily="2" charset="0"/>
              </a:rPr>
              <a:t>Выбірайце паміж скарочаннямі і скрыжаванымі спасылкамі на Пісанне</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Для поўнага вершавага тэксту WBP прапануе спасылкі на Новы Запавет для вершаў Старога Запавету і наадварот.</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Для скарачэнняў WBP прапануе ўсе перакрыжаваныя спасылкі або спасылкі на Новы Запавет для вершаў Старога Запавету і наадварот.</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Крыжаваныя спасылкі недаступныя для версій з аўтарскім правам.</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az-Cyrl-AZ" altLang="en-US" dirty="0">
                <a:solidFill>
                  <a:srgbClr val="676768"/>
                </a:solidFill>
                <a:latin typeface="Poppins" panose="00000500000000000000" pitchFamily="2" charset="0"/>
                <a:cs typeface="Poppins" panose="00000500000000000000" pitchFamily="2" charset="0"/>
              </a:rPr>
              <a:t>Уключыце Пісанні павінны быць так.</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ru-RU" altLang="en-US" dirty="0">
                <a:solidFill>
                  <a:srgbClr val="676768"/>
                </a:solidFill>
                <a:latin typeface="Poppins" panose="00000500000000000000" pitchFamily="2" charset="0"/>
                <a:cs typeface="Poppins" panose="00000500000000000000" pitchFamily="2" charset="0"/>
              </a:rPr>
              <a:t>Калі вы вырашыце мець крыжаваныя спасылкі, выбар абзаца/верша будзе заблакаваны</a:t>
            </a:r>
            <a:endParaRPr lang="en-US" altLang="en-US" dirty="0">
              <a:solidFill>
                <a:srgbClr val="676768"/>
              </a:solidFill>
              <a:latin typeface="Poppins" panose="00000500000000000000" pitchFamily="2" charset="0"/>
              <a:cs typeface="Poppins" panose="00000500000000000000" pitchFamily="2" charset="0"/>
            </a:endParaRPr>
          </a:p>
          <a:p>
            <a:pPr lvl="1"/>
            <a:r>
              <a:rPr lang="ru-RU" altLang="en-US" dirty="0">
                <a:solidFill>
                  <a:srgbClr val="676768"/>
                </a:solidFill>
                <a:latin typeface="Poppins" panose="00000500000000000000" pitchFamily="2" charset="0"/>
                <a:cs typeface="Poppins" panose="00000500000000000000" pitchFamily="2" charset="0"/>
              </a:rPr>
              <a:t>Працуе толькі з фарматам верша.</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en-US" sz="1100" dirty="0"/>
              <a:t>Google AI — </a:t>
            </a:r>
            <a:r>
              <a:rPr lang="az-Cyrl-AZ" sz="1100" dirty="0"/>
              <a:t>Перакрыжаваны спасылка на Біблію — гэта нататка, якая накіроўвае чытача да іншага верша або ўрыўка з Бібліі з адпаведнай тэмай, словам або ідэяй, дапамагаючы злучыць розныя часткі Пісання і паглыбіць разуменне. Гэтыя спасылкі звязваюць звязаныя паняцці, прароцтвы і падзеі, дазваляючы аднаму ўрыўку асвятліць іншы.</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Глядзіце наступныя старонкі для прыкладаў</a:t>
            </a:r>
            <a:endParaRPr lang="en-US" dirty="0"/>
          </a:p>
        </p:txBody>
      </p:sp>
      <p:pic>
        <p:nvPicPr>
          <p:cNvPr id="6" name="Picture 5">
            <a:extLst>
              <a:ext uri="{FF2B5EF4-FFF2-40B4-BE49-F238E27FC236}">
                <a16:creationId xmlns:a16="http://schemas.microsoft.com/office/drawing/2014/main" id="{827F0911-388C-4D09-AF45-D4ECC161F1AA}"/>
              </a:ext>
            </a:extLst>
          </p:cNvPr>
          <p:cNvPicPr>
            <a:picLocks noChangeAspect="1"/>
          </p:cNvPicPr>
          <p:nvPr/>
        </p:nvPicPr>
        <p:blipFill rotWithShape="1">
          <a:blip r:embed="rId2"/>
          <a:srcRect l="39495" t="44365" r="40000" b="11762"/>
          <a:stretch/>
        </p:blipFill>
        <p:spPr>
          <a:xfrm>
            <a:off x="2149811" y="705629"/>
            <a:ext cx="2500009" cy="2875064"/>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7204269" cy="577675"/>
          </a:xfrm>
        </p:spPr>
        <p:txBody>
          <a:bodyPr>
            <a:normAutofit fontScale="90000"/>
          </a:bodyPr>
          <a:lstStyle/>
          <a:p>
            <a:r>
              <a:rPr lang="ru-RU" sz="2000" dirty="0"/>
              <a:t>Уключыць крыжаваныя спасылкі — прыклады скарачэнняў</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Прыклад 2 – Скарачэнне толькі для супрацьлеглага Запавету. У гэтым прыкладзе ёсць толькі спасылкі на Стары Запавет</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Прыклад 1 – Усе абрэвіятуры. У гэтым прыкладзе ёсць спасылкі на Стары і Новы Запаветы</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58374" y="214805"/>
            <a:ext cx="7988420" cy="577675"/>
          </a:xfrm>
        </p:spPr>
        <p:txBody>
          <a:bodyPr>
            <a:normAutofit fontScale="90000"/>
          </a:bodyPr>
          <a:lstStyle/>
          <a:p>
            <a:r>
              <a:rPr lang="ru-RU" sz="2000" dirty="0"/>
              <a:t>Уключыць перакрыжаваныя спасылкі — прыклады поўных тэкстаў</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Прыклад 4 – Перакрыжаваныя спасылкі на поўныя вершы. У гэтым прыкладзе ёсць толькі спасылкі на Стары Запавет у вершаваным фармаце</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Прыклад 3 – Перакрыжаваныя спасылкі на поўныя вершы. У гэтым прыкладзе ёсць толькі спасылкі на Стары Запавет у фармаце абзаца</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ru-RU" dirty="0"/>
              <a:t>Сардэчна запрашаем у Планы Сусветнай Бібліі</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az-Cyrl-AZ" dirty="0"/>
              <a:t>Простыя для выканання пакрокавыя інструкцыі, у фармаце слайдаў, каб стварыць свой індывідуальны план чытання Бібліі.</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A9207AB-F094-4B8E-8838-7C4F06939C9A}"/>
              </a:ext>
            </a:extLst>
          </p:cNvPr>
          <p:cNvPicPr>
            <a:picLocks noChangeAspect="1"/>
          </p:cNvPicPr>
          <p:nvPr/>
        </p:nvPicPr>
        <p:blipFill>
          <a:blip r:embed="rId2"/>
          <a:stretch>
            <a:fillRect/>
          </a:stretch>
        </p:blipFill>
        <p:spPr>
          <a:xfrm>
            <a:off x="8540576" y="1366739"/>
            <a:ext cx="3249348" cy="5103852"/>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z-Cyrl-AZ" sz="3200" dirty="0"/>
              <a:t>Працягласць чытання</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az-Cyrl-AZ" dirty="0"/>
              <a:t>Выбірайце паміж часам і працягласцю раздзелаў</a:t>
            </a:r>
            <a:endParaRPr lang="en-US" dirty="0"/>
          </a:p>
          <a:p>
            <a:pPr lvl="1"/>
            <a:r>
              <a:rPr lang="ru-RU" dirty="0"/>
              <a:t>Выбірайце ад 30 дзён да 3 гадоў.</a:t>
            </a:r>
            <a:endParaRPr lang="en-US" dirty="0"/>
          </a:p>
          <a:p>
            <a:pPr lvl="1"/>
            <a:r>
              <a:rPr lang="ru-RU" dirty="0"/>
              <a:t>Або выбірайце адзін з 1-6 раздзелаў у дзень</a:t>
            </a:r>
            <a:endParaRPr lang="en-US" dirty="0"/>
          </a:p>
          <a:p>
            <a:pPr lvl="2"/>
            <a:r>
              <a:rPr lang="az-Cyrl-AZ" dirty="0"/>
              <a:t>Працягласць раздзелаў залежыць ад абранага вамі перакладу. У сярэднім 66 кніжных Біблій 1189 раздзелаў</a:t>
            </a:r>
            <a:endParaRPr lang="en-US" dirty="0"/>
          </a:p>
          <a:p>
            <a:pPr lvl="3"/>
            <a:r>
              <a:rPr lang="ru-RU" dirty="0"/>
              <a:t>1 раздзел у дзень = 1189 дзён = 3,27 года (3 гады, 3 месяцы)</a:t>
            </a:r>
            <a:endParaRPr lang="en-US" dirty="0"/>
          </a:p>
          <a:p>
            <a:pPr lvl="3"/>
            <a:r>
              <a:rPr lang="ru-RU" dirty="0"/>
              <a:t>2 раздзелы ў дзень = 595 дзён = 1,63 года (1 год, 7 1/2 месяцаў)</a:t>
            </a:r>
            <a:endParaRPr lang="en-US" dirty="0"/>
          </a:p>
          <a:p>
            <a:pPr lvl="3"/>
            <a:r>
              <a:rPr lang="ru-RU" dirty="0"/>
              <a:t>3 раздзелы ў дзень = 396 дзён = 1,1 года (1 год, 1 месяц)</a:t>
            </a:r>
            <a:endParaRPr lang="en-US" dirty="0"/>
          </a:p>
          <a:p>
            <a:pPr lvl="3"/>
            <a:r>
              <a:rPr lang="ru-RU" dirty="0"/>
              <a:t>4 раздзелы ў дзень = 297 дзён = 0,81 года (10 месяцаў)</a:t>
            </a:r>
            <a:endParaRPr lang="en-US" dirty="0"/>
          </a:p>
          <a:p>
            <a:pPr lvl="3"/>
            <a:r>
              <a:rPr lang="ru-RU" dirty="0"/>
              <a:t>5 раздзелаў у дзень = 237 дзён = 0,65 года (8 месяцаў)</a:t>
            </a:r>
            <a:endParaRPr lang="en-US" dirty="0"/>
          </a:p>
          <a:p>
            <a:pPr lvl="3"/>
            <a:r>
              <a:rPr lang="ru-RU" dirty="0"/>
              <a:t>6 раздзелаў у дзень = 198 дзён = 0,54 года (6 1/2 месяцаў)</a:t>
            </a:r>
            <a:r>
              <a:rPr lang="en-US" dirty="0"/>
              <a:t> </a:t>
            </a:r>
          </a:p>
          <a:p>
            <a:pPr lvl="1"/>
            <a:r>
              <a:rPr lang="az-Cyrl-AZ" dirty="0"/>
              <a:t>Або выберыце </a:t>
            </a:r>
            <a:r>
              <a:rPr lang="en-US" dirty="0"/>
              <a:t>Custom, </a:t>
            </a:r>
            <a:r>
              <a:rPr lang="az-Cyrl-AZ" dirty="0"/>
              <a:t>калі хочаце выбраць дату пачатку і заканчэння</a:t>
            </a:r>
            <a:endParaRPr lang="en-US" dirty="0"/>
          </a:p>
          <a:p>
            <a:pPr lvl="1"/>
            <a:endParaRPr lang="en-US" b="1" dirty="0"/>
          </a:p>
          <a:p>
            <a:pPr lvl="1"/>
            <a:r>
              <a:rPr lang="ru-RU" b="1" dirty="0"/>
              <a:t>Каментарыі даступныя толькі з працягласцю раздзелаў</a:t>
            </a:r>
            <a:endParaRPr lang="en-US" b="1" dirty="0"/>
          </a:p>
          <a:p>
            <a:pPr lvl="1"/>
            <a:r>
              <a:rPr lang="ru-RU" b="1" dirty="0"/>
              <a:t>Магчымы выбар працягласці залежыць ад выбранай тэмы</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33489" y="4220308"/>
            <a:ext cx="988480" cy="64352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z-Cyrl-AZ" dirty="0"/>
              <a:t>Выберыце частату чытання</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z-Cyrl-AZ" dirty="0"/>
              <a:t>Выбірайце з:</a:t>
            </a:r>
            <a:endParaRPr lang="en-US" dirty="0"/>
          </a:p>
          <a:p>
            <a:pPr lvl="1"/>
            <a:r>
              <a:rPr lang="az-Cyrl-AZ" dirty="0"/>
              <a:t>Кожны дзень</a:t>
            </a:r>
            <a:endParaRPr lang="en-US" dirty="0"/>
          </a:p>
          <a:p>
            <a:pPr lvl="1"/>
            <a:r>
              <a:rPr lang="az-Cyrl-AZ" dirty="0"/>
              <a:t>Кожны другі дзень</a:t>
            </a:r>
            <a:endParaRPr lang="en-US" dirty="0"/>
          </a:p>
          <a:p>
            <a:pPr lvl="1"/>
            <a:r>
              <a:rPr lang="az-Cyrl-AZ" dirty="0"/>
              <a:t>1-6 дзён на тыдзень</a:t>
            </a:r>
            <a:endParaRPr lang="en-US" dirty="0"/>
          </a:p>
          <a:p>
            <a:pPr lvl="2"/>
            <a:r>
              <a:rPr lang="az-Cyrl-AZ" dirty="0"/>
              <a:t>Гэтыя дні будуць паслядоўна</a:t>
            </a:r>
            <a:endParaRPr lang="en-US" dirty="0"/>
          </a:p>
          <a:p>
            <a:pPr lvl="3"/>
            <a:r>
              <a:rPr lang="ru-RU" dirty="0"/>
              <a:t>Калі вы выберыце 3 дні на тыдзень, вы будзеце чытаць тры дні запар і мець 4 выходныя</a:t>
            </a:r>
            <a:endParaRPr lang="en-US" dirty="0"/>
          </a:p>
        </p:txBody>
      </p:sp>
      <p:pic>
        <p:nvPicPr>
          <p:cNvPr id="6" name="Picture 5">
            <a:extLst>
              <a:ext uri="{FF2B5EF4-FFF2-40B4-BE49-F238E27FC236}">
                <a16:creationId xmlns:a16="http://schemas.microsoft.com/office/drawing/2014/main" id="{D85A2F1D-4B80-43A3-80D5-CEB7B076108B}"/>
              </a:ext>
            </a:extLst>
          </p:cNvPr>
          <p:cNvPicPr>
            <a:picLocks noChangeAspect="1"/>
          </p:cNvPicPr>
          <p:nvPr/>
        </p:nvPicPr>
        <p:blipFill rotWithShape="1">
          <a:blip r:embed="rId2"/>
          <a:srcRect l="8088" t="47943" r="52662" b="13617"/>
          <a:stretch/>
        </p:blipFill>
        <p:spPr>
          <a:xfrm>
            <a:off x="2675106" y="1031131"/>
            <a:ext cx="3210128" cy="2999811"/>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z-Cyrl-AZ" dirty="0"/>
              <a:t>Выбраныя чытанні за дзень</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z-Cyrl-AZ" dirty="0"/>
              <a:t>Выбірайце з:</a:t>
            </a:r>
            <a:endParaRPr lang="en-US" dirty="0"/>
          </a:p>
          <a:p>
            <a:pPr lvl="1"/>
            <a:r>
              <a:rPr lang="ru-RU" dirty="0"/>
              <a:t>Адзін раз на дзень (раніцай або вечара)</a:t>
            </a:r>
            <a:endParaRPr lang="en-US" dirty="0"/>
          </a:p>
          <a:p>
            <a:pPr lvl="1"/>
            <a:r>
              <a:rPr lang="ru-RU" dirty="0"/>
              <a:t>Двойчы на дзень (раніцай і вечара)</a:t>
            </a:r>
            <a:endParaRPr lang="en-US" dirty="0"/>
          </a:p>
          <a:p>
            <a:pPr lvl="2"/>
            <a:r>
              <a:rPr lang="az-Cyrl-AZ" dirty="0"/>
              <a:t>Штодзённыя паказчыкі будуць раўнамерна размеркаваны паміж раніцай і вечара</a:t>
            </a:r>
            <a:endParaRPr lang="en-US" dirty="0"/>
          </a:p>
          <a:p>
            <a:pPr lvl="2"/>
            <a:endParaRPr lang="en-US" dirty="0"/>
          </a:p>
        </p:txBody>
      </p:sp>
      <p:pic>
        <p:nvPicPr>
          <p:cNvPr id="5" name="Picture 4">
            <a:extLst>
              <a:ext uri="{FF2B5EF4-FFF2-40B4-BE49-F238E27FC236}">
                <a16:creationId xmlns:a16="http://schemas.microsoft.com/office/drawing/2014/main" id="{319F74A3-A91D-4C77-963B-E6BE414553E3}"/>
              </a:ext>
            </a:extLst>
          </p:cNvPr>
          <p:cNvPicPr>
            <a:picLocks noChangeAspect="1"/>
          </p:cNvPicPr>
          <p:nvPr/>
        </p:nvPicPr>
        <p:blipFill rotWithShape="1">
          <a:blip r:embed="rId2"/>
          <a:srcRect l="50000" t="48369" r="9757" b="31559"/>
          <a:stretch/>
        </p:blipFill>
        <p:spPr>
          <a:xfrm>
            <a:off x="2589212" y="1476005"/>
            <a:ext cx="5748831" cy="2736072"/>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ru-RU" sz="3000" dirty="0"/>
              <a:t>Выберыце фармат абзаца або верша</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az-Cyrl-AZ" dirty="0"/>
              <a:t>Прыклад абзаца</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Прыклад верша</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Калі вы выбіраеце перакрыжаваныя спасылкі, фармат верша будзе аўтаматычна абраны</a:t>
            </a:r>
            <a:endParaRPr lang="en-US" dirty="0"/>
          </a:p>
        </p:txBody>
      </p:sp>
      <p:pic>
        <p:nvPicPr>
          <p:cNvPr id="5" name="Picture 4">
            <a:extLst>
              <a:ext uri="{FF2B5EF4-FFF2-40B4-BE49-F238E27FC236}">
                <a16:creationId xmlns:a16="http://schemas.microsoft.com/office/drawing/2014/main" id="{EFAEB260-0EBD-4450-8CDE-741A18EBA410}"/>
              </a:ext>
            </a:extLst>
          </p:cNvPr>
          <p:cNvPicPr>
            <a:picLocks noChangeAspect="1"/>
          </p:cNvPicPr>
          <p:nvPr/>
        </p:nvPicPr>
        <p:blipFill rotWithShape="1">
          <a:blip r:embed="rId4"/>
          <a:srcRect l="8087" t="58865" r="52862" b="23262"/>
          <a:stretch/>
        </p:blipFill>
        <p:spPr>
          <a:xfrm>
            <a:off x="3495112" y="877367"/>
            <a:ext cx="4472909" cy="1953382"/>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ru-RU" sz="2400" dirty="0"/>
              <a:t>Уключыце каментары — выберыце каментарыі па раздзелах, якія будуць уключаны ў ваш план.</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az-Cyrl-AZ" sz="1200" dirty="0"/>
              <a:t>Каментарыі па раздзелах даступныя толькі з першай групай тэм і толькі пры выбары працягласці раздзела</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ru-RU" dirty="0"/>
              <a:t>Каментарыі згрупаваны ў алфавітным парадку па мове</a:t>
            </a:r>
            <a:endParaRPr lang="en-US" dirty="0"/>
          </a:p>
          <a:p>
            <a:r>
              <a:rPr lang="ru-RU" dirty="0"/>
              <a:t>Выбраць з 155 каментарыяў на 15 мовах</a:t>
            </a:r>
            <a:endParaRPr lang="en-US" dirty="0"/>
          </a:p>
          <a:p>
            <a:pPr lvl="1"/>
            <a:r>
              <a:rPr lang="ru-RU" dirty="0"/>
              <a:t>Гэта неабавязкова. Калі не жадаеце каментарыяў, пакіньце як None</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ru-RU" dirty="0"/>
              <a:t>Выберыце па дні, даце або абодва</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az-Cyrl-AZ" dirty="0"/>
              <a:t>Па дні – Прыклад – Дзень 1, Дзень 2 і г.д.</a:t>
            </a:r>
            <a:endParaRPr lang="en-US" dirty="0"/>
          </a:p>
          <a:p>
            <a:r>
              <a:rPr lang="ru-RU" dirty="0"/>
              <a:t>Па даце — прыклад — 1 студзеня, 2 студзеня і г.д.</a:t>
            </a:r>
            <a:endParaRPr lang="en-US" dirty="0"/>
          </a:p>
          <a:p>
            <a:r>
              <a:rPr lang="ru-RU" dirty="0"/>
              <a:t>Па днём і даце – Загаловак будзе паказваць абодва, дзе Дзень спачатку</a:t>
            </a:r>
            <a:endParaRPr lang="en-US" dirty="0"/>
          </a:p>
          <a:p>
            <a:r>
              <a:rPr lang="ru-RU" dirty="0"/>
              <a:t>Па даце і днём — загаловак будзе паказваць абодва з датай першай</a:t>
            </a:r>
            <a:endParaRPr lang="en-US" dirty="0"/>
          </a:p>
        </p:txBody>
      </p:sp>
      <p:pic>
        <p:nvPicPr>
          <p:cNvPr id="5" name="Picture 4">
            <a:extLst>
              <a:ext uri="{FF2B5EF4-FFF2-40B4-BE49-F238E27FC236}">
                <a16:creationId xmlns:a16="http://schemas.microsoft.com/office/drawing/2014/main" id="{7B0B34FE-9B74-44ED-A0DA-0D84B21AB633}"/>
              </a:ext>
            </a:extLst>
          </p:cNvPr>
          <p:cNvPicPr>
            <a:picLocks noChangeAspect="1"/>
          </p:cNvPicPr>
          <p:nvPr/>
        </p:nvPicPr>
        <p:blipFill rotWithShape="1">
          <a:blip r:embed="rId2"/>
          <a:srcRect l="50000" t="40801" r="18000" b="32166"/>
          <a:stretch/>
        </p:blipFill>
        <p:spPr>
          <a:xfrm>
            <a:off x="2589212" y="1351503"/>
            <a:ext cx="5747657" cy="263006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1789889" y="268528"/>
            <a:ext cx="10009761" cy="739657"/>
          </a:xfrm>
        </p:spPr>
        <p:txBody>
          <a:bodyPr>
            <a:noAutofit/>
          </a:bodyPr>
          <a:lstStyle/>
          <a:p>
            <a:r>
              <a:rPr lang="az-Cyrl-AZ" sz="2000" dirty="0"/>
              <a:t>Націсніце на каляндар, каб выбраць дату пачатку чытання. Калі вы выбралі Карыстальніцкую працягласць, абярыце дату заканчэння чытання</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Уводзьце значэнне толькі калі выбралі Карыстальніцкую працягласць</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371601" y="6026540"/>
            <a:ext cx="10145948"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Чытанне Канчатковай Даты будзе немагчыма выбраць, калі толькі вы не выберыце Карыстальніцкую працягласць у выпадальным меню Працягласць</a:t>
            </a:r>
            <a:endParaRPr lang="en-US" sz="2000" dirty="0"/>
          </a:p>
        </p:txBody>
      </p:sp>
      <p:sp>
        <p:nvSpPr>
          <p:cNvPr id="14" name="Content Placeholder 2">
            <a:extLst>
              <a:ext uri="{FF2B5EF4-FFF2-40B4-BE49-F238E27FC236}">
                <a16:creationId xmlns:a16="http://schemas.microsoft.com/office/drawing/2014/main" id="{0513E7D1-ACEA-4413-9935-A90330307D94}"/>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Дата пачатку абавязковая нават калі вы выбіраеце загаловак дня</a:t>
            </a:r>
            <a:endParaRPr lang="en-US" dirty="0"/>
          </a:p>
        </p:txBody>
      </p:sp>
      <p:pic>
        <p:nvPicPr>
          <p:cNvPr id="8" name="Picture 7">
            <a:extLst>
              <a:ext uri="{FF2B5EF4-FFF2-40B4-BE49-F238E27FC236}">
                <a16:creationId xmlns:a16="http://schemas.microsoft.com/office/drawing/2014/main" id="{3EFC891C-4674-4F84-8D57-F22800E3352A}"/>
              </a:ext>
            </a:extLst>
          </p:cNvPr>
          <p:cNvPicPr>
            <a:picLocks noChangeAspect="1"/>
          </p:cNvPicPr>
          <p:nvPr/>
        </p:nvPicPr>
        <p:blipFill rotWithShape="1">
          <a:blip r:embed="rId4"/>
          <a:srcRect l="38378" t="35874" r="39760" b="54676"/>
          <a:stretch/>
        </p:blipFill>
        <p:spPr>
          <a:xfrm>
            <a:off x="1583930" y="1142072"/>
            <a:ext cx="4172583" cy="969428"/>
          </a:xfrm>
          <a:prstGeom prst="rect">
            <a:avLst/>
          </a:prstGeom>
        </p:spPr>
      </p:pic>
      <p:pic>
        <p:nvPicPr>
          <p:cNvPr id="18" name="Picture 17">
            <a:extLst>
              <a:ext uri="{FF2B5EF4-FFF2-40B4-BE49-F238E27FC236}">
                <a16:creationId xmlns:a16="http://schemas.microsoft.com/office/drawing/2014/main" id="{1DB0F280-7BD8-4994-BE98-081BB970643C}"/>
              </a:ext>
            </a:extLst>
          </p:cNvPr>
          <p:cNvPicPr>
            <a:picLocks noChangeAspect="1"/>
          </p:cNvPicPr>
          <p:nvPr/>
        </p:nvPicPr>
        <p:blipFill rotWithShape="1">
          <a:blip r:embed="rId5"/>
          <a:srcRect l="60798" t="35082" r="18058" b="53631"/>
          <a:stretch/>
        </p:blipFill>
        <p:spPr>
          <a:xfrm>
            <a:off x="6296310" y="1142072"/>
            <a:ext cx="3485745" cy="1000165"/>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az-Cyrl-AZ" dirty="0"/>
              <a:t>Выбраць фармат электроннай кнігі</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20000"/>
          </a:bodyPr>
          <a:lstStyle/>
          <a:p>
            <a:r>
              <a:rPr lang="az-Cyrl-AZ" dirty="0"/>
              <a:t>Выбіраецца толькі калі Уключыць Пісанні — Так.</a:t>
            </a:r>
            <a:endParaRPr lang="en-US" dirty="0"/>
          </a:p>
          <a:p>
            <a:r>
              <a:rPr lang="ru-RU" dirty="0"/>
              <a:t>Ваш выбар залежыць ад таго, якую электронную чытачку вы хочаце выкарыстоўваць.</a:t>
            </a:r>
            <a:r>
              <a:rPr lang="en-US" dirty="0"/>
              <a:t>  </a:t>
            </a:r>
          </a:p>
          <a:p>
            <a:pPr lvl="1"/>
            <a:r>
              <a:rPr lang="en-US" dirty="0"/>
              <a:t>PDF – </a:t>
            </a:r>
            <a:r>
              <a:rPr lang="az-Cyrl-AZ" dirty="0"/>
              <a:t>універсальны фармат, які выкарыстоўваюць вэб-браўзеры і большасць іншых электронных чытачоў</a:t>
            </a:r>
            <a:endParaRPr lang="en-US" dirty="0"/>
          </a:p>
          <a:p>
            <a:pPr lvl="1"/>
            <a:r>
              <a:rPr lang="en-US" dirty="0"/>
              <a:t>EPUB – </a:t>
            </a:r>
            <a:r>
              <a:rPr lang="az-Cyrl-AZ" dirty="0"/>
              <a:t>Гэты выбар выкарыстоўваецца ў прыкладаннях Барнс і Нобл Нук</a:t>
            </a:r>
            <a:r>
              <a:rPr lang="en-US" dirty="0"/>
              <a:t>, Amazon Kindle </a:t>
            </a:r>
            <a:r>
              <a:rPr lang="az-Cyrl-AZ" dirty="0"/>
              <a:t>і большасці іншых электронных чытанняў</a:t>
            </a:r>
            <a:endParaRPr lang="en-US" dirty="0"/>
          </a:p>
          <a:p>
            <a:pPr lvl="2"/>
            <a:r>
              <a:rPr lang="ru-RU" dirty="0"/>
              <a:t>Файл электроннай кнігі EPUB значна меншы па памеры</a:t>
            </a:r>
            <a:endParaRPr lang="en-US" dirty="0"/>
          </a:p>
          <a:p>
            <a:pPr marL="0" indent="0">
              <a:buNone/>
            </a:pPr>
            <a:endParaRPr lang="en-US" dirty="0"/>
          </a:p>
          <a:p>
            <a:pPr marL="0" indent="0">
              <a:buNone/>
            </a:pPr>
            <a:r>
              <a:rPr lang="az-Cyrl-AZ" dirty="0"/>
              <a:t>Вы можаце выбраць толькі адзін з іх. Калі вы жадаеце, каб ваш план чытання быў у іншым фармаце (напрыклад, </a:t>
            </a:r>
            <a:r>
              <a:rPr lang="en-US" dirty="0"/>
              <a:t>txt, docx, mobi </a:t>
            </a:r>
            <a:r>
              <a:rPr lang="az-Cyrl-AZ" dirty="0"/>
              <a:t>і г.д.), паведаміце нам у тэкставым полі «Увядзіце дадатковыя запыты тут», і мы паспрабуем гэта ўлічыць.</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dirty="0"/>
              <a:t>Калі вы ўключаеце святыя тэксты, выбірайце паміж </a:t>
            </a:r>
            <a:r>
              <a:rPr lang="en-US" dirty="0"/>
              <a:t>PDF </a:t>
            </a:r>
            <a:r>
              <a:rPr lang="az-Cyrl-AZ" dirty="0"/>
              <a:t>і </a:t>
            </a:r>
            <a:r>
              <a:rPr lang="en-US" dirty="0"/>
              <a:t>Epub</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z-Cyrl-AZ" dirty="0"/>
              <a:t>Калі ваша версія абаронена аўтарскім правам або вы выбралі кіраўніцтва, гэты выбар будзе заблакаваны, а </a:t>
            </a:r>
            <a:r>
              <a:rPr lang="en-US" dirty="0"/>
              <a:t>PDF Chart </a:t>
            </a:r>
            <a:r>
              <a:rPr lang="az-Cyrl-AZ" dirty="0"/>
              <a:t>будзе па змаўчанні</a:t>
            </a:r>
            <a:endParaRPr lang="en-US" dirty="0"/>
          </a:p>
        </p:txBody>
      </p:sp>
      <p:pic>
        <p:nvPicPr>
          <p:cNvPr id="5" name="Picture 4">
            <a:extLst>
              <a:ext uri="{FF2B5EF4-FFF2-40B4-BE49-F238E27FC236}">
                <a16:creationId xmlns:a16="http://schemas.microsoft.com/office/drawing/2014/main" id="{AA51BA9C-D489-420E-ACC9-EF6F708E8DF3}"/>
              </a:ext>
            </a:extLst>
          </p:cNvPr>
          <p:cNvPicPr>
            <a:picLocks noChangeAspect="1"/>
          </p:cNvPicPr>
          <p:nvPr/>
        </p:nvPicPr>
        <p:blipFill rotWithShape="1">
          <a:blip r:embed="rId2"/>
          <a:srcRect l="8494" t="48653" r="52256" b="29219"/>
          <a:stretch/>
        </p:blipFill>
        <p:spPr>
          <a:xfrm>
            <a:off x="2042707" y="859003"/>
            <a:ext cx="2821021" cy="1517516"/>
          </a:xfrm>
          <a:prstGeom prst="rect">
            <a:avLst/>
          </a:prstGeom>
        </p:spPr>
      </p:pic>
      <p:pic>
        <p:nvPicPr>
          <p:cNvPr id="9" name="Picture 8">
            <a:extLst>
              <a:ext uri="{FF2B5EF4-FFF2-40B4-BE49-F238E27FC236}">
                <a16:creationId xmlns:a16="http://schemas.microsoft.com/office/drawing/2014/main" id="{1E5E4DEA-C649-4C93-9752-E0ECCBB7DFEC}"/>
              </a:ext>
            </a:extLst>
          </p:cNvPr>
          <p:cNvPicPr>
            <a:picLocks noChangeAspect="1"/>
          </p:cNvPicPr>
          <p:nvPr/>
        </p:nvPicPr>
        <p:blipFill rotWithShape="1">
          <a:blip r:embed="rId3"/>
          <a:srcRect l="7546" t="39433" r="51715" b="50419"/>
          <a:stretch/>
        </p:blipFill>
        <p:spPr>
          <a:xfrm>
            <a:off x="5281825" y="1087412"/>
            <a:ext cx="5548770" cy="131887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848255" y="476058"/>
            <a:ext cx="9824936" cy="642624"/>
          </a:xfrm>
        </p:spPr>
        <p:txBody>
          <a:bodyPr>
            <a:normAutofit/>
          </a:bodyPr>
          <a:lstStyle/>
          <a:p>
            <a:r>
              <a:rPr lang="ru-RU" sz="2800" dirty="0"/>
              <a:t>Неабавязковы шрыфт для вершаў, дзе гаворыць Ісус</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az-Cyrl-AZ" dirty="0"/>
              <a:t>Увесь верш, дзе гаворыць Ісус, можа быць напісаны чырвоным або тоўстым курсівам.</a:t>
            </a:r>
            <a:endParaRPr lang="en-US" dirty="0"/>
          </a:p>
          <a:p>
            <a:pPr lvl="1"/>
            <a:r>
              <a:rPr lang="az-Cyrl-AZ" dirty="0"/>
              <a:t>Абыйдзіце гэты выбар або выберыце Няма, каб выкарыстоўваць стандартны шрыфт</a:t>
            </a:r>
            <a:endParaRPr lang="en-US" dirty="0"/>
          </a:p>
          <a:p>
            <a:r>
              <a:rPr lang="ru-RU" dirty="0"/>
              <a:t>Гэтая опцыя даступная толькі калі вы ўключыце Пісанні</a:t>
            </a:r>
            <a:endParaRPr lang="en-US" dirty="0"/>
          </a:p>
          <a:p>
            <a:r>
              <a:rPr lang="ru-RU" dirty="0"/>
              <a:t>Тэкст для перакрыжаваных спасылак выключаны з неабавязковых шрыфтоў</a:t>
            </a:r>
            <a:endParaRPr lang="en-US" dirty="0"/>
          </a:p>
        </p:txBody>
      </p:sp>
      <p:pic>
        <p:nvPicPr>
          <p:cNvPr id="5" name="Picture 4">
            <a:extLst>
              <a:ext uri="{FF2B5EF4-FFF2-40B4-BE49-F238E27FC236}">
                <a16:creationId xmlns:a16="http://schemas.microsoft.com/office/drawing/2014/main" id="{FF144DB5-7E3D-4E84-869A-5D081A15BED7}"/>
              </a:ext>
            </a:extLst>
          </p:cNvPr>
          <p:cNvPicPr>
            <a:picLocks noChangeAspect="1"/>
          </p:cNvPicPr>
          <p:nvPr/>
        </p:nvPicPr>
        <p:blipFill rotWithShape="1">
          <a:blip r:embed="rId2"/>
          <a:srcRect l="50000" t="47863" r="8539" b="27802"/>
          <a:stretch/>
        </p:blipFill>
        <p:spPr>
          <a:xfrm>
            <a:off x="2589211" y="1006190"/>
            <a:ext cx="3908865" cy="2189187"/>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101175" y="397676"/>
            <a:ext cx="9403438" cy="1280890"/>
          </a:xfrm>
        </p:spPr>
        <p:txBody>
          <a:bodyPr>
            <a:noAutofit/>
          </a:bodyPr>
          <a:lstStyle/>
          <a:p>
            <a:r>
              <a:rPr lang="ru-RU" sz="3000" dirty="0"/>
              <a:t>Неабавязкова: Выберыце «Не», калі вы не жадаеце атрымліваць лісты ад WBP у будучыні</a:t>
            </a:r>
            <a:endParaRPr lang="en-US" sz="3000" dirty="0"/>
          </a:p>
        </p:txBody>
      </p:sp>
      <p:pic>
        <p:nvPicPr>
          <p:cNvPr id="4" name="Picture 3">
            <a:extLst>
              <a:ext uri="{FF2B5EF4-FFF2-40B4-BE49-F238E27FC236}">
                <a16:creationId xmlns:a16="http://schemas.microsoft.com/office/drawing/2014/main" id="{13090949-573B-4043-8D8C-54E31EABF4D4}"/>
              </a:ext>
            </a:extLst>
          </p:cNvPr>
          <p:cNvPicPr>
            <a:picLocks noChangeAspect="1"/>
          </p:cNvPicPr>
          <p:nvPr/>
        </p:nvPicPr>
        <p:blipFill rotWithShape="1">
          <a:blip r:embed="rId2"/>
          <a:srcRect l="7546" t="29787" r="52527" b="50000"/>
          <a:stretch/>
        </p:blipFill>
        <p:spPr>
          <a:xfrm>
            <a:off x="2101175" y="1556425"/>
            <a:ext cx="5799730" cy="2801565"/>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2DEE7C-6DE9-48B8-8D41-670E318E23B3}"/>
              </a:ext>
            </a:extLst>
          </p:cNvPr>
          <p:cNvPicPr>
            <a:picLocks noChangeAspect="1"/>
          </p:cNvPicPr>
          <p:nvPr/>
        </p:nvPicPr>
        <p:blipFill rotWithShape="1">
          <a:blip r:embed="rId2"/>
          <a:srcRect l="1083" t="14042" r="2132" b="43405"/>
          <a:stretch/>
        </p:blipFill>
        <p:spPr>
          <a:xfrm>
            <a:off x="1008434" y="2475517"/>
            <a:ext cx="10175132" cy="2918298"/>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ru-RU" dirty="0"/>
              <a:t>Перайдзіце на старонку запытаў на электронную кнігу</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372197" y="2687823"/>
            <a:ext cx="1232884"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424529" y="1663430"/>
            <a:ext cx="180552" cy="11074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ru-RU" dirty="0"/>
              <a:t>Неабавязкова: Увядзіце дадатковыя запыты тут</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ru-RU" dirty="0"/>
              <a:t>Вы можаце зрабіць любы дадатковы запыт у тэкставым полі свабоднай формы.</a:t>
            </a:r>
            <a:r>
              <a:rPr lang="en-US" dirty="0"/>
              <a:t>  </a:t>
            </a:r>
          </a:p>
          <a:p>
            <a:r>
              <a:rPr lang="az-Cyrl-AZ" dirty="0"/>
              <a:t>Напрыклад, вы можаце зажадаць, каб ваш план чытання быў у некалькіх фарматах або ў іншым фармаце, акрамя таго, што пазначаны. Мы задаволім любыя запыты, калі зможам.</a:t>
            </a:r>
            <a:r>
              <a:rPr lang="en-US" dirty="0"/>
              <a:t> </a:t>
            </a:r>
          </a:p>
          <a:p>
            <a:r>
              <a:rPr lang="ru-RU" dirty="0"/>
              <a:t>Магчыма, вам варта змешваць і спалучаць. Напрыклад, выберыце Стары Запавет з адной версіі і Новы Запавет з іншай.</a:t>
            </a:r>
            <a:endParaRPr lang="en-US" dirty="0"/>
          </a:p>
          <a:p>
            <a:pPr lvl="1"/>
            <a:r>
              <a:rPr lang="ru-RU" dirty="0"/>
              <a:t>Гэта можна зрабіць праз дадатковы запыт або даслаць нам заўвагу са старонкі «Звяжыцеся з намі»</a:t>
            </a:r>
            <a:endParaRPr lang="en-US" dirty="0"/>
          </a:p>
          <a:p>
            <a:pPr lvl="1"/>
            <a:r>
              <a:rPr lang="ru-RU" dirty="0"/>
              <a:t>Такія запыты ў нас апрацоўваюць крыху больш часу</a:t>
            </a:r>
            <a:r>
              <a:rPr lang="en-US" dirty="0"/>
              <a:t> </a:t>
            </a:r>
          </a:p>
        </p:txBody>
      </p:sp>
      <p:pic>
        <p:nvPicPr>
          <p:cNvPr id="5" name="Picture 4">
            <a:extLst>
              <a:ext uri="{FF2B5EF4-FFF2-40B4-BE49-F238E27FC236}">
                <a16:creationId xmlns:a16="http://schemas.microsoft.com/office/drawing/2014/main" id="{6136FA14-FF51-4C12-B294-703FFA6AD981}"/>
              </a:ext>
            </a:extLst>
          </p:cNvPr>
          <p:cNvPicPr>
            <a:picLocks noChangeAspect="1"/>
          </p:cNvPicPr>
          <p:nvPr/>
        </p:nvPicPr>
        <p:blipFill rotWithShape="1">
          <a:blip r:embed="rId2"/>
          <a:srcRect l="50000" t="29362" r="8539" b="59574"/>
          <a:stretch/>
        </p:blipFill>
        <p:spPr>
          <a:xfrm>
            <a:off x="2589212" y="1908242"/>
            <a:ext cx="5609614" cy="1428345"/>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Autofit/>
          </a:bodyPr>
          <a:lstStyle/>
          <a:p>
            <a:r>
              <a:rPr lang="ru-RU" sz="2800" dirty="0"/>
              <a:t>Калі ласка, раскажыце нам, як вы даведаліся пра нас, і ці чытаеце вы Біблію ўпершыню</a:t>
            </a:r>
            <a:endParaRPr lang="en-US" sz="28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Гэтая інфармацыя дапаможа нам дасягнуць як мага большай колькасці людзей</a:t>
            </a:r>
            <a:endParaRPr lang="en-US" sz="2000" dirty="0"/>
          </a:p>
        </p:txBody>
      </p:sp>
      <p:pic>
        <p:nvPicPr>
          <p:cNvPr id="5" name="Picture 4">
            <a:extLst>
              <a:ext uri="{FF2B5EF4-FFF2-40B4-BE49-F238E27FC236}">
                <a16:creationId xmlns:a16="http://schemas.microsoft.com/office/drawing/2014/main" id="{353D4A69-9E06-4734-B11D-5BEC95979DB0}"/>
              </a:ext>
            </a:extLst>
          </p:cNvPr>
          <p:cNvPicPr>
            <a:picLocks noChangeAspect="1"/>
          </p:cNvPicPr>
          <p:nvPr/>
        </p:nvPicPr>
        <p:blipFill rotWithShape="1">
          <a:blip r:embed="rId2"/>
          <a:srcRect l="7818" t="40710" r="25185" b="40947"/>
          <a:stretch/>
        </p:blipFill>
        <p:spPr>
          <a:xfrm>
            <a:off x="2592925" y="2244645"/>
            <a:ext cx="8153658" cy="2130131"/>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808446"/>
          </a:xfrm>
        </p:spPr>
        <p:txBody>
          <a:bodyPr/>
          <a:lstStyle/>
          <a:p>
            <a:r>
              <a:rPr lang="az-Cyrl-AZ" dirty="0"/>
              <a:t>Націсніце Адправіць</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ru-RU" dirty="0"/>
              <a:t>Калі вы цалкам запоўнілі форму, не прапусціўшы абавязковага выбару, вас перанакіруюць на старонку пацверджання</a:t>
            </a:r>
            <a:endParaRPr lang="en-US" dirty="0"/>
          </a:p>
          <a:p>
            <a:r>
              <a:rPr lang="ru-RU" dirty="0"/>
              <a:t>Калі вы прапусцілі выбар, вам прапануюць запоўніць поле або зрабіць выбар.</a:t>
            </a:r>
            <a:r>
              <a:rPr lang="en-US" dirty="0"/>
              <a:t>  </a:t>
            </a:r>
          </a:p>
        </p:txBody>
      </p:sp>
      <p:pic>
        <p:nvPicPr>
          <p:cNvPr id="7" name="Picture 6">
            <a:extLst>
              <a:ext uri="{FF2B5EF4-FFF2-40B4-BE49-F238E27FC236}">
                <a16:creationId xmlns:a16="http://schemas.microsoft.com/office/drawing/2014/main" id="{F8C0525D-A354-4284-8C2D-E84962970F6E}"/>
              </a:ext>
            </a:extLst>
          </p:cNvPr>
          <p:cNvPicPr>
            <a:picLocks noChangeAspect="1"/>
          </p:cNvPicPr>
          <p:nvPr/>
        </p:nvPicPr>
        <p:blipFill rotWithShape="1">
          <a:blip r:embed="rId2"/>
          <a:srcRect l="5919" t="61143" r="75129" b="31347"/>
          <a:stretch/>
        </p:blipFill>
        <p:spPr>
          <a:xfrm>
            <a:off x="2589212" y="1274882"/>
            <a:ext cx="3137234" cy="1186216"/>
          </a:xfrm>
          <a:prstGeom prst="rect">
            <a:avLst/>
          </a:prstGeom>
        </p:spPr>
      </p:pic>
      <p:pic>
        <p:nvPicPr>
          <p:cNvPr id="8" name="Picture 7">
            <a:extLst>
              <a:ext uri="{FF2B5EF4-FFF2-40B4-BE49-F238E27FC236}">
                <a16:creationId xmlns:a16="http://schemas.microsoft.com/office/drawing/2014/main" id="{685A3BD3-DF35-4C96-A9F0-7AFD37900D4E}"/>
              </a:ext>
            </a:extLst>
          </p:cNvPr>
          <p:cNvPicPr>
            <a:picLocks noChangeAspect="1"/>
          </p:cNvPicPr>
          <p:nvPr/>
        </p:nvPicPr>
        <p:blipFill rotWithShape="1">
          <a:blip r:embed="rId3"/>
          <a:srcRect l="50000" t="33300" r="18076" b="51262"/>
          <a:stretch/>
        </p:blipFill>
        <p:spPr>
          <a:xfrm>
            <a:off x="3479259" y="4321138"/>
            <a:ext cx="6653701" cy="1729466"/>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395797"/>
          </a:xfrm>
        </p:spPr>
        <p:txBody>
          <a:bodyPr>
            <a:normAutofit fontScale="90000"/>
          </a:bodyPr>
          <a:lstStyle/>
          <a:p>
            <a:r>
              <a:rPr lang="az-Cyrl-AZ" sz="2000" dirty="0"/>
              <a:t>Старонка пацверджання</a:t>
            </a:r>
            <a:endParaRPr lang="en-US" sz="2000" dirty="0"/>
          </a:p>
        </p:txBody>
      </p:sp>
      <p:pic>
        <p:nvPicPr>
          <p:cNvPr id="4" name="Picture 3">
            <a:extLst>
              <a:ext uri="{FF2B5EF4-FFF2-40B4-BE49-F238E27FC236}">
                <a16:creationId xmlns:a16="http://schemas.microsoft.com/office/drawing/2014/main" id="{9FB616AE-C13B-45B6-9D5F-39D045A5A59E}"/>
              </a:ext>
            </a:extLst>
          </p:cNvPr>
          <p:cNvPicPr>
            <a:picLocks noChangeAspect="1"/>
          </p:cNvPicPr>
          <p:nvPr/>
        </p:nvPicPr>
        <p:blipFill rotWithShape="1">
          <a:blip r:embed="rId2"/>
          <a:srcRect l="42527" t="12667" r="42154" b="23207"/>
          <a:stretch/>
        </p:blipFill>
        <p:spPr>
          <a:xfrm>
            <a:off x="4241260" y="586697"/>
            <a:ext cx="2655651" cy="5975217"/>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az-Cyrl-AZ" sz="3200" dirty="0"/>
              <a:t>Старонка пацверджання працягваецца</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az-Cyrl-AZ" dirty="0"/>
              <a:t>Калі вы задаволены сваім выбарам, націсніце «Пацвердзіць і адправіць запыт»</a:t>
            </a:r>
            <a:endParaRPr lang="en-US" dirty="0"/>
          </a:p>
          <a:p>
            <a:r>
              <a:rPr lang="ru-RU" dirty="0"/>
              <a:t>Калі не, можна вярнуцца і адрэдагаваць</a:t>
            </a:r>
            <a:r>
              <a:rPr lang="en-US" dirty="0"/>
              <a:t>  </a:t>
            </a:r>
          </a:p>
        </p:txBody>
      </p:sp>
      <p:pic>
        <p:nvPicPr>
          <p:cNvPr id="6" name="Picture 5">
            <a:extLst>
              <a:ext uri="{FF2B5EF4-FFF2-40B4-BE49-F238E27FC236}">
                <a16:creationId xmlns:a16="http://schemas.microsoft.com/office/drawing/2014/main" id="{743B6DB4-6078-4369-85AA-9759F459F8A9}"/>
              </a:ext>
            </a:extLst>
          </p:cNvPr>
          <p:cNvPicPr>
            <a:picLocks noChangeAspect="1"/>
          </p:cNvPicPr>
          <p:nvPr/>
        </p:nvPicPr>
        <p:blipFill rotWithShape="1">
          <a:blip r:embed="rId2"/>
          <a:srcRect l="26569" t="85700" r="46942" b="6581"/>
          <a:stretch/>
        </p:blipFill>
        <p:spPr>
          <a:xfrm>
            <a:off x="2592925" y="875488"/>
            <a:ext cx="8570821" cy="134241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az-Cyrl-AZ" dirty="0"/>
              <a:t>Старонка паспяховай падачы заявак</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a:bodyPr>
          <a:lstStyle/>
          <a:p>
            <a:r>
              <a:rPr lang="ru-RU" dirty="0"/>
              <a:t>Вельмі важна дадаць gary@worldbibleplans.com у спіс бяспечных адпраўнікаў</a:t>
            </a:r>
            <a:endParaRPr lang="en-US" dirty="0"/>
          </a:p>
          <a:p>
            <a:pPr lvl="1"/>
            <a:r>
              <a:rPr lang="az-Cyrl-AZ" dirty="0"/>
              <a:t>Інакш ваша ўкладанне або спасылка можа апынуцца ў тэчцы спаму або спаму</a:t>
            </a:r>
            <a:endParaRPr lang="en-US" dirty="0"/>
          </a:p>
          <a:p>
            <a:r>
              <a:rPr lang="ru-RU" dirty="0"/>
              <a:t>Тэрмін агляду запыту менш за 24 гадзіны, калі няма змякчальных абставінаў</a:t>
            </a:r>
            <a:endParaRPr lang="en-US" dirty="0"/>
          </a:p>
          <a:p>
            <a:pPr lvl="1"/>
            <a:r>
              <a:rPr lang="ru-RU" dirty="0"/>
              <a:t>Калі вы не атрымаеце ад gary@worldbibleplans.com ліст на працягу 24 гадзін, праверце тэчку спаму або спаму.</a:t>
            </a:r>
            <a:endParaRPr lang="en-US" dirty="0"/>
          </a:p>
          <a:p>
            <a:pPr lvl="2"/>
            <a:r>
              <a:rPr lang="az-Cyrl-AZ" dirty="0"/>
              <a:t>Калі вы ўсё яшчэ не атрымалі ад нас ліста, дашліце нам заўвагу са старонкі «Звяжыцеся з намі»</a:t>
            </a:r>
            <a:endParaRPr lang="en-US" dirty="0"/>
          </a:p>
        </p:txBody>
      </p:sp>
      <p:pic>
        <p:nvPicPr>
          <p:cNvPr id="5" name="Picture 4">
            <a:extLst>
              <a:ext uri="{FF2B5EF4-FFF2-40B4-BE49-F238E27FC236}">
                <a16:creationId xmlns:a16="http://schemas.microsoft.com/office/drawing/2014/main" id="{FE4F1B84-3214-4096-B853-5E5C0C86D208}"/>
              </a:ext>
            </a:extLst>
          </p:cNvPr>
          <p:cNvPicPr>
            <a:picLocks noChangeAspect="1"/>
          </p:cNvPicPr>
          <p:nvPr/>
        </p:nvPicPr>
        <p:blipFill rotWithShape="1">
          <a:blip r:embed="rId2"/>
          <a:srcRect l="8272" t="30015" r="13679" b="51667"/>
          <a:stretch/>
        </p:blipFill>
        <p:spPr>
          <a:xfrm>
            <a:off x="2684834" y="1406769"/>
            <a:ext cx="8073360" cy="2022231"/>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ru-RU" sz="2000" dirty="0"/>
              <a:t>Гэта форма запыту — мы разбярэм яе на наступных слайдах</a:t>
            </a:r>
            <a:endParaRPr lang="en-US" sz="2000" dirty="0"/>
          </a:p>
        </p:txBody>
      </p:sp>
      <p:pic>
        <p:nvPicPr>
          <p:cNvPr id="4" name="Picture 3">
            <a:extLst>
              <a:ext uri="{FF2B5EF4-FFF2-40B4-BE49-F238E27FC236}">
                <a16:creationId xmlns:a16="http://schemas.microsoft.com/office/drawing/2014/main" id="{4FF6E3EB-341B-496D-BFFD-8F5152E39AA8}"/>
              </a:ext>
            </a:extLst>
          </p:cNvPr>
          <p:cNvPicPr>
            <a:picLocks noChangeAspect="1"/>
          </p:cNvPicPr>
          <p:nvPr/>
        </p:nvPicPr>
        <p:blipFill rotWithShape="1">
          <a:blip r:embed="rId2"/>
          <a:srcRect l="32873" t="25582" r="33777" b="3018"/>
          <a:stretch/>
        </p:blipFill>
        <p:spPr>
          <a:xfrm>
            <a:off x="3949429" y="644429"/>
            <a:ext cx="5214025" cy="5999872"/>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Механіка формы</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ru-RU" dirty="0"/>
              <a:t>Важна запоўніць форму злева направа і зверху ўніз</a:t>
            </a:r>
            <a:endParaRPr lang="en-US" u="sng" dirty="0"/>
          </a:p>
          <a:p>
            <a:pPr lvl="1"/>
            <a:r>
              <a:rPr lang="ru-RU" dirty="0"/>
              <a:t>Калі вы запоўніце раздзел формы, а потым зменіце ўжо выбранае поле, усе выбары вернуцца да стандартнага стану, і вы страціце зробленыя выбары.</a:t>
            </a:r>
            <a:endParaRPr lang="en-US" dirty="0"/>
          </a:p>
          <a:p>
            <a:pPr lvl="2"/>
            <a:r>
              <a:rPr lang="az-Cyrl-AZ" dirty="0"/>
              <a:t>Напрыклад, калі вы выбіраеце версію і запоўніце астатнюю частку формы, а потым вяртаецеся і змяняеце версію, вам давядзецца зноў запоўніць усе наступныя палі</a:t>
            </a:r>
            <a:endParaRPr lang="en-US" dirty="0"/>
          </a:p>
        </p:txBody>
      </p:sp>
      <p:pic>
        <p:nvPicPr>
          <p:cNvPr id="6" name="Picture 5">
            <a:extLst>
              <a:ext uri="{FF2B5EF4-FFF2-40B4-BE49-F238E27FC236}">
                <a16:creationId xmlns:a16="http://schemas.microsoft.com/office/drawing/2014/main" id="{C69EB4E8-00B0-4179-BA51-0DD2762110C9}"/>
              </a:ext>
            </a:extLst>
          </p:cNvPr>
          <p:cNvPicPr>
            <a:picLocks noChangeAspect="1"/>
          </p:cNvPicPr>
          <p:nvPr/>
        </p:nvPicPr>
        <p:blipFill rotWithShape="1">
          <a:blip r:embed="rId2"/>
          <a:srcRect l="2944" t="30780" r="5831" b="28085"/>
          <a:stretch/>
        </p:blipFill>
        <p:spPr>
          <a:xfrm>
            <a:off x="2592925" y="826851"/>
            <a:ext cx="7686864" cy="3307404"/>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Лагічныя правілы формы</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У залежнасці ад вашых выбараў, некаторыя варыянты стануць недаступнымі</a:t>
            </a:r>
            <a:endParaRPr lang="en-US" dirty="0"/>
          </a:p>
          <a:p>
            <a:pPr lvl="1"/>
            <a:r>
              <a:rPr lang="az-Cyrl-AZ" dirty="0"/>
              <a:t>Часам увесь выпадаючы спіс</a:t>
            </a:r>
            <a:endParaRPr lang="en-US" dirty="0"/>
          </a:p>
          <a:p>
            <a:pPr lvl="1"/>
            <a:r>
              <a:rPr lang="ru-RU" dirty="0"/>
              <a:t>Часам толькі выбар у выпадальным меню</a:t>
            </a:r>
            <a:endParaRPr lang="en-US" dirty="0"/>
          </a:p>
          <a:p>
            <a:pPr lvl="2"/>
            <a:r>
              <a:rPr lang="ru-RU" dirty="0"/>
              <a:t>Напрыклад: калі вы выбіраеце версію, якая абаронена аўтарскім правам, мы не можам даць Пісанне, толькі кіраўніцтва.</a:t>
            </a:r>
            <a:endParaRPr lang="en-US" dirty="0"/>
          </a:p>
          <a:p>
            <a:pPr lvl="3"/>
            <a:r>
              <a:rPr lang="az-Cyrl-AZ" dirty="0"/>
              <a:t>Выбраная кніга будзе заблакаваная</a:t>
            </a:r>
            <a:endParaRPr lang="en-US" dirty="0"/>
          </a:p>
          <a:p>
            <a:pPr lvl="3"/>
            <a:r>
              <a:rPr lang="az-Cyrl-AZ" dirty="0"/>
              <a:t>Уключыць Пісанні будуць заблакаваныя</a:t>
            </a:r>
            <a:r>
              <a:rPr lang="en-US" dirty="0"/>
              <a:t> </a:t>
            </a:r>
          </a:p>
          <a:p>
            <a:pPr lvl="4"/>
            <a:r>
              <a:rPr lang="az-Cyrl-AZ" dirty="0"/>
              <a:t>Не. </a:t>
            </a:r>
            <a:r>
              <a:rPr lang="en-US" dirty="0"/>
              <a:t>Provide a guide Only </a:t>
            </a:r>
            <a:r>
              <a:rPr lang="az-Cyrl-AZ" dirty="0"/>
              <a:t>па змаўчанні будзе</a:t>
            </a:r>
            <a:endParaRPr lang="en-US" dirty="0"/>
          </a:p>
          <a:p>
            <a:pPr lvl="3"/>
            <a:r>
              <a:rPr lang="ru-RU" dirty="0"/>
              <a:t>Уключыць крыжаваныя спасылкі будуць заблакаваныя</a:t>
            </a:r>
            <a:endParaRPr lang="en-US" dirty="0"/>
          </a:p>
          <a:p>
            <a:pPr lvl="3"/>
            <a:r>
              <a:rPr lang="ru-RU" dirty="0"/>
              <a:t>Выбраны абзац/верш будзе заблакаваны</a:t>
            </a:r>
            <a:endParaRPr lang="en-US" dirty="0"/>
          </a:p>
          <a:p>
            <a:pPr lvl="3"/>
            <a:r>
              <a:rPr lang="ru-RU" dirty="0"/>
              <a:t>Выбраны фармат электроннай кнігі будзе заблакаваны</a:t>
            </a:r>
            <a:endParaRPr lang="en-US" dirty="0"/>
          </a:p>
          <a:p>
            <a:pPr lvl="4"/>
            <a:r>
              <a:rPr lang="en-US" dirty="0"/>
              <a:t>PDF-</a:t>
            </a:r>
            <a:r>
              <a:rPr lang="az-Cyrl-AZ" dirty="0"/>
              <a:t>дыяграма будзе па змаўчанні</a:t>
            </a:r>
            <a:endParaRPr lang="en-US" dirty="0"/>
          </a:p>
          <a:p>
            <a:pPr lvl="3"/>
            <a:r>
              <a:rPr lang="ru-RU" dirty="0"/>
              <a:t>Неабавязковы шрыфт для вершаў, дзе гаворыць Ісус, будзе заблакаваны</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Лагічныя правілы формы працягваюцца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ru-RU" dirty="0"/>
              <a:t>Яшчэ адзін прыклад: калі вы выбіраеце тэму з другой групы...</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Працягласць раздзелаў у выпадальным меню «Працягласць» будзе шэрым і немагчыма выбіраць.</a:t>
            </a:r>
            <a:endParaRPr lang="en-US" dirty="0"/>
          </a:p>
          <a:p>
            <a:r>
              <a:rPr lang="az-Cyrl-AZ" dirty="0"/>
              <a:t>Каментарыі будуць заблакаваныя</a:t>
            </a:r>
            <a:endParaRPr lang="en-US" dirty="0"/>
          </a:p>
        </p:txBody>
      </p:sp>
      <p:pic>
        <p:nvPicPr>
          <p:cNvPr id="7" name="Picture 6">
            <a:extLst>
              <a:ext uri="{FF2B5EF4-FFF2-40B4-BE49-F238E27FC236}">
                <a16:creationId xmlns:a16="http://schemas.microsoft.com/office/drawing/2014/main" id="{1325367E-FBB4-4381-9AD4-53E51D1929EA}"/>
              </a:ext>
            </a:extLst>
          </p:cNvPr>
          <p:cNvPicPr>
            <a:picLocks noChangeAspect="1"/>
          </p:cNvPicPr>
          <p:nvPr/>
        </p:nvPicPr>
        <p:blipFill rotWithShape="1">
          <a:blip r:embed="rId2"/>
          <a:srcRect l="666" t="9429" r="23102" b="15371"/>
          <a:stretch/>
        </p:blipFill>
        <p:spPr>
          <a:xfrm>
            <a:off x="2170031" y="1354014"/>
            <a:ext cx="5284519" cy="3675186"/>
          </a:xfrm>
          <a:prstGeom prst="rect">
            <a:avLst/>
          </a:prstGeom>
        </p:spPr>
      </p:pic>
      <p:pic>
        <p:nvPicPr>
          <p:cNvPr id="10" name="Picture 9">
            <a:extLst>
              <a:ext uri="{FF2B5EF4-FFF2-40B4-BE49-F238E27FC236}">
                <a16:creationId xmlns:a16="http://schemas.microsoft.com/office/drawing/2014/main" id="{AC27A525-56E5-4EDE-9838-D8C5EDE0BE74}"/>
              </a:ext>
            </a:extLst>
          </p:cNvPr>
          <p:cNvPicPr>
            <a:picLocks noChangeAspect="1"/>
          </p:cNvPicPr>
          <p:nvPr/>
        </p:nvPicPr>
        <p:blipFill>
          <a:blip r:embed="rId3"/>
          <a:stretch>
            <a:fillRect/>
          </a:stretch>
        </p:blipFill>
        <p:spPr>
          <a:xfrm>
            <a:off x="7820729" y="1354013"/>
            <a:ext cx="2339793" cy="3675186"/>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Лагічныя правілы формы працягваюцца</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Часам некалькі выбараў вызначаюць, ці заблакаваны іншы выбар</a:t>
            </a:r>
            <a:endParaRPr lang="en-US" dirty="0"/>
          </a:p>
          <a:p>
            <a:pPr lvl="1"/>
            <a:r>
              <a:rPr lang="az-Cyrl-AZ" dirty="0"/>
              <a:t>Каб каментары былі выбіральныя:</a:t>
            </a:r>
            <a:endParaRPr lang="en-US" dirty="0"/>
          </a:p>
          <a:p>
            <a:pPr lvl="2"/>
            <a:r>
              <a:rPr lang="ru-RU" dirty="0"/>
              <a:t>Версія не падлягае аўтарскаму праву</a:t>
            </a:r>
            <a:endParaRPr lang="en-US" dirty="0"/>
          </a:p>
          <a:p>
            <a:pPr lvl="2"/>
            <a:r>
              <a:rPr lang="ru-RU" dirty="0"/>
              <a:t>Тэма павінна быць у першай групе тэм</a:t>
            </a:r>
            <a:endParaRPr lang="en-US" dirty="0"/>
          </a:p>
          <a:p>
            <a:pPr lvl="2"/>
            <a:r>
              <a:rPr lang="az-Cyrl-AZ" dirty="0"/>
              <a:t>Працягласць павінна адпавядаць працягласці раздзела</a:t>
            </a:r>
            <a:endParaRPr lang="en-US" dirty="0"/>
          </a:p>
          <a:p>
            <a:pPr lvl="2"/>
            <a:endParaRPr lang="en-US" dirty="0"/>
          </a:p>
          <a:p>
            <a:pPr lvl="1"/>
            <a:r>
              <a:rPr lang="ru-RU" dirty="0"/>
              <a:t>Каб выбар фармату абзаца або верша быў даступны:</a:t>
            </a:r>
            <a:endParaRPr lang="en-US" dirty="0"/>
          </a:p>
          <a:p>
            <a:pPr lvl="2"/>
            <a:r>
              <a:rPr lang="ru-RU" dirty="0"/>
              <a:t>Версія не падлягае аўтарскаму праву</a:t>
            </a:r>
            <a:endParaRPr lang="en-US" dirty="0"/>
          </a:p>
          <a:p>
            <a:pPr lvl="2"/>
            <a:r>
              <a:rPr lang="ru-RU" dirty="0"/>
              <a:t>Уключыць Пісанне павінна быць так. Так</a:t>
            </a:r>
            <a:endParaRPr lang="en-US" dirty="0"/>
          </a:p>
          <a:p>
            <a:pPr lvl="2"/>
            <a:r>
              <a:rPr lang="ru-RU" dirty="0"/>
              <a:t>Уключэнне крыжаваных спасылак павінна быць абыйдзена або не павінна быць выбрана перакрыжаваная спасылка</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1524</TotalTime>
  <Words>2719</Words>
  <Application>Microsoft Office PowerPoint</Application>
  <PresentationFormat>Widescreen</PresentationFormat>
  <Paragraphs>274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worldbibleplans.com/languages/belarusian/index.html</vt:lpstr>
      <vt:lpstr>PowerPoint Presentation</vt:lpstr>
      <vt:lpstr>Сардэчна запрашаем у Планы Сусветнай Бібліі</vt:lpstr>
      <vt:lpstr>Перайдзіце на старонку запытаў на электронную кнігу</vt:lpstr>
      <vt:lpstr>Гэта форма запыту — мы разбярэм яе на наступных слайдах</vt:lpstr>
      <vt:lpstr>Механіка формы</vt:lpstr>
      <vt:lpstr>Лагічныя правілы формы</vt:lpstr>
      <vt:lpstr>Лагічныя правілы формы працягваюцца</vt:lpstr>
      <vt:lpstr>Лагічныя правілы формы працягваюцца</vt:lpstr>
      <vt:lpstr>Раскажы, хто ты</vt:lpstr>
      <vt:lpstr>Выберыце краіну пражывання з выпадаючага спісу</vt:lpstr>
      <vt:lpstr>Увядзіце свой адрас электроннай пошты</vt:lpstr>
      <vt:lpstr>Выберы сваю мову</vt:lpstr>
      <vt:lpstr>Спіс версій, звязаны з вашым выбарам мовы, аўтаматычна запаўняецца</vt:lpstr>
      <vt:lpstr>Гэта прыклад таго, што вы можаце ўбачыць </vt:lpstr>
      <vt:lpstr>Пошук у межах Спісу</vt:lpstr>
      <vt:lpstr>Аўтарскія версіі   Некаторыя палі ў форме будуць заблакаваныя, калі вы выберыце аўтарскую версію Бібліі. Па законе мы можам даць толькі кіраўніцтва па версіях, абароненых аўтарскім правам. Вы ўбачыце сімвал © аўтарскага права ў канцы апісання версіі. </vt:lpstr>
      <vt:lpstr>Націсніце на радыяльную кнопку ў пачатку абранай кнопкі</vt:lpstr>
      <vt:lpstr>Выпадаючы спіс зачыняецца, і форма паказвае выбраную вамі версію</vt:lpstr>
      <vt:lpstr>Тэмы </vt:lpstr>
      <vt:lpstr>Тэмы працяг </vt:lpstr>
      <vt:lpstr>Тэмы працяг </vt:lpstr>
      <vt:lpstr>Тэмы працяг </vt:lpstr>
      <vt:lpstr>Тэмы працяг </vt:lpstr>
      <vt:lpstr>Калі вы выбралі тэму «1 кніга Deep Dive», выберыце кнігу. Інакш гэтая опцыя будзе заблакаваная</vt:lpstr>
      <vt:lpstr>Уключыць Пісанне</vt:lpstr>
      <vt:lpstr>Па жаданні выбраць уключэнне крыжаваных спасылак</vt:lpstr>
      <vt:lpstr>Уключыць крыжаваныя спасылкі — прыклады скарачэнняў</vt:lpstr>
      <vt:lpstr>Уключыць перакрыжаваныя спасылкі — прыклады поўных тэкстаў</vt:lpstr>
      <vt:lpstr>Працягласць чытання</vt:lpstr>
      <vt:lpstr>Выберыце частату чытання</vt:lpstr>
      <vt:lpstr>Выбраныя чытанні за дзень</vt:lpstr>
      <vt:lpstr>Выберыце фармат абзаца або верша</vt:lpstr>
      <vt:lpstr>Уключыце каментары — выберыце каментарыі па раздзелах, якія будуць уключаны ў ваш план.</vt:lpstr>
      <vt:lpstr>Выберыце па дні, даце або абодва</vt:lpstr>
      <vt:lpstr>Націсніце на каляндар, каб выбраць дату пачатку чытання. Калі вы выбралі Карыстальніцкую працягласць, абярыце дату заканчэння чытання</vt:lpstr>
      <vt:lpstr>Выбраць фармат электроннай кнігі</vt:lpstr>
      <vt:lpstr>Неабавязковы шрыфт для вершаў, дзе гаворыць Ісус</vt:lpstr>
      <vt:lpstr>Неабавязкова: Выберыце «Не», калі вы не жадаеце атрымліваць лісты ад WBP у будучыні</vt:lpstr>
      <vt:lpstr>Неабавязкова: Увядзіце дадатковыя запыты тут</vt:lpstr>
      <vt:lpstr>Калі ласка, раскажыце нам, як вы даведаліся пра нас, і ці чытаеце вы Біблію ўпершыню</vt:lpstr>
      <vt:lpstr>Націсніце Адправіць</vt:lpstr>
      <vt:lpstr>Старонка пацверджання</vt:lpstr>
      <vt:lpstr>Старонка пацверджання працягваецца</vt:lpstr>
      <vt:lpstr>Старонка паспяховай падачы заявак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218</cp:revision>
  <dcterms:created xsi:type="dcterms:W3CDTF">2024-04-27T16:46:20Z</dcterms:created>
  <dcterms:modified xsi:type="dcterms:W3CDTF">2026-08-26T18:23:45Z</dcterms:modified>
</cp:coreProperties>
</file>