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648929" y="2500726"/>
            <a:ext cx="11017045" cy="1126283"/>
          </a:xfrm>
        </p:spPr>
        <p:txBody>
          <a:bodyPr>
            <a:normAutofit/>
          </a:bodyPr>
          <a:lstStyle/>
          <a:p>
            <a:r>
              <a:rPr lang="en-US" sz="3200" dirty="0"/>
              <a:t>worldbibleplans.com/languages/</a:t>
            </a:r>
            <a:r>
              <a:rPr lang="en-US" sz="3200" dirty="0" err="1"/>
              <a:t>armenian</a:t>
            </a:r>
            <a:r>
              <a:rPr lang="en-US" sz="32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hy-AM" sz="2400" dirty="0"/>
              <a:t>Քայլ առ քայլ հրահանգներ</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hy-AM" sz="3200" dirty="0"/>
              <a:t>Պատմեք մեզ, թե ով եք դուք</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y-AM" dirty="0"/>
              <a:t>Այս դաշտերը պարտադիր են</a:t>
            </a:r>
            <a:endParaRPr lang="en-US" dirty="0"/>
          </a:p>
          <a:p>
            <a:pPr lvl="1"/>
            <a:r>
              <a:rPr lang="hy-AM" dirty="0"/>
              <a:t>Ցանկացած պարտադիր դաշտ, որը չի լրացվել / ընտրվել է, սխալ կառաջացնի ներկայացնելիս, եւ դուք ստիպված կլինեք լրացնել դաշտը</a:t>
            </a:r>
            <a:endParaRPr lang="en-US" dirty="0"/>
          </a:p>
        </p:txBody>
      </p:sp>
      <p:pic>
        <p:nvPicPr>
          <p:cNvPr id="7" name="Picture 6">
            <a:extLst>
              <a:ext uri="{FF2B5EF4-FFF2-40B4-BE49-F238E27FC236}">
                <a16:creationId xmlns:a16="http://schemas.microsoft.com/office/drawing/2014/main" id="{9ACF475F-E636-4174-98DB-D33FA3885A6D}"/>
              </a:ext>
            </a:extLst>
          </p:cNvPr>
          <p:cNvPicPr>
            <a:picLocks noChangeAspect="1"/>
          </p:cNvPicPr>
          <p:nvPr/>
        </p:nvPicPr>
        <p:blipFill rotWithShape="1">
          <a:blip r:embed="rId2"/>
          <a:srcRect l="16611" t="48293" r="18139" b="42503"/>
          <a:stretch/>
        </p:blipFill>
        <p:spPr>
          <a:xfrm>
            <a:off x="1360442" y="1617845"/>
            <a:ext cx="10144170" cy="769048"/>
          </a:xfrm>
          <a:prstGeom prst="rect">
            <a:avLst/>
          </a:prstGeom>
        </p:spPr>
      </p:pic>
      <p:pic>
        <p:nvPicPr>
          <p:cNvPr id="9" name="Picture 8">
            <a:extLst>
              <a:ext uri="{FF2B5EF4-FFF2-40B4-BE49-F238E27FC236}">
                <a16:creationId xmlns:a16="http://schemas.microsoft.com/office/drawing/2014/main" id="{5AA7CDC7-39E6-43F6-AB0E-A957DC388FD9}"/>
              </a:ext>
            </a:extLst>
          </p:cNvPr>
          <p:cNvPicPr>
            <a:picLocks noChangeAspect="1"/>
          </p:cNvPicPr>
          <p:nvPr/>
        </p:nvPicPr>
        <p:blipFill rotWithShape="1">
          <a:blip r:embed="rId3"/>
          <a:srcRect l="50000" t="53488" r="18298" b="31074"/>
          <a:stretch/>
        </p:blipFill>
        <p:spPr>
          <a:xfrm>
            <a:off x="3161064" y="4339096"/>
            <a:ext cx="5869871" cy="1536410"/>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220038"/>
            <a:ext cx="8911687" cy="624395"/>
          </a:xfrm>
        </p:spPr>
        <p:txBody>
          <a:bodyPr>
            <a:normAutofit/>
          </a:bodyPr>
          <a:lstStyle/>
          <a:p>
            <a:r>
              <a:rPr lang="hy-AM" sz="2700" i="1" dirty="0"/>
              <a:t>Ընտրեք ձեր բնակության երկիրը իջնող ցուցակից</a:t>
            </a:r>
            <a:endParaRPr lang="en-US" sz="3200" i="1"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2592926" y="790001"/>
            <a:ext cx="7784932" cy="5760409"/>
          </a:xfrm>
        </p:spPr>
        <p:txBody>
          <a:bodyPr>
            <a:normAutofit/>
          </a:bodyPr>
          <a:lstStyle/>
          <a:p>
            <a:r>
              <a:rPr lang="hy-AM" dirty="0"/>
              <a:t>Սեղմեք ներքեւում՝ բնակության երկրի ցանկը տեսնելու համար</a:t>
            </a:r>
            <a:endParaRPr lang="en-US" dirty="0"/>
          </a:p>
          <a:p>
            <a:pPr lvl="1"/>
            <a:r>
              <a:rPr lang="hy-AM" dirty="0"/>
              <a:t>Ոլորեք դեպի ձեր բնակության երկիրը կամ</a:t>
            </a:r>
            <a:endParaRPr lang="en-US" dirty="0"/>
          </a:p>
          <a:p>
            <a:pPr lvl="1"/>
            <a:r>
              <a:rPr lang="hy-AM" dirty="0"/>
              <a:t>Սկսեք տպել, որպեսզի ավելի արագ հասնեք ձեր բնակության երկիր</a:t>
            </a:r>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hy-AM" dirty="0"/>
              <a:t>Սեղմեք ձեր բնակության երկրի ընտրության վրա</a:t>
            </a:r>
            <a:endParaRPr lang="en-US" dirty="0"/>
          </a:p>
          <a:p>
            <a:pPr lvl="2"/>
            <a:r>
              <a:rPr lang="hy-AM" dirty="0"/>
              <a:t>Հայաստանն այս օրինակում</a:t>
            </a:r>
            <a:endParaRPr lang="en-US" dirty="0"/>
          </a:p>
        </p:txBody>
      </p:sp>
      <p:pic>
        <p:nvPicPr>
          <p:cNvPr id="4" name="Picture 3">
            <a:extLst>
              <a:ext uri="{FF2B5EF4-FFF2-40B4-BE49-F238E27FC236}">
                <a16:creationId xmlns:a16="http://schemas.microsoft.com/office/drawing/2014/main" id="{F4CB28C4-D8EE-4CE0-8EF9-7A4003FA5FBF}"/>
              </a:ext>
            </a:extLst>
          </p:cNvPr>
          <p:cNvPicPr>
            <a:picLocks noChangeAspect="1"/>
          </p:cNvPicPr>
          <p:nvPr/>
        </p:nvPicPr>
        <p:blipFill rotWithShape="1">
          <a:blip r:embed="rId2"/>
          <a:srcRect l="16994" t="25433" r="51330" b="26027"/>
          <a:stretch/>
        </p:blipFill>
        <p:spPr>
          <a:xfrm>
            <a:off x="3180943" y="2071991"/>
            <a:ext cx="4075891" cy="3357220"/>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hy-AM" sz="3200" dirty="0"/>
              <a:t>Մուտքագրեք Ձեր էլփոստի հասցեն</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hy-AM" dirty="0"/>
              <a:t>Մեզ անհրաժեշտ է ձեր էլփոստի հասցեն՝ ձեզ ընթերցանության պլան ուղարկելու համար կամ հղում՝ ձեր հատուկ մշակված Աստվածաշնչի ընթերցանության պլանը ներբեռնելու համար: Եթե դուք չխնդրեք մեզ, երբ դուք ներկայացնում եք ձեր հարցումը, </a:t>
            </a:r>
            <a:r>
              <a:rPr lang="en-US" dirty="0"/>
              <a:t>WBP-</a:t>
            </a:r>
            <a:r>
              <a:rPr lang="hy-AM" dirty="0"/>
              <a:t>ն ժամանակ առ ժամանակ կուղարկի նամակներ թարմացումներով, նոր թարգմանություններով եւ նոր պլաններով</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y-AM" dirty="0"/>
              <a:t>Մենք երբեք չենք կիսվի ձեր էլփոստի հասցեով որեւէ մեկի հետ որեւէ պատճառով</a:t>
            </a:r>
            <a:endParaRPr lang="en-US" dirty="0"/>
          </a:p>
        </p:txBody>
      </p:sp>
      <p:pic>
        <p:nvPicPr>
          <p:cNvPr id="4" name="Picture 3">
            <a:extLst>
              <a:ext uri="{FF2B5EF4-FFF2-40B4-BE49-F238E27FC236}">
                <a16:creationId xmlns:a16="http://schemas.microsoft.com/office/drawing/2014/main" id="{3A5F3898-99F5-45C3-9186-6D6FC49745C0}"/>
              </a:ext>
            </a:extLst>
          </p:cNvPr>
          <p:cNvPicPr>
            <a:picLocks noChangeAspect="1"/>
          </p:cNvPicPr>
          <p:nvPr/>
        </p:nvPicPr>
        <p:blipFill rotWithShape="1">
          <a:blip r:embed="rId2"/>
          <a:srcRect l="49069" t="25582" r="17819" b="62741"/>
          <a:stretch/>
        </p:blipFill>
        <p:spPr>
          <a:xfrm>
            <a:off x="2791838" y="2842339"/>
            <a:ext cx="8098589" cy="1535147"/>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8E0F1EB-BF52-4E16-AE33-47129B966CB2}"/>
              </a:ext>
            </a:extLst>
          </p:cNvPr>
          <p:cNvPicPr>
            <a:picLocks noChangeAspect="1"/>
          </p:cNvPicPr>
          <p:nvPr/>
        </p:nvPicPr>
        <p:blipFill rotWithShape="1">
          <a:blip r:embed="rId2"/>
          <a:srcRect l="16835" t="26472" r="50851" b="23504"/>
          <a:stretch/>
        </p:blipFill>
        <p:spPr>
          <a:xfrm>
            <a:off x="3272121" y="1974715"/>
            <a:ext cx="3731794" cy="3105221"/>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hy-AM" dirty="0"/>
              <a:t>Ընտրեք ձեր լեզուն</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750980" y="920281"/>
            <a:ext cx="9753632" cy="5797042"/>
          </a:xfrm>
        </p:spPr>
        <p:txBody>
          <a:bodyPr>
            <a:normAutofit fontScale="92500" lnSpcReduction="10000"/>
          </a:bodyPr>
          <a:lstStyle/>
          <a:p>
            <a:r>
              <a:rPr lang="hy-AM" dirty="0"/>
              <a:t>Լեզվի ցանկը տեսնելու համար սեղմեք ներքեւի վրա</a:t>
            </a:r>
            <a:endParaRPr lang="en-US" dirty="0"/>
          </a:p>
          <a:p>
            <a:pPr lvl="1"/>
            <a:r>
              <a:rPr lang="hy-AM" dirty="0"/>
              <a:t>Ոլորեք ձեր լեզվի ընտրությանը կամ</a:t>
            </a:r>
            <a:endParaRPr lang="en-US" dirty="0"/>
          </a:p>
          <a:p>
            <a:pPr lvl="1"/>
            <a:r>
              <a:rPr lang="hy-AM" dirty="0"/>
              <a:t>Սկսեք մուտքագրել, որպեսզի ավելի արագ հասնեք ձեր լեզվի ընտրությանը</a:t>
            </a:r>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hy-AM" dirty="0"/>
              <a:t>Սեղմեք ձեր լեզվի ընտրության վրա</a:t>
            </a:r>
            <a:endParaRPr lang="en-US" dirty="0"/>
          </a:p>
          <a:p>
            <a:pPr lvl="2"/>
            <a:r>
              <a:rPr lang="hy-AM" dirty="0"/>
              <a:t>Անգլերենը այս օրինակում</a:t>
            </a:r>
            <a:endParaRPr lang="en-US" dirty="0"/>
          </a:p>
          <a:p>
            <a:r>
              <a:rPr lang="hy-AM" dirty="0"/>
              <a:t>Ձեր ընտրած լեզուն կորոշի Աստվածաշնչի այն տարբերակների ցանկը, որոնցից կարող եք ընտրել</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3272120" y="4022790"/>
            <a:ext cx="1173419"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1828801" y="447941"/>
            <a:ext cx="9675812" cy="1280890"/>
          </a:xfrm>
        </p:spPr>
        <p:txBody>
          <a:bodyPr>
            <a:normAutofit/>
          </a:bodyPr>
          <a:lstStyle/>
          <a:p>
            <a:r>
              <a:rPr lang="hy-AM" sz="3000" dirty="0"/>
              <a:t>Ձեր լեզվի ընտրության հետ կապված տարբերակների ցանկը ավտոմատ կերպով լրացվելու է</a:t>
            </a:r>
            <a:endParaRPr lang="en-US" sz="3000"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hy-AM" dirty="0"/>
              <a:t>Տարբերակների ցանկը այբբենական կարգով է ձեր ընտրած լեզվով։ Կոնկրետ թարգմանության նկարագրությունը ձեզ ցույց կտա, թե արդյոք թարգմանությունը հետեւյալն է.</a:t>
            </a:r>
            <a:endParaRPr lang="en-US" dirty="0"/>
          </a:p>
          <a:p>
            <a:pPr lvl="1"/>
            <a:r>
              <a:rPr lang="hy-AM" dirty="0"/>
              <a:t>Ամբողջական Աստվածաշունչը – 66 գիրք (Հին եւ Նոր Կտակարաններ)</a:t>
            </a:r>
            <a:endParaRPr lang="en-US" dirty="0"/>
          </a:p>
          <a:p>
            <a:pPr lvl="1"/>
            <a:r>
              <a:rPr lang="hy-AM" dirty="0"/>
              <a:t>Ամբողջական Աստվածաշունչը </a:t>
            </a:r>
            <a:r>
              <a:rPr lang="en-US" dirty="0"/>
              <a:t>x </a:t>
            </a:r>
            <a:r>
              <a:rPr lang="hy-AM" dirty="0"/>
              <a:t>Ապոկրիֆ գրքերով (Հին եւ Նոր Կտակարանները որոշ Ապոկրիֆ գրքերով։ </a:t>
            </a:r>
            <a:r>
              <a:rPr lang="en-US" dirty="0"/>
              <a:t>x-</a:t>
            </a:r>
            <a:r>
              <a:rPr lang="hy-AM" dirty="0"/>
              <a:t>ը ներկայացնում է գրքերի քանակը։</a:t>
            </a:r>
            <a:endParaRPr lang="en-US" dirty="0"/>
          </a:p>
          <a:p>
            <a:pPr lvl="1"/>
            <a:r>
              <a:rPr lang="hy-AM" dirty="0"/>
              <a:t>Միայն Նոր Կտակարան - Նոր Կտակարանի 27 գրքերը</a:t>
            </a:r>
            <a:endParaRPr lang="en-US" dirty="0"/>
          </a:p>
          <a:p>
            <a:pPr lvl="1"/>
            <a:r>
              <a:rPr lang="hy-AM" dirty="0"/>
              <a:t>Նոր Կտակարանը այլ գրքերի հետ - Նոր Կտակարանի 27 գրքերը գումարած որոշ թվով Հին Կտակարանի գրքեր</a:t>
            </a:r>
            <a:endParaRPr lang="en-US" dirty="0"/>
          </a:p>
          <a:p>
            <a:pPr lvl="1"/>
            <a:r>
              <a:rPr lang="hy-AM" dirty="0"/>
              <a:t>Միայն Հին Կտակարան – Հին Կտակարանի 39 գրքերը</a:t>
            </a:r>
            <a:endParaRPr lang="en-US" dirty="0"/>
          </a:p>
          <a:p>
            <a:pPr lvl="1"/>
            <a:r>
              <a:rPr lang="hy-AM" dirty="0"/>
              <a:t>Բացակայում է </a:t>
            </a:r>
            <a:r>
              <a:rPr lang="en-US" dirty="0"/>
              <a:t>x </a:t>
            </a:r>
            <a:r>
              <a:rPr lang="hy-AM" dirty="0"/>
              <a:t>գիրք(ներ) – Որոշ թարգմանություններ բացակայում են գրքերից։ </a:t>
            </a:r>
            <a:r>
              <a:rPr lang="en-US" dirty="0"/>
              <a:t>X-</a:t>
            </a:r>
            <a:r>
              <a:rPr lang="hy-AM" dirty="0"/>
              <a:t>ը ներկայացնում է բացակայող գրքերի քանակը</a:t>
            </a:r>
            <a:endParaRPr lang="en-US" dirty="0"/>
          </a:p>
          <a:p>
            <a:pPr lvl="1"/>
            <a:r>
              <a:rPr lang="en-US" dirty="0"/>
              <a:t>x </a:t>
            </a:r>
            <a:r>
              <a:rPr lang="hy-AM" dirty="0"/>
              <a:t>Գրքեր – Որոշ թարգմանություններ ունեն սահմանափակ թվով գրքեր։ </a:t>
            </a:r>
            <a:r>
              <a:rPr lang="en-US" dirty="0"/>
              <a:t>x-</a:t>
            </a:r>
            <a:r>
              <a:rPr lang="hy-AM" dirty="0"/>
              <a:t>ը ներկայացնում է թարգմանության գրքերի քանակը</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1AEB688-1E43-4F15-9E35-A1098FFEF13C}"/>
              </a:ext>
            </a:extLst>
          </p:cNvPr>
          <p:cNvPicPr>
            <a:picLocks noChangeAspect="1"/>
          </p:cNvPicPr>
          <p:nvPr/>
        </p:nvPicPr>
        <p:blipFill rotWithShape="1">
          <a:blip r:embed="rId2"/>
          <a:srcRect l="16731" t="34339" r="18697" b="14280"/>
          <a:stretch/>
        </p:blipFill>
        <p:spPr>
          <a:xfrm>
            <a:off x="2279515" y="900755"/>
            <a:ext cx="9084506" cy="3885307"/>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286001" y="246605"/>
            <a:ext cx="9218612" cy="875241"/>
          </a:xfrm>
        </p:spPr>
        <p:txBody>
          <a:bodyPr/>
          <a:lstStyle/>
          <a:p>
            <a:r>
              <a:rPr lang="hy-AM" dirty="0"/>
              <a:t>Սա օրինակ է, թե ինչ կարող եք տեսնել</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normAutofit fontScale="92500"/>
          </a:bodyPr>
          <a:lstStyle/>
          <a:p>
            <a:r>
              <a:rPr lang="en-US" dirty="0"/>
              <a:t>(IC </a:t>
            </a:r>
            <a:r>
              <a:rPr lang="en-US" dirty="0" err="1"/>
              <a:t>xxxx</a:t>
            </a:r>
            <a:r>
              <a:rPr lang="en-US" dirty="0"/>
              <a:t>) </a:t>
            </a:r>
            <a:r>
              <a:rPr lang="hy-AM" dirty="0"/>
              <a:t>ներքին կոդ է, որը մենք օգտագործում ենք Ձեր հարցման մշակման համար</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968132" y="3874382"/>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3841438" y="4313766"/>
            <a:ext cx="4218626" cy="182438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809602"/>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3177705"/>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y-AM" dirty="0"/>
              <a:t>Որոնեք ցուցակում՝ ընտրությունը նեղացնելու համար</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555044"/>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17F07B1-361C-4CBB-BF2B-6F57BDF2E36A}"/>
              </a:ext>
            </a:extLst>
          </p:cNvPr>
          <p:cNvPicPr>
            <a:picLocks noChangeAspect="1"/>
          </p:cNvPicPr>
          <p:nvPr/>
        </p:nvPicPr>
        <p:blipFill rotWithShape="1">
          <a:blip r:embed="rId2"/>
          <a:srcRect l="16731" t="45715" r="34814" b="25878"/>
          <a:stretch/>
        </p:blipFill>
        <p:spPr>
          <a:xfrm>
            <a:off x="2343736" y="1300731"/>
            <a:ext cx="9177413" cy="2891890"/>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hy-AM" dirty="0"/>
              <a:t>Որոնել ցանկում</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y-AM" dirty="0"/>
              <a:t>Որոնեք ցուցակում՝ ընտրությունը նեղացնելու համար</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hy-AM" dirty="0"/>
              <a:t>Այս օրինակում ես փնտրեցի ցուցակի ներսում</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508886"/>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hy-AM" sz="2800" dirty="0"/>
              <a:t>Հեղինակային իրավունքով պաշտպանված տարբերակներ</a:t>
            </a:r>
            <a:br>
              <a:rPr lang="en-US" sz="1200" dirty="0"/>
            </a:br>
            <a:br>
              <a:rPr lang="en-US" sz="1200" dirty="0"/>
            </a:br>
            <a:r>
              <a:rPr lang="hy-AM" sz="1600" b="1" dirty="0">
                <a:solidFill>
                  <a:srgbClr val="2F4858"/>
                </a:solidFill>
                <a:latin typeface="Philosopher"/>
              </a:rPr>
              <a:t>Ձեւի որոշ դաշտեր կկողպվեն, եթե ընտրեք հեղինակային իրավունքով պաշտպանված Աստվածաշնչի տարբերակը։ Օրենքի համաձայն՝ մենք կարող ենք տրամադրել միայն ուղեցույց հեղինակային իրավունքով պաշտպանված տարբերակների համար։ Դուք կտեսնեք հեղինակային իրավունքի խորհրդանիշը © տարբերակի նկարագրության վերջում։</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lnSpcReduction="10000"/>
          </a:bodyPr>
          <a:lstStyle/>
          <a:p>
            <a:r>
              <a:rPr lang="hy-AM" dirty="0">
                <a:cs typeface="Times New Roman" panose="02020603050405020304" pitchFamily="18" charset="0"/>
              </a:rPr>
              <a:t>Օրենքի համաձայն՝ մեզ չի թույլատրվում տրամադրել աստվածաշնչյան տեքստը Աստվածաշնչի տարբերակների համար ներկայիս հեղինակային իրավունքի ներքո։ Ցանկացած տարբերակ, որը գտնվում է ներկայիս հեղինակային իրավունքի ներքո, վերջում կունենա խորհրդանիշը ©։ Այս տարբերակների համար մենք կարող ենք տրամադրել միայն ուղեցույց։</a:t>
            </a:r>
            <a:endParaRPr lang="en-US" dirty="0">
              <a:cs typeface="Times New Roman" panose="02020603050405020304" pitchFamily="18" charset="0"/>
            </a:endParaRP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820674"/>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4F0FAF-B12F-43D6-B61E-59D9B5ADF057}"/>
              </a:ext>
            </a:extLst>
          </p:cNvPr>
          <p:cNvPicPr>
            <a:picLocks noChangeAspect="1"/>
          </p:cNvPicPr>
          <p:nvPr/>
        </p:nvPicPr>
        <p:blipFill rotWithShape="1">
          <a:blip r:embed="rId2"/>
          <a:srcRect l="16835" t="45917" r="34575" b="26472"/>
          <a:stretch/>
        </p:blipFill>
        <p:spPr>
          <a:xfrm>
            <a:off x="2675106" y="1726762"/>
            <a:ext cx="7564097" cy="2310217"/>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hy-AM" dirty="0"/>
              <a:t>Սեղմեք ձեր ընտրության սկզբում գտնվող ճառագայթային կոճակում</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hy-AM" dirty="0"/>
              <a:t>Այս օրինակում ես ընտրել եմ</a:t>
            </a:r>
            <a:r>
              <a:rPr lang="en-US" dirty="0"/>
              <a:t> Armenian </a:t>
            </a:r>
            <a:r>
              <a:rPr lang="en-US" dirty="0" err="1"/>
              <a:t>Zohrab</a:t>
            </a:r>
            <a:r>
              <a:rPr lang="en-US" dirty="0"/>
              <a:t> Bible (Grabar) (1805) (Complete Bible with 10 Apocryphal Books)</a:t>
            </a:r>
          </a:p>
          <a:p>
            <a:pPr lvl="1"/>
            <a:r>
              <a:rPr lang="hy-AM" dirty="0"/>
              <a:t>Նշում. Դուք կարող եք կատարել միայն մեկ ընտրություն յուրաքանչյուր հարցման համար: Եթե ցանկանում եք մի քանի տարբերակներ, դուք պետք է ներկայացնեք մի քանի հարցումներ</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654453" y="3007653"/>
            <a:ext cx="497311" cy="42134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3083668" y="3496343"/>
            <a:ext cx="355819" cy="66925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a:bodyPr>
          <a:lstStyle/>
          <a:p>
            <a:r>
              <a:rPr lang="hy-AM" sz="1800" dirty="0"/>
              <a:t>Իջնող ցուցակը կփակվի, եւ ձեւը ցույց կտա ձեր ընտրած տարբերակը</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hy-AM" dirty="0"/>
              <a:t>Դուք կարող եք փոխել Ձեր ընտրությունը՝ սեղմելով կոճակը</a:t>
            </a:r>
            <a:endParaRPr lang="en-US" dirty="0"/>
          </a:p>
          <a:p>
            <a:pPr lvl="1"/>
            <a:r>
              <a:rPr lang="hy-AM" dirty="0"/>
              <a:t>Եթե դա անեք մնացած ձեւը լրացնելուց հետո, ապա ստիպված կլինեք նորից լրացնել ձեւը</a:t>
            </a:r>
            <a:endParaRPr lang="en-US" dirty="0"/>
          </a:p>
        </p:txBody>
      </p:sp>
      <p:pic>
        <p:nvPicPr>
          <p:cNvPr id="5" name="Picture 4">
            <a:extLst>
              <a:ext uri="{FF2B5EF4-FFF2-40B4-BE49-F238E27FC236}">
                <a16:creationId xmlns:a16="http://schemas.microsoft.com/office/drawing/2014/main" id="{DBDC3A18-6A26-4011-83A9-173E6E7A368E}"/>
              </a:ext>
            </a:extLst>
          </p:cNvPr>
          <p:cNvPicPr>
            <a:picLocks noChangeAspect="1"/>
          </p:cNvPicPr>
          <p:nvPr/>
        </p:nvPicPr>
        <p:blipFill rotWithShape="1">
          <a:blip r:embed="rId2"/>
          <a:srcRect l="16515" t="45621" r="25719" b="40574"/>
          <a:stretch/>
        </p:blipFill>
        <p:spPr>
          <a:xfrm>
            <a:off x="1070043" y="1697225"/>
            <a:ext cx="10490460" cy="1347531"/>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Որպես քրիստոնյա՝ երբեւէ կարդացե՞լ ես ամբողջ Աստվածաշունչը։</a:t>
            </a:r>
            <a:endParaRPr lang="en-US" sz="10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Արդյո՞ք դա օգտակար էր քո կյանքի համար։</a:t>
            </a:r>
            <a:endParaRPr lang="en-US" sz="10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Ոչ</a:t>
            </a:r>
            <a:endParaRPr lang="en-US" sz="10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Ինչու ոչ?  Արդյո՞ք ընթերցանության պարզ ծրագիրը կօգներ օգուտներ քաղել։</a:t>
            </a:r>
            <a:endParaRPr lang="en-US" sz="10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Ոչ</a:t>
            </a:r>
            <a:endParaRPr lang="en-US" sz="10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Օգտագործե՞լ եք ընթերցանության պլանը։</a:t>
            </a:r>
            <a:endParaRPr lang="en-US" sz="10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Ի՞նչ եք կարծում, կարեւոր է որպես քրիստոնյա կարդալ ամբողջ Աստվածաշունչը</a:t>
            </a:r>
            <a:endParaRPr lang="en-US" sz="10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Ի՞նչն է խանգարում ձեզ կարդալ ամբողջ Աստվածաշունչը:</a:t>
            </a:r>
            <a:endParaRPr lang="en-US" sz="10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Չափազանց շատ ժամանակ է պահանջվում։</a:t>
            </a:r>
            <a:endParaRPr lang="en-US" sz="10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Ոչ</a:t>
            </a:r>
            <a:endParaRPr lang="en-US" sz="10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Ինչու ոչ?</a:t>
            </a:r>
            <a:endParaRPr lang="en-US" sz="10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Չափազանց վախեցնող է։  Դա մեծ դժվար գիրք է կարդալը։</a:t>
            </a:r>
            <a:endParaRPr lang="en-US" sz="10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WBP-</a:t>
            </a:r>
            <a:r>
              <a:rPr lang="hy-AM" sz="1000" dirty="0">
                <a:solidFill>
                  <a:schemeClr val="tx1"/>
                </a:solidFill>
              </a:rPr>
              <a:t>ն ունի անվճար Աստվածաշնչի ընթերցանության պլաններ, որոնք աջակցում են օրական 5 րոպեից մինչեւ 60 րոպե կամ շաբաթական ցանկացած օր պարտավորություն։</a:t>
            </a:r>
            <a:endParaRPr lang="en-US" sz="10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WBP-</a:t>
            </a:r>
            <a:r>
              <a:rPr lang="hy-AM" sz="1000" dirty="0">
                <a:solidFill>
                  <a:schemeClr val="tx1"/>
                </a:solidFill>
              </a:rPr>
              <a:t>ն տրամադրում է անվճար պլաններ հեշտ ընթերցվող թարգմանություններով:  Նույնիսկ ամենամեծ առաջադրանքները դառնում են իրագործելի, երբ բաժանվում են փոքր, հեշտ կառավարվող քայլերի։</a:t>
            </a:r>
            <a:endParaRPr lang="en-US" sz="10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Արդյո՞ք ընթերցանության պլանը առաջադրանքն ավելի կառավարելի դարձրեց։</a:t>
            </a:r>
            <a:endParaRPr lang="en-US" sz="10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Արդյո՞ք ընթերցանության պլանը ավելի կառավարելի կդարձներ առաջադրանքը։</a:t>
            </a:r>
            <a:endParaRPr lang="en-US" sz="10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Ոչ</a:t>
            </a:r>
            <a:endParaRPr lang="en-US" sz="10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WBP-</a:t>
            </a:r>
            <a:r>
              <a:rPr lang="hy-AM" sz="1000" dirty="0">
                <a:solidFill>
                  <a:schemeClr val="tx1"/>
                </a:solidFill>
              </a:rPr>
              <a:t>ում մենք հավատում ենք, որ Աստվածաշունչը կարդալը հսկայական օգուտ է բերում մեր բոլոր կյանքին։</a:t>
            </a:r>
            <a:endParaRPr lang="en-US" sz="10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Ի՞նչ ծրագիր եք օգտագործել։  </a:t>
            </a:r>
            <a:r>
              <a:rPr lang="en-US" sz="1000" dirty="0">
                <a:solidFill>
                  <a:schemeClr val="tx1"/>
                </a:solidFill>
              </a:rPr>
              <a:t>WBP-</a:t>
            </a:r>
            <a:r>
              <a:rPr lang="hy-AM" sz="1000" dirty="0">
                <a:solidFill>
                  <a:schemeClr val="tx1"/>
                </a:solidFill>
              </a:rPr>
              <a:t>ն ունի ընտրության հսկայական բազմազանություն:</a:t>
            </a:r>
            <a:endParaRPr lang="en-US" sz="10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Փորձեք անվճար պլանը </a:t>
            </a:r>
            <a:r>
              <a:rPr lang="en-US" sz="1000" dirty="0">
                <a:solidFill>
                  <a:schemeClr val="tx1"/>
                </a:solidFill>
              </a:rPr>
              <a:t>WBP-</a:t>
            </a:r>
            <a:r>
              <a:rPr lang="hy-AM" sz="1000" dirty="0">
                <a:solidFill>
                  <a:schemeClr val="tx1"/>
                </a:solidFill>
              </a:rPr>
              <a:t>ում</a:t>
            </a:r>
            <a:endParaRPr lang="en-US" sz="10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Ոչ</a:t>
            </a:r>
            <a:endParaRPr lang="en-US" sz="10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WBP-</a:t>
            </a:r>
            <a:r>
              <a:rPr lang="hy-AM" sz="1000" dirty="0">
                <a:solidFill>
                  <a:schemeClr val="tx1"/>
                </a:solidFill>
              </a:rPr>
              <a:t>ն տրամադրում է անվճար պլաններ բազմաթիվ թեմաներով, ինչպիսիք են ժամանակագրական, </a:t>
            </a:r>
            <a:r>
              <a:rPr lang="en-US" sz="1000" dirty="0">
                <a:solidFill>
                  <a:schemeClr val="tx1"/>
                </a:solidFill>
              </a:rPr>
              <a:t>M'Cheyne </a:t>
            </a:r>
            <a:r>
              <a:rPr lang="hy-AM" sz="1000" dirty="0">
                <a:solidFill>
                  <a:schemeClr val="tx1"/>
                </a:solidFill>
              </a:rPr>
              <a:t>եւ այլն, որպեսզի ավելացնենք որոշակի բազմազանություն</a:t>
            </a:r>
            <a:endParaRPr lang="en-US" sz="10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Չափազանց ձանձրալի է։</a:t>
            </a:r>
            <a:endParaRPr lang="en-US" sz="10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Եթե փորձել եք կարդալ Աստվածաշունչը, այցելեք մեզ </a:t>
            </a:r>
            <a:r>
              <a:rPr lang="en-US" sz="1000" u="sng" dirty="0">
                <a:solidFill>
                  <a:srgbClr val="0070C0"/>
                </a:solidFill>
              </a:rPr>
              <a:t>https://worldbibleplans.com/languages/Armenian/index.html</a:t>
            </a:r>
            <a:r>
              <a:rPr lang="en-US" sz="1000" dirty="0">
                <a:solidFill>
                  <a:schemeClr val="tx1"/>
                </a:solidFill>
              </a:rPr>
              <a:t> </a:t>
            </a:r>
            <a:r>
              <a:rPr lang="hy-AM" sz="1000" dirty="0">
                <a:solidFill>
                  <a:schemeClr val="tx1"/>
                </a:solidFill>
              </a:rPr>
              <a:t>կայքում եւ ստեղծեք անվճար Աստվածաշնչի ընթերցանության ծրագիր։  Ընտրեք տարբեր լեզուներից, թարգմանություններից, ժամանակային պարտավորություններից, թեմաներից եւ էլեկտրոնային գրքերի ձեւաչափերից:  Դա շատ պարզ է։  Կազմեք պլան, </a:t>
            </a:r>
            <a:r>
              <a:rPr lang="en-US" sz="1000" dirty="0">
                <a:solidFill>
                  <a:schemeClr val="tx1"/>
                </a:solidFill>
              </a:rPr>
              <a:t>WBP-</a:t>
            </a:r>
            <a:r>
              <a:rPr lang="hy-AM" sz="1000" dirty="0">
                <a:solidFill>
                  <a:schemeClr val="tx1"/>
                </a:solidFill>
              </a:rPr>
              <a:t>ն ստեղծում է այն, եւ 1 օրից պակաս ժամանակահատվածում դուք ստանում եք հղում ներբեռնելու ձեր մաքսային անվճար պատրաստված Աստվածաշնչի ընթերցանության պլանը սուրբ գրություններով կամ առանց դրա:  Արդյո՞ք մենք նշեցինք, որ ամեն ինչ անվճար է:</a:t>
            </a:r>
            <a:endParaRPr lang="en-US" sz="10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Ոչ</a:t>
            </a:r>
            <a:endParaRPr lang="en-US" sz="10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Այո</a:t>
            </a:r>
            <a:endParaRPr lang="en-US" sz="10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y-AM" sz="1000" dirty="0">
                <a:solidFill>
                  <a:schemeClr val="tx1"/>
                </a:solidFill>
              </a:rPr>
              <a:t>Պլանները, ներառյալ սուրբ գրությունները, չափազանց թանկ են։</a:t>
            </a:r>
            <a:endParaRPr lang="en-US" sz="10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70944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y-AM" dirty="0"/>
              <a:t>Թեմաներ</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7500" lnSpcReduction="20000"/>
          </a:bodyPr>
          <a:lstStyle/>
          <a:p>
            <a:r>
              <a:rPr lang="hy-AM" sz="2400" dirty="0"/>
              <a:t>Թեմաները տարբեր եղանակներ են տալիս սուրբ գրությունները կարդալու համար</a:t>
            </a:r>
            <a:endParaRPr lang="en-US" sz="2400" dirty="0"/>
          </a:p>
          <a:p>
            <a:pPr lvl="1"/>
            <a:r>
              <a:rPr lang="hy-AM" sz="2200" dirty="0"/>
              <a:t>Որոշ թեմաներ ապահովում են ընթերցանության կարգը</a:t>
            </a:r>
            <a:endParaRPr lang="en-US" sz="2200" dirty="0"/>
          </a:p>
          <a:p>
            <a:pPr lvl="2"/>
            <a:r>
              <a:rPr lang="hy-AM" sz="2000" dirty="0"/>
              <a:t>Ուղիղ (Ծննդոցից մինչեւ Հայտնություն)</a:t>
            </a:r>
            <a:endParaRPr lang="en-US" sz="2000" dirty="0"/>
          </a:p>
          <a:p>
            <a:pPr lvl="2"/>
            <a:r>
              <a:rPr lang="hy-AM" sz="2000" dirty="0"/>
              <a:t>Ժամանակագրական կարգ</a:t>
            </a:r>
            <a:endParaRPr lang="en-US" sz="1800" dirty="0"/>
          </a:p>
          <a:p>
            <a:pPr lvl="1"/>
            <a:r>
              <a:rPr lang="hy-AM" sz="2200" dirty="0"/>
              <a:t>Այլ թեմաներ ձեզ կենտրոնացնում են եզակի գաղափարի վրա կամ ինչ-որ իմաստալից ձեւով ներկայացնում սուրբ գրությունները</a:t>
            </a:r>
            <a:endParaRPr lang="en-US" sz="2200" dirty="0"/>
          </a:p>
          <a:p>
            <a:pPr lvl="2"/>
            <a:r>
              <a:rPr lang="hy-AM" sz="2000" dirty="0"/>
              <a:t>Ժանրի վրա հիմնված</a:t>
            </a:r>
            <a:endParaRPr lang="en-US" sz="2000" dirty="0"/>
          </a:p>
          <a:p>
            <a:pPr lvl="2"/>
            <a:r>
              <a:rPr lang="hy-AM" sz="2000" dirty="0"/>
              <a:t>Մ'Չեյն</a:t>
            </a:r>
            <a:endParaRPr lang="en-US" sz="2000" dirty="0"/>
          </a:p>
          <a:p>
            <a:pPr lvl="1"/>
            <a:r>
              <a:rPr lang="hy-AM" sz="2200" dirty="0"/>
              <a:t>Որոշ թեմաներ ստիպում են ձեզ կենտրոնանալ մեկ գրքի կամ գրքերի ընտրության վրա</a:t>
            </a:r>
            <a:endParaRPr lang="en-US" sz="2200" dirty="0"/>
          </a:p>
          <a:p>
            <a:pPr lvl="2"/>
            <a:r>
              <a:rPr lang="hy-AM" sz="2000" dirty="0"/>
              <a:t>1 Գիրք </a:t>
            </a:r>
            <a:r>
              <a:rPr lang="en-US" sz="2000" dirty="0"/>
              <a:t>Deep Dive</a:t>
            </a:r>
          </a:p>
          <a:p>
            <a:pPr lvl="2"/>
            <a:r>
              <a:rPr lang="hy-AM" sz="2000" dirty="0"/>
              <a:t>Առաքյալներ եւ Պողոս</a:t>
            </a:r>
            <a:endParaRPr lang="en-US" sz="2000" dirty="0"/>
          </a:p>
          <a:p>
            <a:pPr lvl="2"/>
            <a:endParaRPr lang="en-US" sz="2000" dirty="0"/>
          </a:p>
          <a:p>
            <a:pPr marL="0" indent="0">
              <a:buNone/>
            </a:pPr>
            <a:r>
              <a:rPr lang="hy-AM" sz="2400" dirty="0"/>
              <a:t>Բոլոր թեմաները մանրամասն բացատրվում են Ընթերցանության պլանների էջում, որը մուտք է գործում մենյուի միջոցով</a:t>
            </a:r>
            <a:endParaRPr lang="en-US" sz="2400" dirty="0"/>
          </a:p>
          <a:p>
            <a:pPr marL="0" indent="0">
              <a:buNone/>
            </a:pPr>
            <a:endParaRPr lang="en-US" sz="2400" dirty="0"/>
          </a:p>
          <a:p>
            <a:pPr marL="0" indent="0">
              <a:buNone/>
            </a:pPr>
            <a:r>
              <a:rPr lang="hy-AM" sz="2400" dirty="0"/>
              <a:t>Բացահայտեք տեսաձեւը, որը լավագույնս աշխատում է ձեզ համար</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y-AM" dirty="0"/>
              <a:t>Թեմաները շարունակվում են</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fontScale="92500"/>
          </a:bodyPr>
          <a:lstStyle/>
          <a:p>
            <a:r>
              <a:rPr lang="hy-AM" dirty="0"/>
              <a:t>Թեմաները բաժանվում են չորս խմբի՝ հիմնվելով տեւողության (ընթերցանության տեւողության) եւ հաճախականության (շաբաթական քանի օր եք կարդում) ճկունության վրա։</a:t>
            </a:r>
            <a:endParaRPr lang="en-US" dirty="0"/>
          </a:p>
          <a:p>
            <a:pPr lvl="1"/>
            <a:r>
              <a:rPr lang="hy-AM" dirty="0"/>
              <a:t>Խումբ 1 - Այս առաջին խմբի համար կարող եք ընտրել Ժամանակը (30 օր, 12 ամիս եւ այլն) կամ 1-6 գլուխ օրական ընթերցանության օրվա տեւողությունը</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y-AM" b="1" dirty="0"/>
              <a:t>Մեկնաբանությունները հասանելի են միայն թեմաների այս խմբով եւ միայն այն դեպքում, եթե ընտրում եք գլուխի տեւողությունը։</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1156F982-49DF-40C2-AAC0-DE035BA11805}"/>
              </a:ext>
            </a:extLst>
          </p:cNvPr>
          <p:cNvPicPr>
            <a:picLocks noChangeAspect="1"/>
          </p:cNvPicPr>
          <p:nvPr/>
        </p:nvPicPr>
        <p:blipFill rotWithShape="1">
          <a:blip r:embed="rId2"/>
          <a:srcRect t="7813" r="16159" b="17068"/>
          <a:stretch/>
        </p:blipFill>
        <p:spPr>
          <a:xfrm>
            <a:off x="2136269" y="2422192"/>
            <a:ext cx="5214509" cy="3579776"/>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y-AM" dirty="0"/>
              <a:t>Թեմաները շարունակվում են</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hy-AM" dirty="0"/>
              <a:t>Խումբ 2 - Երկրորդ խմբի համար թույլատրվում է միայն Ժամկետ (30 օր, 12 ամիս եւ այլն) տեւողությունը:</a:t>
            </a:r>
            <a:endParaRPr lang="en-US" dirty="0"/>
          </a:p>
          <a:p>
            <a:pPr lvl="1"/>
            <a:r>
              <a:rPr lang="hy-AM" dirty="0"/>
              <a:t>Գլուխների տեւողությունը կլինի մոխրագույն եւ անընտրելի։</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y-AM" b="1" dirty="0"/>
              <a:t>Մեկնաբանությունները հասանելի չեն այս խմբի հետ</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5" name="Picture 4">
            <a:extLst>
              <a:ext uri="{FF2B5EF4-FFF2-40B4-BE49-F238E27FC236}">
                <a16:creationId xmlns:a16="http://schemas.microsoft.com/office/drawing/2014/main" id="{B5DA8D77-C28C-45CE-AD2C-F523EAAFFCC9}"/>
              </a:ext>
            </a:extLst>
          </p:cNvPr>
          <p:cNvPicPr>
            <a:picLocks noChangeAspect="1"/>
          </p:cNvPicPr>
          <p:nvPr/>
        </p:nvPicPr>
        <p:blipFill rotWithShape="1">
          <a:blip r:embed="rId2"/>
          <a:srcRect l="509" t="10610" r="22541" b="16142"/>
          <a:stretch/>
        </p:blipFill>
        <p:spPr>
          <a:xfrm>
            <a:off x="2286001" y="2248395"/>
            <a:ext cx="5199889" cy="3792481"/>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y-AM" dirty="0"/>
              <a:t>Թեմաները շարունակվում են</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hy-AM" dirty="0"/>
              <a:t>Խումբ 3 - Երրորդ խմբի համար հասանելի են միայն 1-6 գլուխների տեւողությունը:</a:t>
            </a:r>
            <a:endParaRPr lang="en-US" dirty="0"/>
          </a:p>
          <a:p>
            <a:pPr lvl="1"/>
            <a:r>
              <a:rPr lang="hy-AM" dirty="0"/>
              <a:t>Ժամանակի տեւողությունը կլինի մոխրագույն եւ անընտրելի։</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y-AM" b="1" dirty="0"/>
              <a:t>Մեկնաբանությունները հասանելի չեն այս խմբի հետ</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B1FC767E-D74D-4460-A7F4-E3B4E282429F}"/>
              </a:ext>
            </a:extLst>
          </p:cNvPr>
          <p:cNvPicPr>
            <a:picLocks noChangeAspect="1"/>
          </p:cNvPicPr>
          <p:nvPr/>
        </p:nvPicPr>
        <p:blipFill rotWithShape="1">
          <a:blip r:embed="rId2"/>
          <a:srcRect t="10610" r="2212" b="56247"/>
          <a:stretch/>
        </p:blipFill>
        <p:spPr>
          <a:xfrm>
            <a:off x="1915468" y="2048104"/>
            <a:ext cx="8632567" cy="2241794"/>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hy-AM" dirty="0"/>
              <a:t>Թեմաները շարունակվում են</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85000" lnSpcReduction="10000"/>
          </a:bodyPr>
          <a:lstStyle/>
          <a:p>
            <a:r>
              <a:rPr lang="hy-AM" dirty="0"/>
              <a:t>Խումբ 4 - Չորրորդ եւ վերջին խմբերն ունեն նախապես սահմանված տեւողություններ եւ հաճախականություններ:</a:t>
            </a:r>
            <a:endParaRPr lang="en-US" dirty="0"/>
          </a:p>
          <a:p>
            <a:pPr lvl="1"/>
            <a:r>
              <a:rPr lang="hy-AM" dirty="0"/>
              <a:t>Այս թեմաներն ունեն ամենօրյա հաճախականություն, եթե այլ բան նշված չէ։</a:t>
            </a:r>
            <a:endParaRPr lang="en-US" dirty="0"/>
          </a:p>
          <a:p>
            <a:pPr lvl="1"/>
            <a:r>
              <a:rPr lang="hy-AM" dirty="0"/>
              <a:t>Այս թեմաների համար տեւողությունը եւ հաճախականության ընտրությունը կլինեն մոխրագույն եւ անընտրելի։</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hy-AM" b="1" dirty="0">
                <a:solidFill>
                  <a:prstClr val="black">
                    <a:lumMod val="75000"/>
                    <a:lumOff val="25000"/>
                  </a:prstClr>
                </a:solidFill>
              </a:rPr>
              <a:t>Մեկնաբանությունները հասանելի չեն այս խմբի հետ</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192366" cy="580291"/>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y-AM" dirty="0"/>
              <a:t>Սա միայն մասնակի ցուցակ է</a:t>
            </a:r>
            <a:endParaRPr lang="en-US" dirty="0"/>
          </a:p>
        </p:txBody>
      </p:sp>
      <p:pic>
        <p:nvPicPr>
          <p:cNvPr id="7" name="Picture 6">
            <a:extLst>
              <a:ext uri="{FF2B5EF4-FFF2-40B4-BE49-F238E27FC236}">
                <a16:creationId xmlns:a16="http://schemas.microsoft.com/office/drawing/2014/main" id="{2AB5BFA4-E650-4395-8020-57AED9300F7D}"/>
              </a:ext>
            </a:extLst>
          </p:cNvPr>
          <p:cNvPicPr>
            <a:picLocks noChangeAspect="1"/>
          </p:cNvPicPr>
          <p:nvPr/>
        </p:nvPicPr>
        <p:blipFill rotWithShape="1">
          <a:blip r:embed="rId2"/>
          <a:srcRect t="13829" r="13441" b="3185"/>
          <a:stretch/>
        </p:blipFill>
        <p:spPr>
          <a:xfrm>
            <a:off x="2311365" y="2227386"/>
            <a:ext cx="5363548" cy="3939950"/>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071991" y="214805"/>
            <a:ext cx="9432621" cy="869413"/>
          </a:xfrm>
        </p:spPr>
        <p:txBody>
          <a:bodyPr>
            <a:normAutofit/>
          </a:bodyPr>
          <a:lstStyle/>
          <a:p>
            <a:r>
              <a:rPr lang="hy-AM" sz="1800" dirty="0"/>
              <a:t>Եթե ընտրել եք 1 </a:t>
            </a:r>
            <a:r>
              <a:rPr lang="en-US" sz="1800" dirty="0"/>
              <a:t>Book Deep Dive </a:t>
            </a:r>
            <a:r>
              <a:rPr lang="hy-AM" sz="1800" dirty="0"/>
              <a:t>թեման, ընտրեք գիրք։ Հակառակ դեպքում այս տարբերակը կկողպվի</a:t>
            </a:r>
            <a:endParaRPr lang="en-US" sz="18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hy-AM" dirty="0"/>
              <a:t>Կարելի է ընտրել միայն մեկ գիրք</a:t>
            </a:r>
            <a:endParaRPr lang="en-US" dirty="0"/>
          </a:p>
          <a:p>
            <a:r>
              <a:rPr lang="hy-AM" dirty="0"/>
              <a:t>Առկա գրքերը կախված են ձեր տարբերակից</a:t>
            </a:r>
            <a:endParaRPr lang="en-US" dirty="0"/>
          </a:p>
          <a:p>
            <a:pPr lvl="1"/>
            <a:r>
              <a:rPr lang="hy-AM" dirty="0"/>
              <a:t>Էկրանը բավականաչափ խելացի չէ, որ կարողանա իմանալ յուրաքանչյուր տարբերակում առկա գրքերը։</a:t>
            </a:r>
            <a:r>
              <a:rPr lang="en-US" dirty="0"/>
              <a:t>  </a:t>
            </a:r>
          </a:p>
          <a:p>
            <a:pPr lvl="1"/>
            <a:r>
              <a:rPr lang="hy-AM" dirty="0"/>
              <a:t>Ձեզանից է կախված ընտրել գիրքը, որը հասանելի է Ձեր ընտրած տարբերակով</a:t>
            </a:r>
            <a:endParaRPr lang="en-US" dirty="0"/>
          </a:p>
          <a:p>
            <a:pPr lvl="2"/>
            <a:r>
              <a:rPr lang="hy-AM" dirty="0"/>
              <a:t>Այսպիսով, օրինակ, եթե ընտրել եք Միայն Նոր Կտակարանի տարբերակը, այստեղ մի ընտրեք Ծննդոց</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hy-AM" dirty="0"/>
              <a:t>Ապոկրիֆ գրքերը ցուցակում ընդգրկված չեն։ Միայն Ծննդոցից մինչեւ Հայտնություն</a:t>
            </a:r>
            <a:endParaRPr lang="en-US" dirty="0"/>
          </a:p>
        </p:txBody>
      </p:sp>
      <p:pic>
        <p:nvPicPr>
          <p:cNvPr id="7" name="Picture 6">
            <a:extLst>
              <a:ext uri="{FF2B5EF4-FFF2-40B4-BE49-F238E27FC236}">
                <a16:creationId xmlns:a16="http://schemas.microsoft.com/office/drawing/2014/main" id="{C6DBEB4A-232E-4AF4-8AAB-9E1286FFEA74}"/>
              </a:ext>
            </a:extLst>
          </p:cNvPr>
          <p:cNvPicPr>
            <a:picLocks noChangeAspect="1"/>
          </p:cNvPicPr>
          <p:nvPr/>
        </p:nvPicPr>
        <p:blipFill rotWithShape="1">
          <a:blip r:embed="rId2"/>
          <a:srcRect l="50664" t="17714" r="18458" b="18456"/>
          <a:stretch/>
        </p:blipFill>
        <p:spPr>
          <a:xfrm>
            <a:off x="2822676" y="963039"/>
            <a:ext cx="3764604" cy="4182894"/>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hy-AM" sz="3200" dirty="0"/>
              <a:t>Ներառեք սուրբ գրությունները</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fontScale="92500"/>
          </a:bodyPr>
          <a:lstStyle/>
          <a:p>
            <a:r>
              <a:rPr lang="hy-AM" dirty="0"/>
              <a:t>Այս ընտրությունը հասանելի է միայն հեղինակային իրավունքով պաշտպանված տարբերակների համար</a:t>
            </a:r>
            <a:endParaRPr lang="en-US" dirty="0"/>
          </a:p>
          <a:p>
            <a:r>
              <a:rPr lang="hy-AM" dirty="0"/>
              <a:t>Ընտրել միջեւ</a:t>
            </a:r>
            <a:endParaRPr lang="en-US" dirty="0"/>
          </a:p>
          <a:p>
            <a:pPr lvl="1"/>
            <a:r>
              <a:rPr lang="hy-AM" dirty="0"/>
              <a:t>Այո։ Սուրբ Գիրքը – Ներառեք սուրբ գրությունները ձեր ընթերցանության պլանում</a:t>
            </a:r>
            <a:endParaRPr lang="en-US" dirty="0"/>
          </a:p>
          <a:p>
            <a:pPr lvl="1"/>
            <a:r>
              <a:rPr lang="hy-AM" dirty="0"/>
              <a:t>Ոչ. Միայն ուղեցույց տրամադրեք – Մի ներառեք սուրբ գրությունները</a:t>
            </a:r>
            <a:endParaRPr lang="en-US" dirty="0"/>
          </a:p>
          <a:p>
            <a:pPr lvl="2"/>
            <a:r>
              <a:rPr lang="hy-AM" dirty="0"/>
              <a:t>Այս տարբերակը ներառում է միայն օրական վերնագրերը (հասանելի է </a:t>
            </a:r>
            <a:r>
              <a:rPr lang="en-US" dirty="0"/>
              <a:t>pdf </a:t>
            </a:r>
            <a:r>
              <a:rPr lang="hy-AM" dirty="0"/>
              <a:t>աղյուսակի ձեւաչափով)</a:t>
            </a:r>
            <a:endParaRPr lang="en-US" dirty="0"/>
          </a:p>
          <a:p>
            <a:pPr lvl="2"/>
            <a:r>
              <a:rPr lang="hy-AM" dirty="0"/>
              <a:t>Այս տարբերակը նախատեսված է նրանց համար, ովքեր ցանկանում են օգտագործել Աստվածաշնչի իրենց տպագիր օրինակը կամ Աստվածաշնչի տպագիր տարբերակները՝ ներկայիս հեղինակային իրավունքի ներքո</a:t>
            </a:r>
            <a:endParaRPr lang="en-US" dirty="0"/>
          </a:p>
        </p:txBody>
      </p:sp>
      <p:pic>
        <p:nvPicPr>
          <p:cNvPr id="6" name="Picture 5">
            <a:extLst>
              <a:ext uri="{FF2B5EF4-FFF2-40B4-BE49-F238E27FC236}">
                <a16:creationId xmlns:a16="http://schemas.microsoft.com/office/drawing/2014/main" id="{E216DB6A-F455-4394-80D8-5C4167746220}"/>
              </a:ext>
            </a:extLst>
          </p:cNvPr>
          <p:cNvPicPr>
            <a:picLocks noChangeAspect="1"/>
          </p:cNvPicPr>
          <p:nvPr/>
        </p:nvPicPr>
        <p:blipFill rotWithShape="1">
          <a:blip r:embed="rId2"/>
          <a:srcRect l="17394" t="35676" r="52208" b="53097"/>
          <a:stretch/>
        </p:blipFill>
        <p:spPr>
          <a:xfrm>
            <a:off x="2156297" y="1245139"/>
            <a:ext cx="8232135" cy="1634247"/>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hy-AM" sz="2000" dirty="0"/>
              <a:t>Ընտրեք խաչաձեւ հղումները ներառելու համար</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0000" lnSpcReduction="20000"/>
          </a:bodyPr>
          <a:lstStyle/>
          <a:p>
            <a:r>
              <a:rPr lang="hy-AM" altLang="en-US" dirty="0">
                <a:solidFill>
                  <a:srgbClr val="676768"/>
                </a:solidFill>
                <a:latin typeface="Poppins" panose="00000500000000000000" pitchFamily="2" charset="0"/>
                <a:cs typeface="Poppins" panose="00000500000000000000" pitchFamily="2" charset="0"/>
              </a:rPr>
              <a:t>Ընտրեք հապավումների եւ սուրբգրային խաչաձեւ հղումների միջեւ</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hy-AM" altLang="en-US" dirty="0">
                <a:solidFill>
                  <a:srgbClr val="676768"/>
                </a:solidFill>
                <a:latin typeface="Poppins" panose="00000500000000000000" pitchFamily="2" charset="0"/>
                <a:cs typeface="Poppins" panose="00000500000000000000" pitchFamily="2" charset="0"/>
              </a:rPr>
              <a:t>Ամբողջական հատվածի տեքստի համար </a:t>
            </a:r>
            <a:r>
              <a:rPr lang="en-US" altLang="en-US" dirty="0">
                <a:solidFill>
                  <a:srgbClr val="676768"/>
                </a:solidFill>
                <a:latin typeface="Poppins" panose="00000500000000000000" pitchFamily="2" charset="0"/>
                <a:cs typeface="Poppins" panose="00000500000000000000" pitchFamily="2" charset="0"/>
              </a:rPr>
              <a:t>WBP-</a:t>
            </a:r>
            <a:r>
              <a:rPr lang="hy-AM" altLang="en-US" dirty="0">
                <a:solidFill>
                  <a:srgbClr val="676768"/>
                </a:solidFill>
                <a:latin typeface="Poppins" panose="00000500000000000000" pitchFamily="2" charset="0"/>
                <a:cs typeface="Poppins" panose="00000500000000000000" pitchFamily="2" charset="0"/>
              </a:rPr>
              <a:t>ն առաջարկում է Նոր Կտակարանի հղումներ Հին Կտակարանի հատվածների համար եւ հակառակը։</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hy-AM" altLang="en-US" dirty="0">
                <a:solidFill>
                  <a:srgbClr val="676768"/>
                </a:solidFill>
                <a:latin typeface="Poppins" panose="00000500000000000000" pitchFamily="2" charset="0"/>
                <a:cs typeface="Poppins" panose="00000500000000000000" pitchFamily="2" charset="0"/>
              </a:rPr>
              <a:t>Հապավումների համար </a:t>
            </a:r>
            <a:r>
              <a:rPr lang="en-US" altLang="en-US" dirty="0">
                <a:solidFill>
                  <a:srgbClr val="676768"/>
                </a:solidFill>
                <a:latin typeface="Poppins" panose="00000500000000000000" pitchFamily="2" charset="0"/>
                <a:cs typeface="Poppins" panose="00000500000000000000" pitchFamily="2" charset="0"/>
              </a:rPr>
              <a:t>WBP-</a:t>
            </a:r>
            <a:r>
              <a:rPr lang="hy-AM" altLang="en-US" dirty="0">
                <a:solidFill>
                  <a:srgbClr val="676768"/>
                </a:solidFill>
                <a:latin typeface="Poppins" panose="00000500000000000000" pitchFamily="2" charset="0"/>
                <a:cs typeface="Poppins" panose="00000500000000000000" pitchFamily="2" charset="0"/>
              </a:rPr>
              <a:t>ն առաջարկում է բոլոր խաչաձեւ հղումները կամ Նոր Կտակարանի հղումները Հին Կտակարանի հատվածների համար եւ հակառակը։</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hy-AM" altLang="en-US" dirty="0">
                <a:solidFill>
                  <a:srgbClr val="676768"/>
                </a:solidFill>
                <a:latin typeface="Poppins" panose="00000500000000000000" pitchFamily="2" charset="0"/>
                <a:cs typeface="Poppins" panose="00000500000000000000" pitchFamily="2" charset="0"/>
              </a:rPr>
              <a:t>Խաչաձեւ հղումները հասանելի չեն հեղինակային իրավունքով պաշտպանված տարբերակների համար։</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hy-AM" altLang="en-US" dirty="0">
                <a:solidFill>
                  <a:srgbClr val="676768"/>
                </a:solidFill>
                <a:latin typeface="Poppins" panose="00000500000000000000" pitchFamily="2" charset="0"/>
                <a:cs typeface="Poppins" panose="00000500000000000000" pitchFamily="2" charset="0"/>
              </a:rPr>
              <a:t>Սուրբ Գիրքը պետք է լինի Այո։</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hy-AM" altLang="en-US" dirty="0">
                <a:solidFill>
                  <a:srgbClr val="676768"/>
                </a:solidFill>
                <a:latin typeface="Poppins" panose="00000500000000000000" pitchFamily="2" charset="0"/>
                <a:cs typeface="Poppins" panose="00000500000000000000" pitchFamily="2" charset="0"/>
              </a:rPr>
              <a:t>Եթե դուք ընտրում եք ունենալ խաչաձեւ հղումներ, պարբերության/հատվածի ընտրությունը կկողպվի</a:t>
            </a:r>
            <a:endParaRPr lang="en-US" altLang="en-US" dirty="0">
              <a:solidFill>
                <a:srgbClr val="676768"/>
              </a:solidFill>
              <a:latin typeface="Poppins" panose="00000500000000000000" pitchFamily="2" charset="0"/>
              <a:cs typeface="Poppins" panose="00000500000000000000" pitchFamily="2" charset="0"/>
            </a:endParaRPr>
          </a:p>
          <a:p>
            <a:pPr lvl="1"/>
            <a:r>
              <a:rPr lang="hy-AM" altLang="en-US" dirty="0">
                <a:solidFill>
                  <a:srgbClr val="676768"/>
                </a:solidFill>
                <a:latin typeface="Poppins" panose="00000500000000000000" pitchFamily="2" charset="0"/>
                <a:cs typeface="Poppins" panose="00000500000000000000" pitchFamily="2" charset="0"/>
              </a:rPr>
              <a:t>Աշխատում է միայն հատվածի ձեւաչափով։</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938719"/>
          </a:xfrm>
          <a:prstGeom prst="rect">
            <a:avLst/>
          </a:prstGeom>
          <a:noFill/>
        </p:spPr>
        <p:txBody>
          <a:bodyPr wrap="square" rtlCol="0">
            <a:spAutoFit/>
          </a:bodyPr>
          <a:lstStyle/>
          <a:p>
            <a:r>
              <a:rPr lang="en-US" sz="1100" dirty="0"/>
              <a:t>Google AI - </a:t>
            </a:r>
            <a:r>
              <a:rPr lang="hy-AM" sz="1100" dirty="0"/>
              <a:t>Աստվածաշնչի խաչաձեւ հղումը գրառում է, որը ընթերցողին ուղղորդում է դեպի Աստվածաշնչի մեկ այլ հատված կամ հատված՝ կապված թեմայով, բառով կամ գաղափարով՝ օգնելով կապել սուրբ գրության տարբեր մասերը եւ բարելավել հասկացողությունը։ Այս հղումները կապում են հարակից հասկացություններ, մարգարեություններ եւ իրադարձություններ՝ թույլ տալով մի հատված լույս սփռել մյուսի վրա։</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y-AM" dirty="0"/>
              <a:t>Օրինակների համար տե՛ս հետեւյալ էջերը</a:t>
            </a:r>
            <a:endParaRPr lang="en-US" dirty="0"/>
          </a:p>
        </p:txBody>
      </p:sp>
      <p:pic>
        <p:nvPicPr>
          <p:cNvPr id="6" name="Picture 5">
            <a:extLst>
              <a:ext uri="{FF2B5EF4-FFF2-40B4-BE49-F238E27FC236}">
                <a16:creationId xmlns:a16="http://schemas.microsoft.com/office/drawing/2014/main" id="{B9234674-CF71-47DB-9325-9F4BAED0C5AD}"/>
              </a:ext>
            </a:extLst>
          </p:cNvPr>
          <p:cNvPicPr>
            <a:picLocks noChangeAspect="1"/>
          </p:cNvPicPr>
          <p:nvPr/>
        </p:nvPicPr>
        <p:blipFill rotWithShape="1">
          <a:blip r:embed="rId2"/>
          <a:srcRect l="39335" t="36064" r="36116" b="28105"/>
          <a:stretch/>
        </p:blipFill>
        <p:spPr>
          <a:xfrm>
            <a:off x="1928323" y="737178"/>
            <a:ext cx="3608962" cy="2831261"/>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fontScale="90000"/>
          </a:bodyPr>
          <a:lstStyle/>
          <a:p>
            <a:r>
              <a:rPr lang="hy-AM" sz="2000" dirty="0"/>
              <a:t>Ներառել խաչաձեւ հղում – հապավումի օրինակներ</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y-AM" sz="1200" dirty="0"/>
              <a:t>Օրինակ 2 – Միայն հակառակ Կտակարանի հապավումը։ Այս օրինակում կան միայն Հին Կտակարանի հղումները։</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y-AM" sz="1200" dirty="0"/>
              <a:t>Օրինակ 1 – Բոլոր հապավումները։ Այս օրինակում կան Հին Կտակարանի եւ Նոր Կտակարանի հղումներ</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7086974" cy="577675"/>
          </a:xfrm>
        </p:spPr>
        <p:txBody>
          <a:bodyPr>
            <a:normAutofit fontScale="90000"/>
          </a:bodyPr>
          <a:lstStyle/>
          <a:p>
            <a:r>
              <a:rPr lang="hy-AM" sz="2000" dirty="0"/>
              <a:t>Ներառել խաչաձեւ հղում – ամբողջական տեքստի օրինակներ</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y-AM" sz="1200" dirty="0"/>
              <a:t>Օրինակ 4 – Ամբողջական հատվածների խաչաձեւ հղումներ։ Այս օրինակում կան միայն Հին Կտակարանի հղումները հատվածի ձեւաչափով</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y-AM" sz="1200" dirty="0"/>
              <a:t>Օրինակ 3 – Ամբողջական հատվածների խաչաձեւ հղումներ։ Այս օրինակում պարբերության ձեւաչափով կան միայն Հին Կտակարանի հղումներ</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hy-AM" dirty="0"/>
              <a:t>Բարի գալուստ Աստվածաշնչի համաշխարհային ծրագրեր</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hy-AM" dirty="0"/>
              <a:t>Պարզ է հետեւել քայլ առ քայլ հրահանգներին, սլայդների ձեւաչափով, պատրաստել ձեր հարմարեցված Աստվածաշնչի ընթերցանության պլանը:</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8EDD1B9-BA84-4A5E-BADF-982793CCB469}"/>
              </a:ext>
            </a:extLst>
          </p:cNvPr>
          <p:cNvPicPr>
            <a:picLocks noChangeAspect="1"/>
          </p:cNvPicPr>
          <p:nvPr/>
        </p:nvPicPr>
        <p:blipFill>
          <a:blip r:embed="rId2"/>
          <a:stretch>
            <a:fillRect/>
          </a:stretch>
        </p:blipFill>
        <p:spPr>
          <a:xfrm>
            <a:off x="8804055" y="1194135"/>
            <a:ext cx="3060604" cy="4085490"/>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hy-AM" sz="3200" dirty="0"/>
              <a:t>Ընթերցանության տեւողությունը</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hy-AM" dirty="0"/>
              <a:t>Ընտրեք ժամանակի եւ գլուխների տեւողությունը</a:t>
            </a:r>
            <a:endParaRPr lang="en-US" dirty="0"/>
          </a:p>
          <a:p>
            <a:pPr lvl="1"/>
            <a:r>
              <a:rPr lang="hy-AM" dirty="0"/>
              <a:t>Ընտրեք 30 օր կամ 3 տարի տեւողությամբ:</a:t>
            </a:r>
            <a:endParaRPr lang="en-US" dirty="0"/>
          </a:p>
          <a:p>
            <a:pPr lvl="1"/>
            <a:r>
              <a:rPr lang="hy-AM" dirty="0"/>
              <a:t>Կամ ընտրեք օրական 1-6 գլուխներից</a:t>
            </a:r>
            <a:endParaRPr lang="en-US" dirty="0"/>
          </a:p>
          <a:p>
            <a:pPr lvl="2"/>
            <a:r>
              <a:rPr lang="hy-AM" dirty="0"/>
              <a:t>Գլուխների տեւողությունը կախված է ձեր ընտրած թարգմանությունից։ Միջին հաշվով 66 գրքերի Աստվածաշնչում կա 1189 գլուխ</a:t>
            </a:r>
            <a:endParaRPr lang="en-US" dirty="0"/>
          </a:p>
          <a:p>
            <a:pPr lvl="3"/>
            <a:r>
              <a:rPr lang="hy-AM" dirty="0"/>
              <a:t>1 գլուխ մեկ օրում = 1189 օր = 3.27 տարի (3 տարի, 3 ամիս)</a:t>
            </a:r>
            <a:endParaRPr lang="en-US" dirty="0"/>
          </a:p>
          <a:p>
            <a:pPr lvl="3"/>
            <a:r>
              <a:rPr lang="hy-AM" dirty="0"/>
              <a:t>2 գլուխ մեկ օրում = 595 օր = 1.63 տարի (1 տարի, 7 1/2 ամիս)</a:t>
            </a:r>
            <a:endParaRPr lang="en-US" dirty="0"/>
          </a:p>
          <a:p>
            <a:pPr lvl="3"/>
            <a:r>
              <a:rPr lang="hy-AM" dirty="0"/>
              <a:t>3 գլուխ մեկ օրում = 396 օր = 1.1 տարի (1 տարի, 1 ամիս)</a:t>
            </a:r>
            <a:endParaRPr lang="en-US" dirty="0"/>
          </a:p>
          <a:p>
            <a:pPr lvl="3"/>
            <a:r>
              <a:rPr lang="hy-AM" dirty="0"/>
              <a:t>4 գլուխ մեկ օրում = 297 օր = 0,81 տարի (10 ամիս)</a:t>
            </a:r>
            <a:endParaRPr lang="en-US" dirty="0"/>
          </a:p>
          <a:p>
            <a:pPr lvl="3"/>
            <a:r>
              <a:rPr lang="hy-AM" dirty="0"/>
              <a:t>5 գլուխ մեկ օրում = 237 օր = 0.65 տարի (8 ամիս)</a:t>
            </a:r>
            <a:endParaRPr lang="en-US" dirty="0"/>
          </a:p>
          <a:p>
            <a:pPr lvl="3"/>
            <a:r>
              <a:rPr lang="hy-AM" dirty="0"/>
              <a:t>6 գլուխ մեկ օրում = 198 օր = 0,54 տարի (6 1/2 ամիս)</a:t>
            </a:r>
            <a:r>
              <a:rPr lang="en-US" dirty="0"/>
              <a:t> </a:t>
            </a:r>
          </a:p>
          <a:p>
            <a:pPr lvl="1"/>
            <a:r>
              <a:rPr lang="hy-AM" dirty="0"/>
              <a:t>Կամ ընտրեք </a:t>
            </a:r>
            <a:r>
              <a:rPr lang="en-US" dirty="0"/>
              <a:t>Custom, </a:t>
            </a:r>
            <a:r>
              <a:rPr lang="hy-AM" dirty="0"/>
              <a:t>եթե ցանկանում եք ընտրել ձեր սեփական սկիզբը եւ ավարտի ամսաթիվը</a:t>
            </a:r>
            <a:endParaRPr lang="en-US" dirty="0"/>
          </a:p>
          <a:p>
            <a:pPr lvl="1"/>
            <a:endParaRPr lang="en-US" b="1" dirty="0"/>
          </a:p>
          <a:p>
            <a:pPr lvl="1"/>
            <a:r>
              <a:rPr lang="hy-AM" b="1" dirty="0"/>
              <a:t>Մեկնաբանությունները հասանելի են միայն գլուխների տեւողությամբ</a:t>
            </a:r>
            <a:endParaRPr lang="en-US" b="1" dirty="0"/>
          </a:p>
          <a:p>
            <a:pPr lvl="1"/>
            <a:r>
              <a:rPr lang="hy-AM" b="1" dirty="0"/>
              <a:t>Հնարավոր տեւողության ընտրությունը կախված է ընտրած տեսաձեւից</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752945" y="3511686"/>
            <a:ext cx="1147864" cy="110895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071991" y="380471"/>
            <a:ext cx="9432621" cy="768391"/>
          </a:xfrm>
        </p:spPr>
        <p:txBody>
          <a:bodyPr>
            <a:normAutofit fontScale="90000"/>
          </a:bodyPr>
          <a:lstStyle/>
          <a:p>
            <a:r>
              <a:rPr lang="hy-AM" dirty="0"/>
              <a:t>Ընտրել ընթերցանության հաճախականությունը</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hy-AM" dirty="0"/>
              <a:t>Ընտրեք՝</a:t>
            </a:r>
            <a:endParaRPr lang="en-US" dirty="0"/>
          </a:p>
          <a:p>
            <a:pPr lvl="1"/>
            <a:r>
              <a:rPr lang="hy-AM" dirty="0"/>
              <a:t>Ամեն օր</a:t>
            </a:r>
            <a:endParaRPr lang="en-US" dirty="0"/>
          </a:p>
          <a:p>
            <a:pPr lvl="1"/>
            <a:r>
              <a:rPr lang="hy-AM" dirty="0"/>
              <a:t>Ամեն օր</a:t>
            </a:r>
            <a:endParaRPr lang="en-US" dirty="0"/>
          </a:p>
          <a:p>
            <a:pPr lvl="1"/>
            <a:r>
              <a:rPr lang="hy-AM" dirty="0"/>
              <a:t>Շաբաթվա 1-6 օր</a:t>
            </a:r>
            <a:endParaRPr lang="en-US" dirty="0"/>
          </a:p>
          <a:p>
            <a:pPr lvl="2"/>
            <a:r>
              <a:rPr lang="hy-AM" dirty="0"/>
              <a:t>Սրանք կլինեն անընդմեջ օրեր</a:t>
            </a:r>
            <a:endParaRPr lang="en-US" dirty="0"/>
          </a:p>
          <a:p>
            <a:pPr lvl="3"/>
            <a:r>
              <a:rPr lang="hy-AM" dirty="0"/>
              <a:t>Եթե ընտրեք շաբաթական 3 օր, ապա կկարդաք երեք օր ուղիղ եւ կունենաք 4 օր արձակուրդ</a:t>
            </a:r>
            <a:endParaRPr lang="en-US" dirty="0"/>
          </a:p>
        </p:txBody>
      </p:sp>
      <p:pic>
        <p:nvPicPr>
          <p:cNvPr id="6" name="Picture 5">
            <a:extLst>
              <a:ext uri="{FF2B5EF4-FFF2-40B4-BE49-F238E27FC236}">
                <a16:creationId xmlns:a16="http://schemas.microsoft.com/office/drawing/2014/main" id="{9AE98FF1-1C7C-4905-9D65-70D3306DE084}"/>
              </a:ext>
            </a:extLst>
          </p:cNvPr>
          <p:cNvPicPr>
            <a:picLocks noChangeAspect="1"/>
          </p:cNvPicPr>
          <p:nvPr/>
        </p:nvPicPr>
        <p:blipFill>
          <a:blip r:embed="rId2"/>
          <a:stretch>
            <a:fillRect/>
          </a:stretch>
        </p:blipFill>
        <p:spPr>
          <a:xfrm>
            <a:off x="3217438" y="1166612"/>
            <a:ext cx="5601482" cy="2848373"/>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hy-AM" dirty="0"/>
              <a:t>Ընտրեք ընթերցումները մեկ օրում</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hy-AM" dirty="0"/>
              <a:t>Ընտրեք՝</a:t>
            </a:r>
            <a:endParaRPr lang="en-US" dirty="0"/>
          </a:p>
          <a:p>
            <a:pPr lvl="1"/>
            <a:r>
              <a:rPr lang="hy-AM" dirty="0"/>
              <a:t>Օրական մեկ անգամ (առավոտյան կամ երեկոյան)</a:t>
            </a:r>
            <a:endParaRPr lang="en-US" dirty="0"/>
          </a:p>
          <a:p>
            <a:pPr lvl="1"/>
            <a:r>
              <a:rPr lang="hy-AM" dirty="0"/>
              <a:t>Օրական երկու անգամ (առավոտյան եւ երեկոյան)</a:t>
            </a:r>
            <a:endParaRPr lang="en-US" dirty="0"/>
          </a:p>
          <a:p>
            <a:pPr lvl="2"/>
            <a:r>
              <a:rPr lang="hy-AM" dirty="0"/>
              <a:t>Ամենօրյա ընթերցանությունը հավասարապես կբաշխվի </a:t>
            </a:r>
            <a:r>
              <a:rPr lang="en-US" dirty="0"/>
              <a:t>AM </a:t>
            </a:r>
            <a:r>
              <a:rPr lang="hy-AM" dirty="0"/>
              <a:t>եւ </a:t>
            </a:r>
            <a:r>
              <a:rPr lang="en-US" dirty="0"/>
              <a:t>PM </a:t>
            </a:r>
            <a:r>
              <a:rPr lang="hy-AM" dirty="0"/>
              <a:t>միջեւ</a:t>
            </a:r>
            <a:endParaRPr lang="en-US" dirty="0"/>
          </a:p>
          <a:p>
            <a:pPr lvl="2"/>
            <a:endParaRPr lang="en-US" dirty="0"/>
          </a:p>
        </p:txBody>
      </p:sp>
      <p:pic>
        <p:nvPicPr>
          <p:cNvPr id="8" name="Picture 7">
            <a:extLst>
              <a:ext uri="{FF2B5EF4-FFF2-40B4-BE49-F238E27FC236}">
                <a16:creationId xmlns:a16="http://schemas.microsoft.com/office/drawing/2014/main" id="{27540B96-353D-441E-A9BA-B50DB7AE76DA}"/>
              </a:ext>
            </a:extLst>
          </p:cNvPr>
          <p:cNvPicPr>
            <a:picLocks noChangeAspect="1"/>
          </p:cNvPicPr>
          <p:nvPr/>
        </p:nvPicPr>
        <p:blipFill rotWithShape="1">
          <a:blip r:embed="rId2"/>
          <a:srcRect l="50000" t="37754" r="18378" b="42652"/>
          <a:stretch/>
        </p:blipFill>
        <p:spPr>
          <a:xfrm>
            <a:off x="2589211" y="1547446"/>
            <a:ext cx="7153601" cy="2382528"/>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fontScale="90000"/>
          </a:bodyPr>
          <a:lstStyle/>
          <a:p>
            <a:r>
              <a:rPr lang="hy-AM" sz="3000" dirty="0"/>
              <a:t>Ընտրեք պարբերության կամ հատվածի ձեւաչափը</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normAutofit fontScale="92500"/>
          </a:bodyPr>
          <a:lstStyle/>
          <a:p>
            <a:r>
              <a:rPr lang="hy-AM" dirty="0"/>
              <a:t>Պարբերության օրինակ</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y-AM" dirty="0"/>
              <a:t>Հատվածի օրինակ</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y-AM" dirty="0"/>
              <a:t>Եթե ընտրում եք խաչաձեւ հղումներ ունենալ, հատվածի ձեւաչափը ավտոմատ կերպով կընտրվի</a:t>
            </a:r>
            <a:endParaRPr lang="en-US" dirty="0"/>
          </a:p>
        </p:txBody>
      </p:sp>
      <p:pic>
        <p:nvPicPr>
          <p:cNvPr id="5" name="Picture 4">
            <a:extLst>
              <a:ext uri="{FF2B5EF4-FFF2-40B4-BE49-F238E27FC236}">
                <a16:creationId xmlns:a16="http://schemas.microsoft.com/office/drawing/2014/main" id="{CB85C807-2E79-45BB-AB91-2E55C0C6944C}"/>
              </a:ext>
            </a:extLst>
          </p:cNvPr>
          <p:cNvPicPr>
            <a:picLocks noChangeAspect="1"/>
          </p:cNvPicPr>
          <p:nvPr/>
        </p:nvPicPr>
        <p:blipFill rotWithShape="1">
          <a:blip r:embed="rId4"/>
          <a:srcRect l="17633" t="48293" r="51688" b="33300"/>
          <a:stretch/>
        </p:blipFill>
        <p:spPr>
          <a:xfrm>
            <a:off x="3113749" y="948455"/>
            <a:ext cx="6212875" cy="2003536"/>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hy-AM" sz="2400" dirty="0"/>
              <a:t>Ներառել մեկնաբանություն - Ընտրեք գլուխ առ գլուխ մեկնաբանություն, որը պետք է ներառվի ձեր ծրագրում:</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hy-AM" sz="1200" dirty="0"/>
              <a:t>Գլուխ առ գլուխ մեկնաբանությունները հասանելի են միայն թեմաների առաջին խմբով եւ միայն այն դեպքում, եթե ընտրեք գլուխի տեւողությունը</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hy-AM" dirty="0"/>
              <a:t>Մեկնաբանությունները խմբավորված են այբբենական կարգով՝ ըստ լեզվի</a:t>
            </a:r>
            <a:endParaRPr lang="en-US" dirty="0"/>
          </a:p>
          <a:p>
            <a:r>
              <a:rPr lang="hy-AM" dirty="0"/>
              <a:t>Ընտրեք 155 մեկնաբանություններից 15 լեզուներով</a:t>
            </a:r>
            <a:endParaRPr lang="en-US" dirty="0"/>
          </a:p>
          <a:p>
            <a:pPr lvl="1"/>
            <a:r>
              <a:rPr lang="hy-AM" dirty="0"/>
              <a:t>Սա ընտրովի է։ Եթե մեկնաբանություն չեք ցանկանում, թողեք որպես </a:t>
            </a:r>
            <a:r>
              <a:rPr lang="en-US" dirty="0"/>
              <a:t>None</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1760707" y="350196"/>
            <a:ext cx="9980578" cy="1091742"/>
          </a:xfrm>
        </p:spPr>
        <p:txBody>
          <a:bodyPr>
            <a:noAutofit/>
          </a:bodyPr>
          <a:lstStyle/>
          <a:p>
            <a:r>
              <a:rPr lang="hy-AM" sz="2800" dirty="0"/>
              <a:t>Ընտրեք ամենօրյա էջագլուխները՝ ըստ օրվա, ամսաթվի կամ երկուսի</a:t>
            </a:r>
            <a:endParaRPr lang="en-US" sz="2800"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hy-AM" dirty="0"/>
              <a:t>Ըստ օրվա – Օրինակ – Օր 1, Օր 2 եւ այլն:</a:t>
            </a:r>
            <a:endParaRPr lang="en-US" dirty="0"/>
          </a:p>
          <a:p>
            <a:r>
              <a:rPr lang="hy-AM" dirty="0"/>
              <a:t>Ըստ ամսաթվի – օրինակ – հունվարի 1, հունվարի 2 եւ այլն:</a:t>
            </a:r>
            <a:endParaRPr lang="en-US" dirty="0"/>
          </a:p>
          <a:p>
            <a:r>
              <a:rPr lang="hy-AM" dirty="0"/>
              <a:t>Ըստ օրվա եւ ամսաթվի – Վերնագիրը ցույց կտա երկուսն էլ առաջին օրը</a:t>
            </a:r>
            <a:endParaRPr lang="en-US" dirty="0"/>
          </a:p>
          <a:p>
            <a:r>
              <a:rPr lang="hy-AM" dirty="0"/>
              <a:t>Ըստ ամսաթվի եւ օրվա - Վերնագիրը ցույց կտա երկուսն էլ Ամսաթիվը առաջինը</a:t>
            </a:r>
            <a:endParaRPr lang="en-US" dirty="0"/>
          </a:p>
        </p:txBody>
      </p:sp>
      <p:pic>
        <p:nvPicPr>
          <p:cNvPr id="6" name="Picture 5">
            <a:extLst>
              <a:ext uri="{FF2B5EF4-FFF2-40B4-BE49-F238E27FC236}">
                <a16:creationId xmlns:a16="http://schemas.microsoft.com/office/drawing/2014/main" id="{3CE7ECFB-2518-4C76-B1D4-94D0D58B257A}"/>
              </a:ext>
            </a:extLst>
          </p:cNvPr>
          <p:cNvPicPr>
            <a:picLocks noChangeAspect="1"/>
          </p:cNvPicPr>
          <p:nvPr/>
        </p:nvPicPr>
        <p:blipFill rotWithShape="1">
          <a:blip r:embed="rId2"/>
          <a:srcRect l="17793" t="58238" r="58271" b="13410"/>
          <a:stretch/>
        </p:blipFill>
        <p:spPr>
          <a:xfrm>
            <a:off x="4231532" y="1150837"/>
            <a:ext cx="3939702" cy="2508278"/>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hy-AM" sz="1800" dirty="0"/>
              <a:t>Սեղմեք օրացույցի վրա՝ ընթերցանության սկիզբը ընտրելու համար: Եթե ընտրել եք Ընտելական տեւողություն</a:t>
            </a:r>
            <a:r>
              <a:rPr lang="en-US" sz="1800" dirty="0"/>
              <a:t>, </a:t>
            </a:r>
            <a:r>
              <a:rPr lang="hy-AM" sz="1800" dirty="0"/>
              <a:t>ընտրեք ընթերցանության ավարտի ամսաթիվը:</a:t>
            </a:r>
            <a:endParaRPr lang="en-US" sz="1800"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1628499" y="5012891"/>
            <a:ext cx="4049489" cy="619255"/>
          </a:xfrm>
        </p:spPr>
        <p:txBody>
          <a:bodyPr>
            <a:normAutofit fontScale="92500"/>
          </a:bodyPr>
          <a:lstStyle/>
          <a:p>
            <a:r>
              <a:rPr lang="hy-AM" dirty="0"/>
              <a:t>Բաց թողեք այս քայլը, եթե նախորդ քայլում որոշել եք կարդալ </a:t>
            </a:r>
            <a:r>
              <a:rPr lang="en-US" dirty="0"/>
              <a:t>By Day</a:t>
            </a:r>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y-AM" dirty="0"/>
              <a:t>Մուտքագրեք արժեք միայն այն դեպքում, եթե ընտրել եք </a:t>
            </a:r>
            <a:r>
              <a:rPr lang="en-US" dirty="0"/>
              <a:t>Custom Duration</a:t>
            </a:r>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y-AM" sz="2000" dirty="0"/>
              <a:t>Ընթերցանության ավարտի ամսաթիվը անընտրելի կլինի, եթե Տեւողությունը իջնող ներքում ընտրեք Ընտելական տեւողություն</a:t>
            </a:r>
            <a:endParaRPr lang="en-US" sz="2000" dirty="0"/>
          </a:p>
        </p:txBody>
      </p:sp>
      <p:pic>
        <p:nvPicPr>
          <p:cNvPr id="5" name="Picture 4">
            <a:extLst>
              <a:ext uri="{FF2B5EF4-FFF2-40B4-BE49-F238E27FC236}">
                <a16:creationId xmlns:a16="http://schemas.microsoft.com/office/drawing/2014/main" id="{94CF5B67-B0DF-4838-803E-12CBC65668C9}"/>
              </a:ext>
            </a:extLst>
          </p:cNvPr>
          <p:cNvPicPr>
            <a:picLocks noChangeAspect="1"/>
          </p:cNvPicPr>
          <p:nvPr/>
        </p:nvPicPr>
        <p:blipFill rotWithShape="1">
          <a:blip r:embed="rId4"/>
          <a:srcRect l="38218" t="47996" r="40160" b="42555"/>
          <a:stretch/>
        </p:blipFill>
        <p:spPr>
          <a:xfrm>
            <a:off x="1619263" y="1051728"/>
            <a:ext cx="4129783" cy="970107"/>
          </a:xfrm>
          <a:prstGeom prst="rect">
            <a:avLst/>
          </a:prstGeom>
        </p:spPr>
      </p:pic>
      <p:pic>
        <p:nvPicPr>
          <p:cNvPr id="8" name="Picture 7">
            <a:extLst>
              <a:ext uri="{FF2B5EF4-FFF2-40B4-BE49-F238E27FC236}">
                <a16:creationId xmlns:a16="http://schemas.microsoft.com/office/drawing/2014/main" id="{D90E68A4-3241-4392-8A46-202193A78622}"/>
              </a:ext>
            </a:extLst>
          </p:cNvPr>
          <p:cNvPicPr>
            <a:picLocks noChangeAspect="1"/>
          </p:cNvPicPr>
          <p:nvPr/>
        </p:nvPicPr>
        <p:blipFill rotWithShape="1">
          <a:blip r:embed="rId4"/>
          <a:srcRect l="60558" t="47699" r="18378" b="41014"/>
          <a:stretch/>
        </p:blipFill>
        <p:spPr>
          <a:xfrm>
            <a:off x="6167750" y="1011690"/>
            <a:ext cx="3491816" cy="1005704"/>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hy-AM" dirty="0"/>
              <a:t>Ընտրեք էլեկտրոնային գրքի ձեւաչափը</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471888"/>
            <a:ext cx="9614266" cy="3333732"/>
          </a:xfrm>
        </p:spPr>
        <p:txBody>
          <a:bodyPr>
            <a:normAutofit fontScale="85000" lnSpcReduction="10000"/>
          </a:bodyPr>
          <a:lstStyle/>
          <a:p>
            <a:r>
              <a:rPr lang="hy-AM" dirty="0"/>
              <a:t>Ընտրելի է միայն այն դեպքում, եթե Ներառել սուրբ գրությունները այո</a:t>
            </a:r>
            <a:endParaRPr lang="en-US" dirty="0"/>
          </a:p>
          <a:p>
            <a:r>
              <a:rPr lang="hy-AM" dirty="0"/>
              <a:t>Ձեր ընտրությունը կախված է այն էլեկտրոնային ընթերցողից, որը ցանկանում եք օգտագործել:</a:t>
            </a:r>
            <a:r>
              <a:rPr lang="en-US" dirty="0"/>
              <a:t>  </a:t>
            </a:r>
          </a:p>
          <a:p>
            <a:pPr lvl="1"/>
            <a:r>
              <a:rPr lang="en-US" dirty="0"/>
              <a:t>PDF – </a:t>
            </a:r>
            <a:r>
              <a:rPr lang="hy-AM" dirty="0"/>
              <a:t>Ունիվերսալ ձեւաչափ, որն օգտագործվում է վեբ բրաուզերների եւ շատ այլ էլեկտրոնային ընթերցողների կողմից</a:t>
            </a:r>
            <a:endParaRPr lang="en-US" dirty="0"/>
          </a:p>
          <a:p>
            <a:pPr lvl="1"/>
            <a:r>
              <a:rPr lang="en-US" dirty="0"/>
              <a:t>EPUB - </a:t>
            </a:r>
            <a:r>
              <a:rPr lang="hy-AM" dirty="0"/>
              <a:t>Այս ընտրությունը օգտագործվում է Բարնս եւ Նոբլ Նուք</a:t>
            </a:r>
            <a:r>
              <a:rPr lang="en-US" dirty="0"/>
              <a:t> </a:t>
            </a:r>
            <a:r>
              <a:rPr lang="hy-AM" dirty="0"/>
              <a:t>հավելվածում, </a:t>
            </a:r>
            <a:r>
              <a:rPr lang="en-US" dirty="0"/>
              <a:t>Amazon Kindle </a:t>
            </a:r>
            <a:r>
              <a:rPr lang="hy-AM" dirty="0"/>
              <a:t>հավելվածում եւ էլեկտրոնային ընթերցողների հավելվածների մեծ մասում</a:t>
            </a:r>
            <a:endParaRPr lang="en-US" dirty="0"/>
          </a:p>
          <a:p>
            <a:pPr lvl="2"/>
            <a:r>
              <a:rPr lang="en-US" dirty="0"/>
              <a:t>EPUB </a:t>
            </a:r>
            <a:r>
              <a:rPr lang="hy-AM" dirty="0"/>
              <a:t>էլեկտրոնային գրքի ֆայլը զգալիորեն փոքր է չափերով</a:t>
            </a:r>
            <a:endParaRPr lang="en-US" dirty="0"/>
          </a:p>
          <a:p>
            <a:pPr marL="0" indent="0">
              <a:buNone/>
            </a:pPr>
            <a:endParaRPr lang="en-US" dirty="0"/>
          </a:p>
          <a:p>
            <a:pPr marL="0" indent="0">
              <a:buNone/>
            </a:pPr>
            <a:r>
              <a:rPr lang="hy-AM" dirty="0"/>
              <a:t>Դուք կարող եք ընտրել դրանցից միայն մեկը։ Եթե ցանկանում եք ունենալ ձեր ընթերցանության պլանը այլ ձեւաչափով (օրինակ՝ </a:t>
            </a:r>
            <a:r>
              <a:rPr lang="en-US" dirty="0"/>
              <a:t>txt, docx, mobi </a:t>
            </a:r>
            <a:r>
              <a:rPr lang="hy-AM" dirty="0"/>
              <a:t>եւ այլն), տեղեկացրեք մեզ Մուտքագրեք ցանկացած հավելյալ հարցումներ այստեղ</a:t>
            </a:r>
            <a:r>
              <a:rPr lang="en-US" dirty="0"/>
              <a:t> </a:t>
            </a:r>
            <a:r>
              <a:rPr lang="hy-AM" dirty="0"/>
              <a:t>տեքստային վանդակում եւ մենք կփորձենք հարմարեցնել։</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y-AM" dirty="0"/>
              <a:t>Եթե ներառում եք սուրբ գրություններ, ընտրեք </a:t>
            </a:r>
            <a:r>
              <a:rPr lang="en-US" dirty="0"/>
              <a:t>PDF-</a:t>
            </a:r>
            <a:r>
              <a:rPr lang="hy-AM" dirty="0"/>
              <a:t>ի եւ </a:t>
            </a:r>
            <a:r>
              <a:rPr lang="en-US" dirty="0"/>
              <a:t>Epub-</a:t>
            </a:r>
            <a:r>
              <a:rPr lang="hy-AM" dirty="0"/>
              <a:t>ի միջեւ</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hy-AM" dirty="0"/>
              <a:t>Եթե ձեր տարբերակը հեղինակային իրավունքով պաշտպանված է, կամ եթե դուք ընտրել եք ուղեցույց, այս ընտրությունը կկողպվի </a:t>
            </a:r>
            <a:r>
              <a:rPr lang="en-US" dirty="0"/>
              <a:t>PDF </a:t>
            </a:r>
            <a:r>
              <a:rPr lang="hy-AM" dirty="0"/>
              <a:t>աղյուսակով որպես լռելյայն</a:t>
            </a:r>
            <a:endParaRPr lang="en-US" dirty="0"/>
          </a:p>
        </p:txBody>
      </p:sp>
      <p:pic>
        <p:nvPicPr>
          <p:cNvPr id="5" name="Picture 4">
            <a:extLst>
              <a:ext uri="{FF2B5EF4-FFF2-40B4-BE49-F238E27FC236}">
                <a16:creationId xmlns:a16="http://schemas.microsoft.com/office/drawing/2014/main" id="{3138F6FE-AB4D-4EA8-8094-E13F3386FE5C}"/>
              </a:ext>
            </a:extLst>
          </p:cNvPr>
          <p:cNvPicPr>
            <a:picLocks noChangeAspect="1"/>
          </p:cNvPicPr>
          <p:nvPr/>
        </p:nvPicPr>
        <p:blipFill rotWithShape="1">
          <a:blip r:embed="rId2"/>
          <a:srcRect r="26324"/>
          <a:stretch/>
        </p:blipFill>
        <p:spPr>
          <a:xfrm>
            <a:off x="1709650" y="1021842"/>
            <a:ext cx="4126946" cy="1276528"/>
          </a:xfrm>
          <a:prstGeom prst="rect">
            <a:avLst/>
          </a:prstGeom>
        </p:spPr>
      </p:pic>
      <p:pic>
        <p:nvPicPr>
          <p:cNvPr id="9" name="Picture 8">
            <a:extLst>
              <a:ext uri="{FF2B5EF4-FFF2-40B4-BE49-F238E27FC236}">
                <a16:creationId xmlns:a16="http://schemas.microsoft.com/office/drawing/2014/main" id="{A9AE4B5B-FEB3-405B-A0FD-E7B86789389C}"/>
              </a:ext>
            </a:extLst>
          </p:cNvPr>
          <p:cNvPicPr>
            <a:picLocks noChangeAspect="1"/>
          </p:cNvPicPr>
          <p:nvPr/>
        </p:nvPicPr>
        <p:blipFill rotWithShape="1">
          <a:blip r:embed="rId3"/>
          <a:srcRect l="16298" t="48127" r="59548" b="42487"/>
          <a:stretch/>
        </p:blipFill>
        <p:spPr>
          <a:xfrm>
            <a:off x="5894960" y="1021842"/>
            <a:ext cx="6111679" cy="1276528"/>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857983" y="476057"/>
            <a:ext cx="10175132" cy="1124611"/>
          </a:xfrm>
        </p:spPr>
        <p:txBody>
          <a:bodyPr>
            <a:normAutofit/>
          </a:bodyPr>
          <a:lstStyle/>
          <a:p>
            <a:r>
              <a:rPr lang="hy-AM" sz="2400" dirty="0"/>
              <a:t>Ընտրովի տառատեսակ հատվածների համար, որտեղ խոսում է Հիսուսը</a:t>
            </a:r>
            <a:endParaRPr lang="en-US" sz="24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408926"/>
            <a:ext cx="8915400" cy="3099481"/>
          </a:xfrm>
        </p:spPr>
        <p:txBody>
          <a:bodyPr>
            <a:normAutofit/>
          </a:bodyPr>
          <a:lstStyle/>
          <a:p>
            <a:r>
              <a:rPr lang="hy-AM" dirty="0"/>
              <a:t>Ամբողջ հատվածը, որտեղ խոսում է Հիսուսը, կարող է լինել կարմիր կամ թավ, շեղ տառատեսակով։</a:t>
            </a:r>
            <a:endParaRPr lang="en-US" dirty="0"/>
          </a:p>
          <a:p>
            <a:pPr lvl="1"/>
            <a:r>
              <a:rPr lang="hy-AM" dirty="0"/>
              <a:t>Շրջանցեք այս ընտրումը կամ ընտրեք Ոչ մեկը՝ լռելյայն տառատեսակն օգտագործելու համար</a:t>
            </a:r>
            <a:endParaRPr lang="en-US" dirty="0"/>
          </a:p>
          <a:p>
            <a:r>
              <a:rPr lang="hy-AM" dirty="0"/>
              <a:t>Այս տարբերակը հասանելի է միայն այն դեպքում, եթե դուք ներառում եք Սուրբ Գիրք</a:t>
            </a:r>
            <a:endParaRPr lang="en-US" dirty="0"/>
          </a:p>
          <a:p>
            <a:r>
              <a:rPr lang="hy-AM" dirty="0"/>
              <a:t>Խաչաձեւ հղումների տեքստը բացառված է ընտրովի տառատեսակներից</a:t>
            </a:r>
            <a:endParaRPr lang="en-US" dirty="0"/>
          </a:p>
        </p:txBody>
      </p:sp>
      <p:pic>
        <p:nvPicPr>
          <p:cNvPr id="5" name="Picture 4">
            <a:extLst>
              <a:ext uri="{FF2B5EF4-FFF2-40B4-BE49-F238E27FC236}">
                <a16:creationId xmlns:a16="http://schemas.microsoft.com/office/drawing/2014/main" id="{7D7748A3-4D11-41A5-B0F6-E62E23077858}"/>
              </a:ext>
            </a:extLst>
          </p:cNvPr>
          <p:cNvPicPr>
            <a:picLocks noChangeAspect="1"/>
          </p:cNvPicPr>
          <p:nvPr/>
        </p:nvPicPr>
        <p:blipFill>
          <a:blip r:embed="rId2"/>
          <a:stretch>
            <a:fillRect/>
          </a:stretch>
        </p:blipFill>
        <p:spPr>
          <a:xfrm>
            <a:off x="3382808" y="1600668"/>
            <a:ext cx="5601482" cy="1276528"/>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fontScale="90000"/>
          </a:bodyPr>
          <a:lstStyle/>
          <a:p>
            <a:r>
              <a:rPr lang="hy-AM" dirty="0"/>
              <a:t>Ընտրեք Ոչ, եթե ցանկանում եք ապագայում չստանալ նամակներ </a:t>
            </a:r>
            <a:r>
              <a:rPr lang="en-US" dirty="0"/>
              <a:t>WBP-</a:t>
            </a:r>
            <a:r>
              <a:rPr lang="hy-AM" dirty="0"/>
              <a:t>ից</a:t>
            </a:r>
            <a:endParaRPr lang="en-US" dirty="0"/>
          </a:p>
        </p:txBody>
      </p:sp>
      <p:pic>
        <p:nvPicPr>
          <p:cNvPr id="4" name="Picture 3">
            <a:extLst>
              <a:ext uri="{FF2B5EF4-FFF2-40B4-BE49-F238E27FC236}">
                <a16:creationId xmlns:a16="http://schemas.microsoft.com/office/drawing/2014/main" id="{C721596E-9322-4F5C-9824-AD1CF1B72B37}"/>
              </a:ext>
            </a:extLst>
          </p:cNvPr>
          <p:cNvPicPr>
            <a:picLocks noChangeAspect="1"/>
          </p:cNvPicPr>
          <p:nvPr/>
        </p:nvPicPr>
        <p:blipFill rotWithShape="1">
          <a:blip r:embed="rId2"/>
          <a:srcRect l="18032" t="58090" r="51330" b="22364"/>
          <a:stretch/>
        </p:blipFill>
        <p:spPr>
          <a:xfrm>
            <a:off x="2704288" y="1887165"/>
            <a:ext cx="7716223" cy="2645924"/>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5CA2A28-1D1A-4787-9026-A1E78C98C722}"/>
              </a:ext>
            </a:extLst>
          </p:cNvPr>
          <p:cNvPicPr>
            <a:picLocks noChangeAspect="1"/>
          </p:cNvPicPr>
          <p:nvPr/>
        </p:nvPicPr>
        <p:blipFill rotWithShape="1">
          <a:blip r:embed="rId2"/>
          <a:srcRect l="957" t="18974" r="1782" b="24750"/>
          <a:stretch/>
        </p:blipFill>
        <p:spPr>
          <a:xfrm>
            <a:off x="719847" y="1915044"/>
            <a:ext cx="10943355" cy="2551056"/>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hy-AM" dirty="0"/>
              <a:t>Նավարկեք դեպի էլեկտրոնային գրքի հարցման էջ</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184794" y="2074980"/>
            <a:ext cx="1147912"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164598" y="1322962"/>
            <a:ext cx="333479" cy="8350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hy-AM" dirty="0"/>
              <a:t>Ըստ ցանկության՝ մուտքագրեք ցանկացած լրացուցիչ հարցում այստեղ</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a:bodyPr>
          <a:lstStyle/>
          <a:p>
            <a:r>
              <a:rPr lang="hy-AM" dirty="0"/>
              <a:t>Դուք կարող եք կատարել ցանկացած լրացուցիչ հարցում ազատ ձեւի տեքստային վանդակում:</a:t>
            </a:r>
            <a:r>
              <a:rPr lang="en-US" dirty="0"/>
              <a:t>  </a:t>
            </a:r>
          </a:p>
          <a:p>
            <a:r>
              <a:rPr lang="hy-AM" dirty="0"/>
              <a:t>Օրինակ, դուք կարող եք ցանկանալ ձեր ընթերցանության պլանը մի քանի ձեւաչափերով կամ այլ ձեւաչափով, քան նշված է։ Մենք կբավարարենք ցանկացած խնդրանք, եթե կարող ենք։</a:t>
            </a:r>
            <a:r>
              <a:rPr lang="en-US" dirty="0"/>
              <a:t> </a:t>
            </a:r>
          </a:p>
          <a:p>
            <a:r>
              <a:rPr lang="hy-AM" dirty="0"/>
              <a:t>Դուք կարող եք խառնել եւ համընկնել։ Օրինակ՝ մի տարբերակից ընտրեք Հին Կտակարանը, իսկ մյուսից՝ Նոր Կտակարանը։</a:t>
            </a:r>
            <a:r>
              <a:rPr lang="en-US" dirty="0"/>
              <a:t>This can be done via the additional request or send us a note from our Contact Us page</a:t>
            </a:r>
          </a:p>
          <a:p>
            <a:pPr lvl="1"/>
            <a:r>
              <a:rPr lang="hy-AM" dirty="0"/>
              <a:t>Այսպիսի խնդրանքը մի քիչ ավելի երկար կպահանջի մեր կողմից մշակելու համար</a:t>
            </a:r>
            <a:r>
              <a:rPr lang="en-US" dirty="0"/>
              <a:t> </a:t>
            </a:r>
          </a:p>
        </p:txBody>
      </p:sp>
      <p:pic>
        <p:nvPicPr>
          <p:cNvPr id="5" name="Picture 4">
            <a:extLst>
              <a:ext uri="{FF2B5EF4-FFF2-40B4-BE49-F238E27FC236}">
                <a16:creationId xmlns:a16="http://schemas.microsoft.com/office/drawing/2014/main" id="{CDDA0E3D-9325-40AC-93E2-1137CEFD1AC3}"/>
              </a:ext>
            </a:extLst>
          </p:cNvPr>
          <p:cNvPicPr>
            <a:picLocks noChangeAspect="1"/>
          </p:cNvPicPr>
          <p:nvPr/>
        </p:nvPicPr>
        <p:blipFill rotWithShape="1">
          <a:blip r:embed="rId2"/>
          <a:srcRect l="50000" t="57645" r="17979" b="30776"/>
          <a:stretch/>
        </p:blipFill>
        <p:spPr>
          <a:xfrm>
            <a:off x="2846961" y="1906623"/>
            <a:ext cx="6957185" cy="1352145"/>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hy-AM" sz="2700" dirty="0"/>
              <a:t>Խնդրում ենք տեղեկացնել մեզ, թե ինչպես եք լսել մեր մասին, եւ եթե սա առաջին անգամն է, որ կարդում եք Աստվածաշունչը</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8657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hy-AM" sz="2000" dirty="0"/>
              <a:t>Այս տեղեկատվությունը կօգնի մեզ հասնել հնարավորինս շատ մարդկանց</a:t>
            </a:r>
            <a:endParaRPr lang="en-US" sz="2000" dirty="0"/>
          </a:p>
        </p:txBody>
      </p:sp>
      <p:pic>
        <p:nvPicPr>
          <p:cNvPr id="8" name="Picture 7">
            <a:extLst>
              <a:ext uri="{FF2B5EF4-FFF2-40B4-BE49-F238E27FC236}">
                <a16:creationId xmlns:a16="http://schemas.microsoft.com/office/drawing/2014/main" id="{FD4C5E15-2FAB-4D49-B5C2-6245DF6BC5D7}"/>
              </a:ext>
            </a:extLst>
          </p:cNvPr>
          <p:cNvPicPr>
            <a:picLocks noChangeAspect="1"/>
          </p:cNvPicPr>
          <p:nvPr/>
        </p:nvPicPr>
        <p:blipFill rotWithShape="1">
          <a:blip r:embed="rId2"/>
          <a:srcRect l="16755" t="68333" r="42394" b="11974"/>
          <a:stretch/>
        </p:blipFill>
        <p:spPr>
          <a:xfrm>
            <a:off x="2592925" y="1984442"/>
            <a:ext cx="7339341" cy="1901758"/>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808446"/>
          </a:xfrm>
        </p:spPr>
        <p:txBody>
          <a:bodyPr/>
          <a:lstStyle/>
          <a:p>
            <a:r>
              <a:rPr lang="hy-AM" dirty="0"/>
              <a:t>Սեղմեք</a:t>
            </a:r>
            <a:r>
              <a:rPr lang="en-US" dirty="0"/>
              <a:t> </a:t>
            </a:r>
            <a:r>
              <a:rPr lang="hy-AM" dirty="0"/>
              <a:t>Ներկայացնել</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hy-AM" dirty="0"/>
              <a:t>Եթե Դուք լրացրել եք ձեւն ամբողջությամբ՝ առանց պարտադիր ընտրությունը բաց թողնելու, ապա Դուք կուղղորդվեք դեպի հաստատման էջ</a:t>
            </a:r>
            <a:endParaRPr lang="en-US" dirty="0"/>
          </a:p>
          <a:p>
            <a:r>
              <a:rPr lang="hy-AM" dirty="0"/>
              <a:t>Եթե բաց եք թողել ընտրությունը, ձեզ կհուշվի լրացնել դաշտը կամ կատարել ընտրություն:</a:t>
            </a:r>
            <a:r>
              <a:rPr lang="en-US" dirty="0"/>
              <a:t>  </a:t>
            </a:r>
          </a:p>
        </p:txBody>
      </p:sp>
      <p:pic>
        <p:nvPicPr>
          <p:cNvPr id="7" name="Picture 6">
            <a:extLst>
              <a:ext uri="{FF2B5EF4-FFF2-40B4-BE49-F238E27FC236}">
                <a16:creationId xmlns:a16="http://schemas.microsoft.com/office/drawing/2014/main" id="{0A6BA179-E34B-4573-91FA-AD41ABF3716D}"/>
              </a:ext>
            </a:extLst>
          </p:cNvPr>
          <p:cNvPicPr>
            <a:picLocks noChangeAspect="1"/>
          </p:cNvPicPr>
          <p:nvPr/>
        </p:nvPicPr>
        <p:blipFill rotWithShape="1">
          <a:blip r:embed="rId2"/>
          <a:srcRect l="16436" t="69223" r="73032" b="21722"/>
          <a:stretch/>
        </p:blipFill>
        <p:spPr>
          <a:xfrm>
            <a:off x="2684834" y="1329911"/>
            <a:ext cx="2700422" cy="1247922"/>
          </a:xfrm>
          <a:prstGeom prst="rect">
            <a:avLst/>
          </a:prstGeom>
        </p:spPr>
      </p:pic>
      <p:pic>
        <p:nvPicPr>
          <p:cNvPr id="8" name="Picture 7">
            <a:extLst>
              <a:ext uri="{FF2B5EF4-FFF2-40B4-BE49-F238E27FC236}">
                <a16:creationId xmlns:a16="http://schemas.microsoft.com/office/drawing/2014/main" id="{21E0DCB9-4953-4C2C-81A9-ADD283F59E62}"/>
              </a:ext>
            </a:extLst>
          </p:cNvPr>
          <p:cNvPicPr>
            <a:picLocks noChangeAspect="1"/>
          </p:cNvPicPr>
          <p:nvPr/>
        </p:nvPicPr>
        <p:blipFill rotWithShape="1">
          <a:blip r:embed="rId3"/>
          <a:srcRect l="50000" t="53488" r="18298" b="31074"/>
          <a:stretch/>
        </p:blipFill>
        <p:spPr>
          <a:xfrm>
            <a:off x="3161064" y="4339096"/>
            <a:ext cx="5869871" cy="1536410"/>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395797"/>
          </a:xfrm>
        </p:spPr>
        <p:txBody>
          <a:bodyPr>
            <a:normAutofit fontScale="90000"/>
          </a:bodyPr>
          <a:lstStyle/>
          <a:p>
            <a:r>
              <a:rPr lang="hy-AM" sz="2000" dirty="0"/>
              <a:t>Հաստատման էջ</a:t>
            </a:r>
            <a:endParaRPr lang="en-US" sz="2000" dirty="0"/>
          </a:p>
        </p:txBody>
      </p:sp>
      <p:pic>
        <p:nvPicPr>
          <p:cNvPr id="4" name="Picture 3">
            <a:extLst>
              <a:ext uri="{FF2B5EF4-FFF2-40B4-BE49-F238E27FC236}">
                <a16:creationId xmlns:a16="http://schemas.microsoft.com/office/drawing/2014/main" id="{06D07793-6619-4A7B-A7BA-F13753D85B1F}"/>
              </a:ext>
            </a:extLst>
          </p:cNvPr>
          <p:cNvPicPr>
            <a:picLocks noChangeAspect="1"/>
          </p:cNvPicPr>
          <p:nvPr/>
        </p:nvPicPr>
        <p:blipFill rotWithShape="1">
          <a:blip r:embed="rId2"/>
          <a:srcRect l="42207" t="12816" r="41995" b="19792"/>
          <a:stretch/>
        </p:blipFill>
        <p:spPr>
          <a:xfrm>
            <a:off x="4776281" y="341363"/>
            <a:ext cx="2762655" cy="6334573"/>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hy-AM" sz="3200" dirty="0"/>
              <a:t>Հաստատման էջը շարունակվում է</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hy-AM" dirty="0"/>
              <a:t>Եթե դուք գոհ եք ձեր ընտրությունից, ապա սեղմեք Հաստատել եւ Ուղարկել հարցումը</a:t>
            </a:r>
            <a:endParaRPr lang="en-US" dirty="0"/>
          </a:p>
          <a:p>
            <a:r>
              <a:rPr lang="hy-AM" dirty="0"/>
              <a:t>Եթե ոչ, կարող եք վերադառնալ եւ խմբագրել</a:t>
            </a:r>
            <a:r>
              <a:rPr lang="en-US" dirty="0"/>
              <a:t>  </a:t>
            </a:r>
          </a:p>
        </p:txBody>
      </p:sp>
      <p:pic>
        <p:nvPicPr>
          <p:cNvPr id="8" name="Picture 7">
            <a:extLst>
              <a:ext uri="{FF2B5EF4-FFF2-40B4-BE49-F238E27FC236}">
                <a16:creationId xmlns:a16="http://schemas.microsoft.com/office/drawing/2014/main" id="{A292CEE5-2299-4DE3-84D4-200ECDA4A177}"/>
              </a:ext>
            </a:extLst>
          </p:cNvPr>
          <p:cNvPicPr>
            <a:picLocks noChangeAspect="1"/>
          </p:cNvPicPr>
          <p:nvPr/>
        </p:nvPicPr>
        <p:blipFill rotWithShape="1">
          <a:blip r:embed="rId2"/>
          <a:srcRect l="26729" t="84958" r="42154" b="6729"/>
          <a:stretch/>
        </p:blipFill>
        <p:spPr>
          <a:xfrm>
            <a:off x="2417856" y="1186775"/>
            <a:ext cx="8536012" cy="1225684"/>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hy-AM" dirty="0"/>
              <a:t>Հաջող ներկայացման էջը</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r>
              <a:rPr lang="hy-AM" dirty="0"/>
              <a:t>Շատ կարեւոր է, որ դուք </a:t>
            </a:r>
            <a:r>
              <a:rPr lang="en-US" dirty="0"/>
              <a:t>gary@worldbibleplans.com </a:t>
            </a:r>
            <a:r>
              <a:rPr lang="hy-AM" dirty="0"/>
              <a:t>ավելացնեք ձեր անվտանգ ուղարկողների ցուցակում</a:t>
            </a:r>
            <a:endParaRPr lang="en-US" dirty="0"/>
          </a:p>
          <a:p>
            <a:pPr lvl="1"/>
            <a:r>
              <a:rPr lang="hy-AM" dirty="0"/>
              <a:t>Հակառակ դեպքում ձեր կցորդը կամ հղումը կարող է հայտնվել թափոնների կամ սպամի թղթապանակում</a:t>
            </a:r>
            <a:endParaRPr lang="en-US" dirty="0"/>
          </a:p>
          <a:p>
            <a:r>
              <a:rPr lang="hy-AM" dirty="0"/>
              <a:t>Խնդրանքի շրջադարձի ժամանակը 24 ժամից պակաս է, եթե չկան մեղմացնող հանգամանքներ</a:t>
            </a:r>
            <a:endParaRPr lang="en-US" dirty="0"/>
          </a:p>
          <a:p>
            <a:pPr lvl="1"/>
            <a:r>
              <a:rPr lang="hy-AM" dirty="0"/>
              <a:t>Եթե 24 ժամվա ընթացքում </a:t>
            </a:r>
            <a:r>
              <a:rPr lang="en-US" dirty="0"/>
              <a:t>gary@worldbibleplans.com-</a:t>
            </a:r>
            <a:r>
              <a:rPr lang="hy-AM" dirty="0"/>
              <a:t>ից նամակ չեք ստանում, ստուգեք ձեր թափոնների կամ սպամի թղթապանակը:</a:t>
            </a:r>
            <a:endParaRPr lang="en-US" dirty="0"/>
          </a:p>
          <a:p>
            <a:pPr lvl="2"/>
            <a:r>
              <a:rPr lang="hy-AM" dirty="0"/>
              <a:t>Եթե դեռեւս մեզանից նամակ չեք ստացել, ուղարկեք մեզ գրություն մեր Կապ մեզ հետ էջից</a:t>
            </a:r>
            <a:endParaRPr lang="en-US" dirty="0"/>
          </a:p>
        </p:txBody>
      </p:sp>
      <p:pic>
        <p:nvPicPr>
          <p:cNvPr id="5" name="Picture 4">
            <a:extLst>
              <a:ext uri="{FF2B5EF4-FFF2-40B4-BE49-F238E27FC236}">
                <a16:creationId xmlns:a16="http://schemas.microsoft.com/office/drawing/2014/main" id="{2F7A9502-19EA-4A0F-B9C6-BCFB41F30E52}"/>
              </a:ext>
            </a:extLst>
          </p:cNvPr>
          <p:cNvPicPr>
            <a:picLocks noChangeAspect="1"/>
          </p:cNvPicPr>
          <p:nvPr/>
        </p:nvPicPr>
        <p:blipFill rotWithShape="1">
          <a:blip r:embed="rId2"/>
          <a:srcRect l="10366" t="32624" r="12145" b="45816"/>
          <a:stretch/>
        </p:blipFill>
        <p:spPr>
          <a:xfrm>
            <a:off x="2704289" y="1406769"/>
            <a:ext cx="8020683" cy="2270286"/>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1887166" y="128735"/>
            <a:ext cx="9802272" cy="525421"/>
          </a:xfrm>
        </p:spPr>
        <p:txBody>
          <a:bodyPr>
            <a:normAutofit/>
          </a:bodyPr>
          <a:lstStyle/>
          <a:p>
            <a:r>
              <a:rPr lang="hy-AM" sz="2000" dirty="0"/>
              <a:t>Սա Հարցման ձեւն է - Մենք կբաժանենք այն հետեւյալ սլայդներում</a:t>
            </a:r>
            <a:endParaRPr lang="en-US" sz="2000" dirty="0"/>
          </a:p>
        </p:txBody>
      </p:sp>
      <p:pic>
        <p:nvPicPr>
          <p:cNvPr id="4" name="Picture 3">
            <a:extLst>
              <a:ext uri="{FF2B5EF4-FFF2-40B4-BE49-F238E27FC236}">
                <a16:creationId xmlns:a16="http://schemas.microsoft.com/office/drawing/2014/main" id="{3998BEE8-A5C4-40D1-B88F-D467C50FF976}"/>
              </a:ext>
            </a:extLst>
          </p:cNvPr>
          <p:cNvPicPr>
            <a:picLocks noChangeAspect="1"/>
          </p:cNvPicPr>
          <p:nvPr/>
        </p:nvPicPr>
        <p:blipFill rotWithShape="1">
          <a:blip r:embed="rId2"/>
          <a:srcRect l="33192" t="17417" r="33856" b="9995"/>
          <a:stretch/>
        </p:blipFill>
        <p:spPr>
          <a:xfrm>
            <a:off x="3696509" y="654156"/>
            <a:ext cx="4961107" cy="5874046"/>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hy-AM" sz="3200" dirty="0"/>
              <a:t>Ձեւի մեխանիկան</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hy-AM" dirty="0"/>
              <a:t>Կարեւոր է, որ ձեւը լրացնեք ձախից աջ եւ վերեւից ներքեւ</a:t>
            </a:r>
            <a:endParaRPr lang="en-US" u="sng" dirty="0"/>
          </a:p>
          <a:p>
            <a:pPr lvl="1"/>
            <a:r>
              <a:rPr lang="hy-AM" dirty="0"/>
              <a:t>Եթե լրացնեք ձեւի բաժինը, այնուհետեւ փոփոխություն կատարեք արդեն ընտրած դաշտում, բոլոր ընտրությունները կվերադառնան լռելյայն եւ դուք կկորցնեք ձեր կատարած ընտրությունը:</a:t>
            </a:r>
            <a:endParaRPr lang="en-US" dirty="0"/>
          </a:p>
          <a:p>
            <a:pPr lvl="2"/>
            <a:r>
              <a:rPr lang="hy-AM" dirty="0"/>
              <a:t>Օրինակ՝ եթե ընտրեք տարբերակը եւ լրացնեք մնացած ձեւը, այնուհետեւ վերադառնաք եւ փոխեք տարբերակը, ապա ստիպված կլինեք նորից լրացնել բոլոր հետագա դաշտերը</a:t>
            </a:r>
            <a:endParaRPr lang="en-US" dirty="0"/>
          </a:p>
        </p:txBody>
      </p:sp>
      <p:pic>
        <p:nvPicPr>
          <p:cNvPr id="6" name="Picture 5">
            <a:extLst>
              <a:ext uri="{FF2B5EF4-FFF2-40B4-BE49-F238E27FC236}">
                <a16:creationId xmlns:a16="http://schemas.microsoft.com/office/drawing/2014/main" id="{0C86CC3F-FA16-416E-887B-D685E04A09AE}"/>
              </a:ext>
            </a:extLst>
          </p:cNvPr>
          <p:cNvPicPr>
            <a:picLocks noChangeAspect="1"/>
          </p:cNvPicPr>
          <p:nvPr/>
        </p:nvPicPr>
        <p:blipFill rotWithShape="1">
          <a:blip r:embed="rId2"/>
          <a:srcRect l="14879" t="27363" r="15826" b="37215"/>
          <a:stretch/>
        </p:blipFill>
        <p:spPr>
          <a:xfrm>
            <a:off x="1667449" y="972764"/>
            <a:ext cx="9700805" cy="2665381"/>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hy-AM" sz="3200" dirty="0"/>
              <a:t>Ձեւի տրամաբանական կանոնները</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hy-AM" dirty="0"/>
              <a:t>Կախված ձեր ընտրությունից՝ որոշ ընտրանիներ անհասանելի կդառնան</a:t>
            </a:r>
            <a:endParaRPr lang="en-US" dirty="0"/>
          </a:p>
          <a:p>
            <a:pPr lvl="1"/>
            <a:r>
              <a:rPr lang="hy-AM" dirty="0"/>
              <a:t>Երբեմն ամբողջ անկումը ներքեւ</a:t>
            </a:r>
            <a:endParaRPr lang="en-US" dirty="0"/>
          </a:p>
          <a:p>
            <a:pPr lvl="1"/>
            <a:r>
              <a:rPr lang="hy-AM" dirty="0"/>
              <a:t>Երբեմն միայն ընտրությունը </a:t>
            </a:r>
            <a:r>
              <a:rPr lang="en-US" dirty="0"/>
              <a:t>drop-down </a:t>
            </a:r>
            <a:r>
              <a:rPr lang="hy-AM" dirty="0"/>
              <a:t>ներքեւում</a:t>
            </a:r>
            <a:endParaRPr lang="en-US" dirty="0"/>
          </a:p>
          <a:p>
            <a:pPr lvl="2"/>
            <a:r>
              <a:rPr lang="hy-AM" dirty="0"/>
              <a:t>Օրինակ՝ եթե ընտրում եք հեղինակային իրավունքով պաշտպանված տարբերակը, մենք չենք կարող տրամադրել սուրբ գրությունները, միայն ուղեցույց։</a:t>
            </a:r>
            <a:endParaRPr lang="en-US" dirty="0"/>
          </a:p>
          <a:p>
            <a:pPr lvl="3"/>
            <a:r>
              <a:rPr lang="hy-AM" dirty="0"/>
              <a:t>Ընտրել գիրքը կողպված կլինի</a:t>
            </a:r>
            <a:endParaRPr lang="en-US" dirty="0"/>
          </a:p>
          <a:p>
            <a:pPr lvl="3"/>
            <a:r>
              <a:rPr lang="hy-AM" dirty="0"/>
              <a:t>Ներառել սուրբ գրությունները կկողպվեն</a:t>
            </a:r>
            <a:endParaRPr lang="en-US" dirty="0"/>
          </a:p>
          <a:p>
            <a:pPr lvl="4"/>
            <a:r>
              <a:rPr lang="hy-AM" dirty="0"/>
              <a:t>Ոչ. Տրամադրել ուղեցույց միայն կլռելյայն կլինի</a:t>
            </a:r>
            <a:endParaRPr lang="en-US" dirty="0"/>
          </a:p>
          <a:p>
            <a:pPr lvl="3"/>
            <a:r>
              <a:rPr lang="hy-AM" dirty="0"/>
              <a:t>Ներառել խաչաձեւ հղումները կկողպվեն</a:t>
            </a:r>
            <a:endParaRPr lang="en-US" dirty="0"/>
          </a:p>
          <a:p>
            <a:pPr lvl="3"/>
            <a:r>
              <a:rPr lang="hy-AM" dirty="0"/>
              <a:t>Ընտրել պարբերություն/հատվածը կկողպվի</a:t>
            </a:r>
            <a:endParaRPr lang="en-US" dirty="0"/>
          </a:p>
          <a:p>
            <a:pPr lvl="3"/>
            <a:r>
              <a:rPr lang="hy-AM" dirty="0"/>
              <a:t>Ընտրեք էլեկտրոնային գրքի ձեւաչափը կողպված կլինի</a:t>
            </a:r>
            <a:endParaRPr lang="en-US" dirty="0"/>
          </a:p>
          <a:p>
            <a:pPr lvl="4"/>
            <a:r>
              <a:rPr lang="en-US" dirty="0"/>
              <a:t>PDF </a:t>
            </a:r>
            <a:r>
              <a:rPr lang="hy-AM" dirty="0"/>
              <a:t>աղյուսակը կլռելյայն</a:t>
            </a:r>
            <a:endParaRPr lang="en-US" dirty="0"/>
          </a:p>
          <a:p>
            <a:pPr lvl="3"/>
            <a:r>
              <a:rPr lang="hy-AM" dirty="0"/>
              <a:t>Ընտրովի տառատեսակը հատվածների համար, որտեղ խոսում է Հիսուսը կողպված կլինի</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071991" y="114155"/>
            <a:ext cx="9432621" cy="606813"/>
          </a:xfrm>
        </p:spPr>
        <p:txBody>
          <a:bodyPr>
            <a:normAutofit fontScale="90000"/>
          </a:bodyPr>
          <a:lstStyle/>
          <a:p>
            <a:r>
              <a:rPr lang="hy-AM" sz="3200" dirty="0"/>
              <a:t>Ձեւի տրամաբանական կանոնները շարունակվում են</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fontScale="92500"/>
          </a:bodyPr>
          <a:lstStyle/>
          <a:p>
            <a:r>
              <a:rPr lang="en-US" dirty="0"/>
              <a:t>Another example:  If you select a theme from the second group…</a:t>
            </a:r>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hy-AM" dirty="0"/>
              <a:t>Գլուխների տեւողությունը </a:t>
            </a:r>
            <a:r>
              <a:rPr lang="en-US" dirty="0"/>
              <a:t>Duration dropdown-</a:t>
            </a:r>
            <a:r>
              <a:rPr lang="hy-AM" dirty="0"/>
              <a:t>ում կլինի մոխրագույն եւ անընտրելի։</a:t>
            </a:r>
            <a:endParaRPr lang="en-US" dirty="0"/>
          </a:p>
          <a:p>
            <a:r>
              <a:rPr lang="hy-AM" dirty="0"/>
              <a:t>Մեկնաբանությունը կփակվի</a:t>
            </a:r>
            <a:endParaRPr lang="en-US" dirty="0"/>
          </a:p>
        </p:txBody>
      </p:sp>
      <p:pic>
        <p:nvPicPr>
          <p:cNvPr id="10" name="Picture 9">
            <a:extLst>
              <a:ext uri="{FF2B5EF4-FFF2-40B4-BE49-F238E27FC236}">
                <a16:creationId xmlns:a16="http://schemas.microsoft.com/office/drawing/2014/main" id="{ABE8D6BC-64F5-4330-ACBA-BD7BE97129AB}"/>
              </a:ext>
            </a:extLst>
          </p:cNvPr>
          <p:cNvPicPr>
            <a:picLocks noChangeAspect="1"/>
          </p:cNvPicPr>
          <p:nvPr/>
        </p:nvPicPr>
        <p:blipFill>
          <a:blip r:embed="rId2"/>
          <a:stretch>
            <a:fillRect/>
          </a:stretch>
        </p:blipFill>
        <p:spPr>
          <a:xfrm>
            <a:off x="7996659" y="1354014"/>
            <a:ext cx="3060604" cy="4085490"/>
          </a:xfrm>
          <a:prstGeom prst="rect">
            <a:avLst/>
          </a:prstGeom>
        </p:spPr>
      </p:pic>
      <p:pic>
        <p:nvPicPr>
          <p:cNvPr id="5" name="Picture 4">
            <a:extLst>
              <a:ext uri="{FF2B5EF4-FFF2-40B4-BE49-F238E27FC236}">
                <a16:creationId xmlns:a16="http://schemas.microsoft.com/office/drawing/2014/main" id="{E3EDDCB5-8B8F-4C0D-99AE-CA276C446B49}"/>
              </a:ext>
            </a:extLst>
          </p:cNvPr>
          <p:cNvPicPr>
            <a:picLocks noChangeAspect="1"/>
          </p:cNvPicPr>
          <p:nvPr/>
        </p:nvPicPr>
        <p:blipFill rotWithShape="1">
          <a:blip r:embed="rId3"/>
          <a:srcRect l="1111" t="9429" r="22796" b="17098"/>
          <a:stretch/>
        </p:blipFill>
        <p:spPr>
          <a:xfrm>
            <a:off x="2080785" y="1354014"/>
            <a:ext cx="5522309" cy="4085488"/>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130357" y="114155"/>
            <a:ext cx="9374255" cy="606813"/>
          </a:xfrm>
        </p:spPr>
        <p:txBody>
          <a:bodyPr>
            <a:normAutofit fontScale="90000"/>
          </a:bodyPr>
          <a:lstStyle/>
          <a:p>
            <a:r>
              <a:rPr lang="hy-AM" sz="3200" dirty="0"/>
              <a:t>Ձեւի տրամաբանական կանոնները շարունակվում են</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hy-AM" dirty="0"/>
              <a:t>Երբեմն բազմակի ընտրությունը որոշում է, թե արդյոք մեկ այլ ընտրություն կողպված է</a:t>
            </a:r>
            <a:endParaRPr lang="en-US" dirty="0"/>
          </a:p>
          <a:p>
            <a:pPr lvl="1"/>
            <a:r>
              <a:rPr lang="hy-AM" dirty="0"/>
              <a:t>Որպեսզի մեկնաբանությունը ընտրելի լինի.</a:t>
            </a:r>
            <a:endParaRPr lang="en-US" dirty="0"/>
          </a:p>
          <a:p>
            <a:pPr lvl="2"/>
            <a:r>
              <a:rPr lang="hy-AM" dirty="0"/>
              <a:t>Տարբերակը չի կարող հեղինակային իրավունքով պաշտպանված լինել</a:t>
            </a:r>
            <a:endParaRPr lang="en-US" dirty="0"/>
          </a:p>
          <a:p>
            <a:pPr lvl="2"/>
            <a:r>
              <a:rPr lang="hy-AM" dirty="0"/>
              <a:t>Թեման պետք է լինի թեմաների առաջին խմբում</a:t>
            </a:r>
            <a:endParaRPr lang="en-US" dirty="0"/>
          </a:p>
          <a:p>
            <a:pPr lvl="2"/>
            <a:r>
              <a:rPr lang="hy-AM" dirty="0"/>
              <a:t>Տեւողությունը պետք է լինի գլխի տեւողությունը</a:t>
            </a:r>
            <a:endParaRPr lang="en-US" dirty="0"/>
          </a:p>
          <a:p>
            <a:pPr lvl="2"/>
            <a:endParaRPr lang="en-US" dirty="0"/>
          </a:p>
          <a:p>
            <a:pPr lvl="1"/>
            <a:r>
              <a:rPr lang="hy-AM" dirty="0"/>
              <a:t>Որպեսզի ընտրեք պարբերության կամ հատվածի ձեւաչափը ընտրելի.</a:t>
            </a:r>
            <a:endParaRPr lang="en-US" dirty="0"/>
          </a:p>
          <a:p>
            <a:pPr lvl="2"/>
            <a:r>
              <a:rPr lang="hy-AM" dirty="0"/>
              <a:t>Տարբերակը չի կարող հեղինակային իրավունքով պաշտպանված լինել</a:t>
            </a:r>
            <a:endParaRPr lang="en-US" dirty="0"/>
          </a:p>
          <a:p>
            <a:pPr lvl="2"/>
            <a:r>
              <a:rPr lang="hy-AM" dirty="0"/>
              <a:t>Սուրբ Գիրքը պետք է լինի Այո</a:t>
            </a:r>
            <a:endParaRPr lang="en-US" dirty="0"/>
          </a:p>
          <a:p>
            <a:pPr lvl="2"/>
            <a:r>
              <a:rPr lang="hy-AM" dirty="0"/>
              <a:t>Ներառել խաչաձեւ հղումները պետք է շրջանցվեն կամ խաչաձեւ հղումներ չպետք է ընտրվեն</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1590</TotalTime>
  <Words>2755</Words>
  <Application>Microsoft Office PowerPoint</Application>
  <PresentationFormat>Widescreen</PresentationFormat>
  <Paragraphs>284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worldbibleplans.com/languages/armenian/index.html</vt:lpstr>
      <vt:lpstr>PowerPoint Presentation</vt:lpstr>
      <vt:lpstr>Բարի գալուստ Աստվածաշնչի համաշխարհային ծրագրեր</vt:lpstr>
      <vt:lpstr>Նավարկեք դեպի էլեկտրոնային գրքի հարցման էջ</vt:lpstr>
      <vt:lpstr>Սա Հարցման ձեւն է - Մենք կբաժանենք այն հետեւյալ սլայդներում</vt:lpstr>
      <vt:lpstr>Ձեւի մեխանիկան</vt:lpstr>
      <vt:lpstr>Ձեւի տրամաբանական կանոնները</vt:lpstr>
      <vt:lpstr>Ձեւի տրամաբանական կանոնները շարունակվում են</vt:lpstr>
      <vt:lpstr>Ձեւի տրամաբանական կանոնները շարունակվում են</vt:lpstr>
      <vt:lpstr>Պատմեք մեզ, թե ով եք դուք</vt:lpstr>
      <vt:lpstr>Ընտրեք ձեր բնակության երկիրը իջնող ցուցակից</vt:lpstr>
      <vt:lpstr>Մուտքագրեք Ձեր էլփոստի հասցեն</vt:lpstr>
      <vt:lpstr>Ընտրեք ձեր լեզուն</vt:lpstr>
      <vt:lpstr>Ձեր լեզվի ընտրության հետ կապված տարբերակների ցանկը ավտոմատ կերպով լրացվելու է</vt:lpstr>
      <vt:lpstr>Սա օրինակ է, թե ինչ կարող եք տեսնել </vt:lpstr>
      <vt:lpstr>Որոնել ցանկում</vt:lpstr>
      <vt:lpstr>Հեղինակային իրավունքով պաշտպանված տարբերակներ  Ձեւի որոշ դաշտեր կկողպվեն, եթե ընտրեք հեղինակային իրավունքով պաշտպանված Աստվածաշնչի տարբերակը։ Օրենքի համաձայն՝ մենք կարող ենք տրամադրել միայն ուղեցույց հեղինակային իրավունքով պաշտպանված տարբերակների համար։ Դուք կտեսնեք հեղինակային իրավունքի խորհրդանիշը © տարբերակի նկարագրության վերջում։ </vt:lpstr>
      <vt:lpstr>Սեղմեք ձեր ընտրության սկզբում գտնվող ճառագայթային կոճակում</vt:lpstr>
      <vt:lpstr>Իջնող ցուցակը կփակվի, եւ ձեւը ցույց կտա ձեր ընտրած տարբերակը</vt:lpstr>
      <vt:lpstr>Թեմաներ </vt:lpstr>
      <vt:lpstr>Թեմաները շարունակվում են </vt:lpstr>
      <vt:lpstr>Թեմաները շարունակվում են </vt:lpstr>
      <vt:lpstr>Թեմաները շարունակվում են </vt:lpstr>
      <vt:lpstr>Թեմաները շարունակվում են </vt:lpstr>
      <vt:lpstr>Եթե ընտրել եք 1 Book Deep Dive թեման, ընտրեք գիրք։ Հակառակ դեպքում այս տարբերակը կկողպվի</vt:lpstr>
      <vt:lpstr>Ներառեք սուրբ գրությունները</vt:lpstr>
      <vt:lpstr>Ընտրեք խաչաձեւ հղումները ներառելու համար</vt:lpstr>
      <vt:lpstr>Ներառել խաչաձեւ հղում – հապավումի օրինակներ</vt:lpstr>
      <vt:lpstr>Ներառել խաչաձեւ հղում – ամբողջական տեքստի օրինակներ</vt:lpstr>
      <vt:lpstr>Ընթերցանության տեւողությունը</vt:lpstr>
      <vt:lpstr>Ընտրել ընթերցանության հաճախականությունը</vt:lpstr>
      <vt:lpstr>Ընտրեք ընթերցումները մեկ օրում</vt:lpstr>
      <vt:lpstr>Ընտրեք պարբերության կամ հատվածի ձեւաչափը</vt:lpstr>
      <vt:lpstr>Ներառել մեկնաբանություն - Ընտրեք գլուխ առ գլուխ մեկնաբանություն, որը պետք է ներառվի ձեր ծրագրում:</vt:lpstr>
      <vt:lpstr>Ընտրեք ամենօրյա էջագլուխները՝ ըստ օրվա, ամսաթվի կամ երկուսի</vt:lpstr>
      <vt:lpstr>Սեղմեք օրացույցի վրա՝ ընթերցանության սկիզբը ընտրելու համար: Եթե ընտրել եք Ընտելական տեւողություն, ընտրեք ընթերցանության ավարտի ամսաթիվը:</vt:lpstr>
      <vt:lpstr>Ընտրեք էլեկտրոնային գրքի ձեւաչափը</vt:lpstr>
      <vt:lpstr>Ընտրովի տառատեսակ հատվածների համար, որտեղ խոսում է Հիսուսը</vt:lpstr>
      <vt:lpstr>Ընտրեք Ոչ, եթե ցանկանում եք ապագայում չստանալ նամակներ WBP-ից</vt:lpstr>
      <vt:lpstr>Ըստ ցանկության՝ մուտքագրեք ցանկացած լրացուցիչ հարցում այստեղ</vt:lpstr>
      <vt:lpstr>Խնդրում ենք տեղեկացնել մեզ, թե ինչպես եք լսել մեր մասին, եւ եթե սա առաջին անգամն է, որ կարդում եք Աստվածաշունչը</vt:lpstr>
      <vt:lpstr>Սեղմեք Ներկայացնել</vt:lpstr>
      <vt:lpstr>Հաստատման էջ</vt:lpstr>
      <vt:lpstr>Հաստատման էջը շարունակվում է</vt:lpstr>
      <vt:lpstr>Հաջող ներկայացման էջը</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218</cp:revision>
  <dcterms:created xsi:type="dcterms:W3CDTF">2024-04-27T16:46:20Z</dcterms:created>
  <dcterms:modified xsi:type="dcterms:W3CDTF">2026-08-26T18:21:26Z</dcterms:modified>
</cp:coreProperties>
</file>